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60" r:id="rId6"/>
    <p:sldId id="265" r:id="rId7"/>
    <p:sldId id="261" r:id="rId8"/>
    <p:sldId id="263" r:id="rId9"/>
    <p:sldId id="259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0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89863"/>
  </p:normalViewPr>
  <p:slideViewPr>
    <p:cSldViewPr snapToGrid="0">
      <p:cViewPr varScale="1">
        <p:scale>
          <a:sx n="114" d="100"/>
          <a:sy n="114" d="100"/>
        </p:scale>
        <p:origin x="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1682C-56BE-6D4E-B333-367AECC5154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A2568-A0C2-BB41-B5F9-BF7DA72D9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6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31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3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450DF-46D2-8F11-73DC-AB46A893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35620-7751-3C6D-177F-51699E2CF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3FFE6-AF98-5589-43D9-70204B66E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D61BB-99BD-4E1F-A819-D0949AF0E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1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2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F8C60-0198-434D-ACC9-CC3C8EAF8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12D67-C317-4A05-95BA-969638468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846C9-0E41-4BF2-9995-7AFEB6F8C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663C6-019D-45BB-B8AF-B186B0D2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F905C-9A09-422C-9884-52A7CCCC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9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891D-505A-4809-91AF-D38E83CF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50DE2-288A-4378-AE45-EB5F1EE41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276FC-56EE-456A-A97B-0A3557C6F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DEDFD-B8B5-420C-805E-030B2F911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B854-F38E-49AF-82C6-8736451E9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5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9B6EC-E643-4DFE-ABBF-2B18A5E30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912FD-1F05-460A-B569-9050B9CC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D590A-D515-49D4-99C2-B7B28049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51943-0649-41FF-BCF0-B25FDE40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3BD0-074E-4C50-863B-D01DBC1C4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5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1FF01-2BB8-47A6-976C-C6172291F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29029-B6C3-4F56-9336-11FF18F58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08818-145B-4A97-B40A-CFA328C95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FCFF1-87C0-4F2F-8659-3A4E51AC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25E49-FD97-495D-B842-372971D36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90163-7399-4F51-AE34-9295D892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A3736-B576-4A6E-B7F4-65C96C70E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A277E-49CB-4C68-AEF8-48193BE2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52C4B-928B-44AC-A5D6-21F70E28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9B725-7789-497F-87BD-6ECCABE3F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1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2DA1-B7CD-41A0-B526-48F83031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AFEC2-195F-4AED-99DF-04001B64F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42EDC-445E-4B65-A7E3-D8B595E5C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253B5-C65C-44BD-A4FA-E804E0D8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25F99-23E1-4CC3-ADC1-DB61A617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045EE-BBB3-4AA1-B6AC-8F3F273B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3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FD4F-C17B-4FD8-8182-107C46E5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36DE6-0E2A-4891-83F9-C56720E2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FBB54-F6C1-4CF7-8B31-73FDFF177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8C9EE-34D0-437D-A3AD-D9D5E375B5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0DBE2-EC8B-4A95-9BAB-7ED99018A7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F7175-C7FF-476B-A29F-0A76EB2EA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5D9EC-B251-4F74-B3DE-9185B515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9AC064-7891-433D-A5B0-CC2E48C2D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B6F0E-8389-49F5-8BBA-B02A13D4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2A8ED-477B-4249-A21D-889CB65A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8D1A56-C829-4285-BE80-6E7E149B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7A30D-CC8E-448A-BA0C-5A4A11A3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22107-7159-4AAE-9B2F-F144722C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64EAF1-EA23-463C-BDD3-4CC115B24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04716-FF5A-4E80-B24A-8797C318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6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85B0-C826-4AF9-8E6E-5EF2F5ED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2BE98-F8E4-4A6D-9C2E-53FF4DED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45E2C-9D0A-48B5-B1D3-A2B848D94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F44C4-ECCC-4D89-B250-7664C8372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74158-7BF7-4EDE-AC61-5B040660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6B19B-79AC-4237-A9B5-7E70AB21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7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41D8A-BD69-4C24-9BBF-12E5CB81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DA16C-E9BC-4318-8CA9-DDBB997DE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31D15-1207-43FC-B9D6-536EA8BF5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7E08D-A39F-47F0-9B1A-7B09FD16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71AE5-6A00-4F59-B2D9-0CAF86DCB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0829C-4502-4848-B009-8C2418DD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2F707-3619-4C54-8457-60A2B57B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0E3F2-BD89-494A-BA63-9FCC3154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15129-2312-46B6-8C13-75EC1CD82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0F918-F97F-4E6C-AC85-EACA72EEE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04788-D223-45D6-B588-FE2AFF217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6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CB4A08-3B1E-41F0-82D4-1FF8CB60B2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599" y="274638"/>
            <a:ext cx="11260667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900" b="1" i="0" u="none" strike="noStrike" kern="1200" cap="none" spc="0" normalizeH="0" baseline="0" noProof="0">
                <a:ln>
                  <a:noFill/>
                </a:ln>
                <a:solidFill>
                  <a:srgbClr val="420308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Services</a:t>
            </a:r>
            <a:r>
              <a:rPr kumimoji="0" lang="fr-CA" sz="4400" b="1" i="0" u="none" strike="noStrike" kern="1200" cap="none" spc="0" normalizeH="0" baseline="0" noProof="0">
                <a:ln>
                  <a:noFill/>
                </a:ln>
                <a:solidFill>
                  <a:srgbClr val="420308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 pour ceux incapables de lire les imprimés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7A6A58-C1CA-41D6-8C52-40A6B51FC49A}"/>
              </a:ext>
            </a:extLst>
          </p:cNvPr>
          <p:cNvSpPr txBox="1">
            <a:spLocks/>
          </p:cNvSpPr>
          <p:nvPr/>
        </p:nvSpPr>
        <p:spPr>
          <a:xfrm>
            <a:off x="609599" y="1635347"/>
            <a:ext cx="5777753" cy="42380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fr-CA" sz="3600" noProof="0" dirty="0">
                <a:latin typeface="Verdana"/>
                <a:ea typeface="Verdana"/>
                <a:cs typeface="Verdana" panose="020B0604030504040204" pitchFamily="34" charset="0"/>
              </a:rPr>
              <a:t>Le CAÉB offre un </a:t>
            </a:r>
            <a:r>
              <a:rPr lang="fr-CA" sz="3600" b="1" noProof="0" dirty="0">
                <a:latin typeface="Verdana"/>
                <a:ea typeface="Verdana"/>
                <a:cs typeface="Verdana" panose="020B0604030504040204" pitchFamily="34" charset="0"/>
              </a:rPr>
              <a:t>accès GRATUIT à une collection de plus de 1,5 million de livres, magazines et journaux</a:t>
            </a:r>
            <a:r>
              <a:rPr lang="fr-CA" sz="3600" noProof="0" dirty="0">
                <a:latin typeface="Verdana"/>
                <a:ea typeface="Verdana"/>
                <a:cs typeface="Verdana" panose="020B0604030504040204" pitchFamily="34" charset="0"/>
              </a:rPr>
              <a:t> pour les personnes ayant une déficience de lecture des imprimés, ainsi que pour leurs enseignants et leur personne désignée.</a:t>
            </a:r>
            <a:endParaRPr lang="fr-CA" noProof="0" dirty="0">
              <a:latin typeface="Verdana"/>
              <a:ea typeface="Verdana"/>
              <a:cs typeface="Verdana" panose="020B0604030504040204" pitchFamily="34" charset="0"/>
            </a:endParaRPr>
          </a:p>
        </p:txBody>
      </p:sp>
      <p:pic>
        <p:nvPicPr>
          <p:cNvPr id="7" name="Picture 6" descr="Une main retire un téléphone cellulaire d’un étagère dans une bibliothèque.">
            <a:extLst>
              <a:ext uri="{FF2B5EF4-FFF2-40B4-BE49-F238E27FC236}">
                <a16:creationId xmlns:a16="http://schemas.microsoft.com/office/drawing/2014/main" id="{9B30C355-C8A3-48CD-803D-CEFAB01BA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" r="17263"/>
          <a:stretch>
            <a:fillRect/>
          </a:stretch>
        </p:blipFill>
        <p:spPr>
          <a:xfrm>
            <a:off x="6603842" y="1486598"/>
            <a:ext cx="5142941" cy="4386843"/>
          </a:xfrm>
          <a:prstGeom prst="rect">
            <a:avLst/>
          </a:prstGeom>
        </p:spPr>
      </p:pic>
      <p:pic>
        <p:nvPicPr>
          <p:cNvPr id="6" name="Picture 5" descr="A close up of a sign&#10;&#10;AI-generated content may be incorrect.">
            <a:extLst>
              <a:ext uri="{FF2B5EF4-FFF2-40B4-BE49-F238E27FC236}">
                <a16:creationId xmlns:a16="http://schemas.microsoft.com/office/drawing/2014/main" id="{2D379292-544D-AF08-61BD-4C7069625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17" y="5366993"/>
            <a:ext cx="5777753" cy="121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6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0D76-49DA-4715-B42F-D5091E7C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4800" b="1" noProof="0" dirty="0">
                <a:solidFill>
                  <a:srgbClr val="420308"/>
                </a:solidFill>
                <a:latin typeface="Century Gothic" panose="020B0502020202020204" pitchFamily="34" charset="0"/>
              </a:rPr>
              <a:t>Qu’est-ce qu’une déficience de lecture des imprimés?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09EB6-9D2A-4208-8115-470C1387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0823"/>
            <a:ext cx="10515600" cy="393541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  <a:t>Un handicap qui rend difficile la lecture d’un livre imprimé.</a:t>
            </a:r>
            <a:b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</a:br>
            <a:b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fr-CA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Exemples :</a:t>
            </a:r>
          </a:p>
          <a:p>
            <a:pPr lvl="1">
              <a:lnSpc>
                <a:spcPct val="100000"/>
              </a:lnSpc>
            </a:pPr>
            <a:r>
              <a:rPr lang="fr-CA" sz="2800" b="1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Trouble d’apprentissage : </a:t>
            </a:r>
            <a:r>
              <a:rPr lang="fr-CA" sz="28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trouble lié à la compréhension</a:t>
            </a:r>
          </a:p>
          <a:p>
            <a:pPr lvl="1">
              <a:lnSpc>
                <a:spcPct val="100000"/>
              </a:lnSpc>
            </a:pPr>
            <a:r>
              <a:rPr lang="fr-CA" sz="2800" b="1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Handicap physique : </a:t>
            </a:r>
            <a:r>
              <a:rPr lang="fr-CA" sz="28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Difficulté à tenir ou à feuilleter un livre</a:t>
            </a:r>
          </a:p>
          <a:p>
            <a:pPr lvl="1">
              <a:lnSpc>
                <a:spcPct val="100000"/>
              </a:lnSpc>
            </a:pPr>
            <a:r>
              <a:rPr lang="fr-CA" sz="2800" b="1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Déficience visuelle : </a:t>
            </a:r>
            <a:r>
              <a:rPr lang="fr-CA" sz="28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Déficience visuelle grave ou totale, ou incapacité à fixer ou à bouger les yeux</a:t>
            </a:r>
          </a:p>
        </p:txBody>
      </p:sp>
    </p:spTree>
    <p:extLst>
      <p:ext uri="{BB962C8B-B14F-4D97-AF65-F5344CB8AC3E}">
        <p14:creationId xmlns:p14="http://schemas.microsoft.com/office/powerpoint/2010/main" val="287685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D5FB-D4DA-044F-039B-EEF5BE66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A387-BF5F-6B00-DA50-0D64B8358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800" b="1" noProof="0" dirty="0">
                <a:solidFill>
                  <a:srgbClr val="420308"/>
                </a:solidFill>
                <a:latin typeface="Century Gothic" panose="020B0502020202020204" pitchFamily="34" charset="0"/>
              </a:rPr>
              <a:t>Qui est inclut?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57BAA-F034-5F4E-A23D-348B7AD32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81358"/>
            <a:ext cx="5734879" cy="180949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CA" noProof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personnes handicapées qui doivent adapter leur expérience de lecture pour faciliter la compréhension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DAAF8-1DA6-1E5B-420E-2CDF5F072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46" y="1481357"/>
            <a:ext cx="5430187" cy="50115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3200" b="1" noProof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Ceci comprend :</a:t>
            </a:r>
            <a:endParaRPr lang="fr-CA" sz="3200" noProof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CA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Ajuster la taille ou la police du texte sur un ordinateur, une tablette ou un lecteur électronique</a:t>
            </a:r>
          </a:p>
          <a:p>
            <a:r>
              <a:rPr lang="fr-CA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Utiliser des technologies qui prennent en charge les personnes à mobilité réduite ou les méthodes de saisie alternatives</a:t>
            </a:r>
          </a:p>
          <a:p>
            <a:r>
              <a:rPr lang="fr-CA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Lecture en braille</a:t>
            </a:r>
          </a:p>
        </p:txBody>
      </p:sp>
      <p:pic>
        <p:nvPicPr>
          <p:cNvPr id="5" name="Picture 4" descr="Un livre et un lecteur électronique sur un fond blanc">
            <a:extLst>
              <a:ext uri="{FF2B5EF4-FFF2-40B4-BE49-F238E27FC236}">
                <a16:creationId xmlns:a16="http://schemas.microsoft.com/office/drawing/2014/main" id="{1B611772-BDF3-EEB7-8C39-34AC48193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25" y="3429000"/>
            <a:ext cx="4595812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9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DBA0-49C0-5205-F0FD-ABCD8A9E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BCD90-E28B-5FCB-A845-5E0FD867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57" y="0"/>
            <a:ext cx="10515600" cy="1325563"/>
          </a:xfrm>
        </p:spPr>
        <p:txBody>
          <a:bodyPr>
            <a:normAutofit/>
          </a:bodyPr>
          <a:lstStyle/>
          <a:p>
            <a:r>
              <a:rPr lang="fr-CA" sz="4800" b="1" noProof="0">
                <a:solidFill>
                  <a:srgbClr val="420308"/>
                </a:solidFill>
                <a:latin typeface="Century Gothic" panose="020B0502020202020204" pitchFamily="34" charset="0"/>
              </a:rPr>
              <a:t>Types de comptes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BE66A0-65A0-69EF-AA87-AFCCC0DA9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257" y="1456268"/>
            <a:ext cx="10322943" cy="54017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CA" sz="2400" b="1" noProof="0">
                <a:latin typeface="Verdana"/>
                <a:ea typeface="Verdana"/>
                <a:cs typeface="Verdana" panose="020B0604030504040204" pitchFamily="34" charset="0"/>
              </a:rPr>
              <a:t>Compte d’abonné :</a:t>
            </a:r>
            <a:r>
              <a:rPr lang="fr-CA" sz="2400" noProof="0">
                <a:latin typeface="Verdana"/>
                <a:ea typeface="Verdana"/>
                <a:cs typeface="Verdana" panose="020B0604030504040204" pitchFamily="34" charset="0"/>
              </a:rPr>
              <a:t> pour ceux incapables de lire les imprimés</a:t>
            </a:r>
          </a:p>
          <a:p>
            <a:pPr marL="0" indent="0">
              <a:buNone/>
            </a:pPr>
            <a:endParaRPr lang="fr-CA" sz="24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CA" sz="2400" b="1" noProof="0" dirty="0">
                <a:latin typeface="Verdana"/>
                <a:ea typeface="Verdana"/>
                <a:cs typeface="Verdana" panose="020B0604030504040204" pitchFamily="34" charset="0"/>
              </a:rPr>
              <a:t>Programme d’accès des enseignants :</a:t>
            </a:r>
            <a:r>
              <a:rPr lang="fr-CA" sz="2400" noProof="0" dirty="0">
                <a:latin typeface="Verdana"/>
                <a:ea typeface="Verdana"/>
                <a:cs typeface="Verdana" panose="020B0604030504040204" pitchFamily="34" charset="0"/>
              </a:rPr>
              <a:t> pour les enseignants de l’élémentaire et du secondaire, les aide-enseignants, les éducateurs de la petite enfance, les enseignants postsecondaire et les professionnels travaillant dans un établissement d’enseignement</a:t>
            </a:r>
          </a:p>
          <a:p>
            <a:pPr marL="0" indent="0">
              <a:buNone/>
            </a:pPr>
            <a:endParaRPr lang="fr-CA" sz="24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fr-CA" sz="2400" b="1" noProof="0" dirty="0">
                <a:latin typeface="Verdana"/>
                <a:ea typeface="Verdana"/>
                <a:cs typeface="Verdana" panose="020B0604030504040204" pitchFamily="34" charset="0"/>
              </a:rPr>
              <a:t>Compte de soutien à l’accès des clients :</a:t>
            </a:r>
            <a:r>
              <a:rPr lang="fr-CA" sz="2400" noProof="0" dirty="0">
                <a:latin typeface="Verdana"/>
                <a:ea typeface="Verdana"/>
                <a:cs typeface="Verdana" panose="020B0604030504040204" pitchFamily="34" charset="0"/>
              </a:rPr>
              <a:t> pour les professionnels qui travaillent directement avec les personnes ayant une déficience de lecture des imprimés (ex. les ergothérapeutes, orthophonistes, professionnels du soutien aux soins de longue durée, etc.)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AD2BD-3785-05F9-1433-F353DC1C7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10086" y="1998662"/>
            <a:ext cx="997176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F26DA0D-2A7E-7D46-560E-8DF9719E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10086" y="4321862"/>
            <a:ext cx="100436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47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B6C20-C222-5380-3ED1-DA211D3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2465-C7F6-E21C-9C99-7C8DE5DF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800" b="1" noProof="0">
                <a:solidFill>
                  <a:srgbClr val="420308"/>
                </a:solidFill>
                <a:latin typeface="Century Gothic" panose="020B0502020202020204" pitchFamily="34" charset="0"/>
              </a:rPr>
              <a:t>Avantages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C42CF-C99D-FCD1-7B53-A2DC1CDA9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r-CA" sz="3600" noProof="0">
                <a:latin typeface="Verdana"/>
                <a:ea typeface="Verdana"/>
                <a:cs typeface="Verdana" panose="020B0604030504040204" pitchFamily="34" charset="0"/>
              </a:rPr>
              <a:t>Livres, magazines et journaux numériques accessibles </a:t>
            </a:r>
            <a:r>
              <a:rPr lang="fr-CA" sz="3600" b="1" noProof="0">
                <a:latin typeface="Verdana"/>
                <a:ea typeface="Verdana"/>
                <a:cs typeface="Verdana" panose="020B0604030504040204" pitchFamily="34" charset="0"/>
              </a:rPr>
              <a:t>sans liste d’attente</a:t>
            </a:r>
            <a:endParaRPr lang="fr-CA" sz="3600" b="1" noProof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CA" sz="3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CA" sz="36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Choisissez votre format préféré : audio, texte électronique ou braille</a:t>
            </a:r>
            <a:br>
              <a:rPr lang="fr-CA" sz="36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CA" sz="3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CA" sz="36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large éventail de sujets, de genres, de succès de librairie et de livres primés pour tous les âges.</a:t>
            </a:r>
            <a:endParaRPr lang="fr-CA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28D84A3-D913-92F0-52E4-578B1458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8409" y="2907017"/>
            <a:ext cx="997176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2ED088-B1D9-BD52-DFDC-6A3798377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8409" y="4476682"/>
            <a:ext cx="100436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85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D3E7-4FC1-464F-86CF-5722733E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070"/>
            <a:ext cx="6204984" cy="134497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420308"/>
                </a:solidFill>
                <a:latin typeface="Century Gothic" panose="020B0502020202020204" pitchFamily="34" charset="0"/>
              </a:rPr>
              <a:t>Comment lire</a:t>
            </a:r>
          </a:p>
        </p:txBody>
      </p:sp>
      <p:pic>
        <p:nvPicPr>
          <p:cNvPr id="6" name="Picture 5" descr="Une page de texte braille.">
            <a:extLst>
              <a:ext uri="{FF2B5EF4-FFF2-40B4-BE49-F238E27FC236}">
                <a16:creationId xmlns:a16="http://schemas.microsoft.com/office/drawing/2014/main" id="{621178D8-CFA1-4BA6-8881-55E6B9E59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190" y="3428999"/>
            <a:ext cx="3927444" cy="3141955"/>
          </a:xfrm>
          <a:prstGeom prst="rect">
            <a:avLst/>
          </a:prstGeom>
        </p:spPr>
      </p:pic>
      <p:pic>
        <p:nvPicPr>
          <p:cNvPr id="4" name="Content Placeholder 4" descr="Une femme souriante qui porte des écouteurs.">
            <a:extLst>
              <a:ext uri="{FF2B5EF4-FFF2-40B4-BE49-F238E27FC236}">
                <a16:creationId xmlns:a16="http://schemas.microsoft.com/office/drawing/2014/main" id="{F29CEF8F-8C24-4B37-848B-EEA6F860BA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1" t="1528" r="8404" b="-1524"/>
          <a:stretch/>
        </p:blipFill>
        <p:spPr>
          <a:xfrm>
            <a:off x="7791190" y="390487"/>
            <a:ext cx="3927444" cy="282953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7B42D8-F99D-D193-D43F-089956CD6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757"/>
            <a:ext cx="6204984" cy="489417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r-CA" sz="4000" noProof="0"/>
              <a:t>Téléphones intelligents, tablettes, ordinateurs et lecteurs électroniques</a:t>
            </a:r>
          </a:p>
          <a:p>
            <a:r>
              <a:rPr lang="fr-CA" sz="4000" noProof="0" dirty="0"/>
              <a:t>Lecteurs DAISY</a:t>
            </a:r>
          </a:p>
          <a:p>
            <a:r>
              <a:rPr lang="fr-CA" sz="4000" noProof="0" dirty="0"/>
              <a:t>Appareils </a:t>
            </a:r>
            <a:r>
              <a:rPr lang="fr-CA" sz="4000" noProof="0" dirty="0" err="1"/>
              <a:t>Envoy</a:t>
            </a:r>
            <a:r>
              <a:rPr lang="fr-CA" sz="4000" noProof="0" dirty="0"/>
              <a:t> </a:t>
            </a:r>
            <a:r>
              <a:rPr lang="fr-CA" sz="4000" noProof="0" dirty="0" err="1"/>
              <a:t>Connect</a:t>
            </a:r>
            <a:endParaRPr lang="fr-CA" sz="4000" noProof="0" dirty="0"/>
          </a:p>
          <a:p>
            <a:r>
              <a:rPr lang="fr-CA" sz="4000" noProof="0" dirty="0"/>
              <a:t>Livres en braille</a:t>
            </a:r>
          </a:p>
          <a:p>
            <a:r>
              <a:rPr lang="fr-CA" sz="4000" noProof="0" dirty="0"/>
              <a:t>Terminal braille</a:t>
            </a:r>
          </a:p>
          <a:p>
            <a:r>
              <a:rPr lang="fr-CA" sz="4000" noProof="0" dirty="0"/>
              <a:t>Haut-parleurs intelligent Alexa</a:t>
            </a:r>
            <a:endParaRPr lang="fr-CA" sz="4000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004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FFBCB-615B-4029-92E5-5E0FEF8B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fr-CA" sz="4800" b="1" noProof="0" dirty="0">
                <a:solidFill>
                  <a:srgbClr val="420308"/>
                </a:solidFill>
                <a:latin typeface="Century Gothic" panose="020B0502020202020204" pitchFamily="34" charset="0"/>
              </a:rPr>
              <a:t>S’inscrire pour un compte CAÉB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90FEB-0945-4562-B860-A138B3BBB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460671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  <a:t>Visitez le site Web </a:t>
            </a:r>
            <a:r>
              <a:rPr lang="fr-CA" b="1" u="sng" noProof="0" dirty="0" err="1">
                <a:latin typeface="Verdana"/>
                <a:ea typeface="Verdana"/>
                <a:cs typeface="Verdana" panose="020B0604030504040204" pitchFamily="34" charset="0"/>
              </a:rPr>
              <a:t>bibliocaeb.ca</a:t>
            </a:r>
            <a:r>
              <a:rPr lang="fr-CA" b="1" noProof="0" dirty="0">
                <a:latin typeface="Verdana"/>
                <a:ea typeface="Verdana"/>
                <a:cs typeface="Verdana" panose="020B0604030504040204" pitchFamily="34" charset="0"/>
              </a:rPr>
              <a:t> </a:t>
            </a:r>
            <a: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  <a:t>pour vous inscrire.</a:t>
            </a:r>
          </a:p>
          <a:p>
            <a:pPr marL="0" indent="0">
              <a:buNone/>
            </a:pPr>
            <a:endParaRPr lang="fr-CA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CA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que vous aurez besoin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Carte de bibliothèque publique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  <a:t> </a:t>
            </a:r>
            <a:r>
              <a:rPr lang="fr-CA" noProof="0" dirty="0" err="1">
                <a:latin typeface="Verdana"/>
                <a:ea typeface="Verdana"/>
                <a:cs typeface="Verdana" panose="020B0604030504040204" pitchFamily="34" charset="0"/>
              </a:rPr>
              <a:t>Autodéclaration</a:t>
            </a:r>
            <a:r>
              <a:rPr lang="fr-CA" noProof="0" dirty="0">
                <a:latin typeface="Verdana"/>
                <a:ea typeface="Verdana"/>
                <a:cs typeface="Verdana" panose="020B0604030504040204" pitchFamily="34" charset="0"/>
              </a:rPr>
              <a:t> d’une déficience de lecture des imprimés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CA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Une preuve de diagnostic peut être requise pour accéder à certains matériels</a:t>
            </a:r>
          </a:p>
        </p:txBody>
      </p:sp>
      <p:pic>
        <p:nvPicPr>
          <p:cNvPr id="5" name="Picture 4" descr="Logo du Centre d’accès équitable aux bibliothèques.">
            <a:extLst>
              <a:ext uri="{FF2B5EF4-FFF2-40B4-BE49-F238E27FC236}">
                <a16:creationId xmlns:a16="http://schemas.microsoft.com/office/drawing/2014/main" id="{5C7A885F-D3F1-6D36-2CA3-8E69F19A0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23" y="1825625"/>
            <a:ext cx="4212775" cy="361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3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4d967c-d5ab-443e-a694-61b5501cc445">
      <Terms xmlns="http://schemas.microsoft.com/office/infopath/2007/PartnerControls"/>
    </lcf76f155ced4ddcb4097134ff3c332f>
    <TaxCatchAll xmlns="ab91ba24-541d-47e5-8ffe-354f6efe6e5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3BFC82C9B3184BB364A6B4B8099798" ma:contentTypeVersion="12" ma:contentTypeDescription="Create a new document." ma:contentTypeScope="" ma:versionID="7ba96938fc221499d7b9e31f7f62c4c6">
  <xsd:schema xmlns:xsd="http://www.w3.org/2001/XMLSchema" xmlns:xs="http://www.w3.org/2001/XMLSchema" xmlns:p="http://schemas.microsoft.com/office/2006/metadata/properties" xmlns:ns2="be4d967c-d5ab-443e-a694-61b5501cc445" xmlns:ns3="ab91ba24-541d-47e5-8ffe-354f6efe6e59" targetNamespace="http://schemas.microsoft.com/office/2006/metadata/properties" ma:root="true" ma:fieldsID="66e921d61c30e4807c811d6f7d26ad3f" ns2:_="" ns3:_="">
    <xsd:import namespace="be4d967c-d5ab-443e-a694-61b5501cc445"/>
    <xsd:import namespace="ab91ba24-541d-47e5-8ffe-354f6efe6e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d967c-d5ab-443e-a694-61b5501cc4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59938e-b3a8-4d66-a2c9-44a493279f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1ba24-541d-47e5-8ffe-354f6efe6e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ad4db-b559-4055-b512-dca72b892a99}" ma:internalName="TaxCatchAll" ma:showField="CatchAllData" ma:web="ab91ba24-541d-47e5-8ffe-354f6efe6e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C666E6-9D65-4893-860D-578FC0F502DC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b91ba24-541d-47e5-8ffe-354f6efe6e59"/>
    <ds:schemaRef ds:uri="be4d967c-d5ab-443e-a694-61b5501cc445"/>
  </ds:schemaRefs>
</ds:datastoreItem>
</file>

<file path=customXml/itemProps2.xml><?xml version="1.0" encoding="utf-8"?>
<ds:datastoreItem xmlns:ds="http://schemas.openxmlformats.org/officeDocument/2006/customXml" ds:itemID="{D9543431-F1FB-4888-B7AC-DFDD9724E5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4d967c-d5ab-443e-a694-61b5501cc445"/>
    <ds:schemaRef ds:uri="ab91ba24-541d-47e5-8ffe-354f6efe6e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FAF7E0-635E-48D8-92E4-2F1873BE91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14472</TotalTime>
  <Words>383</Words>
  <Application>Microsoft Office PowerPoint</Application>
  <PresentationFormat>Widescreen</PresentationFormat>
  <Paragraphs>43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Services pour ceux incapables de lire les imprimés</vt:lpstr>
      <vt:lpstr>Qu’est-ce qu’une déficience de lecture des imprimés?</vt:lpstr>
      <vt:lpstr>Qui est inclut?</vt:lpstr>
      <vt:lpstr>Types de comptes</vt:lpstr>
      <vt:lpstr>Avantages</vt:lpstr>
      <vt:lpstr>Comment lire</vt:lpstr>
      <vt:lpstr>S’inscrire pour un compte CAÉB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Tyler</dc:creator>
  <cp:lastModifiedBy>Cora  Payne</cp:lastModifiedBy>
  <cp:revision>86</cp:revision>
  <dcterms:created xsi:type="dcterms:W3CDTF">2018-08-01T19:50:54Z</dcterms:created>
  <dcterms:modified xsi:type="dcterms:W3CDTF">2026-08-05T15:01:57Z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0x010100993BFC82C9B3184BB364A6B4B8099798</vt:lpwstr>
  </property>
  <property fmtid="{D5CDD505-2E9C-101B-9397-08002B2CF9AE}" pid="3" name="MediaServiceImageTags">
    <vt:lpwstr/>
  </property>
</Properties>
</file>