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2D_1D7237DF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130_EC46BBC9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5" r:id="rId5"/>
  </p:sldMasterIdLst>
  <p:notesMasterIdLst>
    <p:notesMasterId r:id="rId24"/>
  </p:notesMasterIdLst>
  <p:sldIdLst>
    <p:sldId id="257" r:id="rId6"/>
    <p:sldId id="258" r:id="rId7"/>
    <p:sldId id="281" r:id="rId8"/>
    <p:sldId id="282" r:id="rId9"/>
    <p:sldId id="293" r:id="rId10"/>
    <p:sldId id="308" r:id="rId11"/>
    <p:sldId id="302" r:id="rId12"/>
    <p:sldId id="256" r:id="rId13"/>
    <p:sldId id="300" r:id="rId14"/>
    <p:sldId id="301" r:id="rId15"/>
    <p:sldId id="303" r:id="rId16"/>
    <p:sldId id="304" r:id="rId17"/>
    <p:sldId id="310" r:id="rId18"/>
    <p:sldId id="305" r:id="rId19"/>
    <p:sldId id="306" r:id="rId20"/>
    <p:sldId id="311" r:id="rId21"/>
    <p:sldId id="299" r:id="rId22"/>
    <p:sldId id="298" r:id="rId23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66BF2F-5D15-53FD-AA79-203D4964264D}" name="Lindsay Tyler" initials="LT" userId="S::lindsay.tyler@celalibrary.ca::52be047b-3914-4164-ab76-e5a254acabd2" providerId="AD"/>
  <p188:author id="{2BF5094D-025A-FD01-9835-126D1F86EB61}" name="Jessica  Desormeaux" initials="JD" userId="S::jessica.desormeaux@celalibrary.ca::648c408b-f543-46d9-98cd-c88859c41305" providerId="AD"/>
  <p188:author id="{926F9695-9D93-D929-B704-B7A7B60ECBAB}" name="Ioana Gandrabur" initials="IG" userId="S::ioana.gandrabur@celalibrary.ca::2d4a174f-ef87-441d-b5f3-4021d89fa9c4" providerId="AD"/>
  <p188:author id="{2B00B7B7-E0CC-7CA4-A22D-72371E18F788}" name="Rachel Breau" initials="RB" userId="S::Rachel.Breau@celalibrary.ca::e3fd9112-1b51-4320-8f11-e958a7f945fa" providerId="AD"/>
  <p188:author id="{B1EEC8E5-5FFD-0ABD-8B38-2E3136F61710}" name="Faline Bobier" initials="FB" userId="S::faline.bobier@celalibrary.ca::50ee6b72-8d9b-4a6a-8d76-27c6b485867e" providerId="AD"/>
  <p188:author id="{6F2967E6-0055-F8BA-C09E-81AB74FBAB7B}" name="Faline Bobier" initials="FB" userId="S::Faline.Bobier@celalibrary.ca::50ee6b72-8d9b-4a6a-8d76-27c6b485867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9639" autoAdjust="0"/>
  </p:normalViewPr>
  <p:slideViewPr>
    <p:cSldViewPr snapToGrid="0">
      <p:cViewPr varScale="1">
        <p:scale>
          <a:sx n="58" d="100"/>
          <a:sy n="58" d="100"/>
        </p:scale>
        <p:origin x="1608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 Desormeaux" userId="648c408b-f543-46d9-98cd-c88859c41305" providerId="ADAL" clId="{E83172DD-0C7E-4777-BDB2-A250021C860A}"/>
    <pc:docChg chg="delSld modSld">
      <pc:chgData name="Jessica  Desormeaux" userId="648c408b-f543-46d9-98cd-c88859c41305" providerId="ADAL" clId="{E83172DD-0C7E-4777-BDB2-A250021C860A}" dt="2026-06-02T19:06:43.774" v="19" actId="20577"/>
      <pc:docMkLst>
        <pc:docMk/>
      </pc:docMkLst>
      <pc:sldChg chg="modNotesTx">
        <pc:chgData name="Jessica  Desormeaux" userId="648c408b-f543-46d9-98cd-c88859c41305" providerId="ADAL" clId="{E83172DD-0C7E-4777-BDB2-A250021C860A}" dt="2026-06-02T19:05:59.443" v="8" actId="20577"/>
        <pc:sldMkLst>
          <pc:docMk/>
          <pc:sldMk cId="3028026716" sldId="256"/>
        </pc:sldMkLst>
      </pc:sldChg>
      <pc:sldChg chg="modNotesTx">
        <pc:chgData name="Jessica  Desormeaux" userId="648c408b-f543-46d9-98cd-c88859c41305" providerId="ADAL" clId="{E83172DD-0C7E-4777-BDB2-A250021C860A}" dt="2026-06-02T19:05:23.024" v="0" actId="20577"/>
        <pc:sldMkLst>
          <pc:docMk/>
          <pc:sldMk cId="4251461952" sldId="257"/>
        </pc:sldMkLst>
      </pc:sldChg>
      <pc:sldChg chg="modNotesTx">
        <pc:chgData name="Jessica  Desormeaux" userId="648c408b-f543-46d9-98cd-c88859c41305" providerId="ADAL" clId="{E83172DD-0C7E-4777-BDB2-A250021C860A}" dt="2026-06-02T19:05:30.748" v="1" actId="20577"/>
        <pc:sldMkLst>
          <pc:docMk/>
          <pc:sldMk cId="1783986769" sldId="282"/>
        </pc:sldMkLst>
      </pc:sldChg>
      <pc:sldChg chg="modNotesTx">
        <pc:chgData name="Jessica  Desormeaux" userId="648c408b-f543-46d9-98cd-c88859c41305" providerId="ADAL" clId="{E83172DD-0C7E-4777-BDB2-A250021C860A}" dt="2026-06-02T19:05:34.266" v="2" actId="20577"/>
        <pc:sldMkLst>
          <pc:docMk/>
          <pc:sldMk cId="2017783031" sldId="293"/>
        </pc:sldMkLst>
      </pc:sldChg>
      <pc:sldChg chg="modNotesTx">
        <pc:chgData name="Jessica  Desormeaux" userId="648c408b-f543-46d9-98cd-c88859c41305" providerId="ADAL" clId="{E83172DD-0C7E-4777-BDB2-A250021C860A}" dt="2026-06-02T19:06:43.774" v="19" actId="20577"/>
        <pc:sldMkLst>
          <pc:docMk/>
          <pc:sldMk cId="3016027571" sldId="298"/>
        </pc:sldMkLst>
      </pc:sldChg>
      <pc:sldChg chg="modNotesTx">
        <pc:chgData name="Jessica  Desormeaux" userId="648c408b-f543-46d9-98cd-c88859c41305" providerId="ADAL" clId="{E83172DD-0C7E-4777-BDB2-A250021C860A}" dt="2026-06-02T19:06:08.393" v="9" actId="20577"/>
        <pc:sldMkLst>
          <pc:docMk/>
          <pc:sldMk cId="886598241" sldId="300"/>
        </pc:sldMkLst>
      </pc:sldChg>
      <pc:sldChg chg="modNotesTx">
        <pc:chgData name="Jessica  Desormeaux" userId="648c408b-f543-46d9-98cd-c88859c41305" providerId="ADAL" clId="{E83172DD-0C7E-4777-BDB2-A250021C860A}" dt="2026-06-02T19:06:13.953" v="11" actId="5793"/>
        <pc:sldMkLst>
          <pc:docMk/>
          <pc:sldMk cId="494024671" sldId="301"/>
        </pc:sldMkLst>
      </pc:sldChg>
      <pc:sldChg chg="modNotesTx">
        <pc:chgData name="Jessica  Desormeaux" userId="648c408b-f543-46d9-98cd-c88859c41305" providerId="ADAL" clId="{E83172DD-0C7E-4777-BDB2-A250021C860A}" dt="2026-06-02T19:05:52.203" v="6" actId="5793"/>
        <pc:sldMkLst>
          <pc:docMk/>
          <pc:sldMk cId="4177063265" sldId="302"/>
        </pc:sldMkLst>
      </pc:sldChg>
      <pc:sldChg chg="modNotesTx">
        <pc:chgData name="Jessica  Desormeaux" userId="648c408b-f543-46d9-98cd-c88859c41305" providerId="ADAL" clId="{E83172DD-0C7E-4777-BDB2-A250021C860A}" dt="2026-06-02T19:06:20.368" v="12" actId="20577"/>
        <pc:sldMkLst>
          <pc:docMk/>
          <pc:sldMk cId="3029330834" sldId="303"/>
        </pc:sldMkLst>
      </pc:sldChg>
      <pc:sldChg chg="modNotesTx">
        <pc:chgData name="Jessica  Desormeaux" userId="648c408b-f543-46d9-98cd-c88859c41305" providerId="ADAL" clId="{E83172DD-0C7E-4777-BDB2-A250021C860A}" dt="2026-06-02T19:06:25.552" v="14" actId="5793"/>
        <pc:sldMkLst>
          <pc:docMk/>
          <pc:sldMk cId="3964058569" sldId="304"/>
        </pc:sldMkLst>
      </pc:sldChg>
      <pc:sldChg chg="modNotesTx">
        <pc:chgData name="Jessica  Desormeaux" userId="648c408b-f543-46d9-98cd-c88859c41305" providerId="ADAL" clId="{E83172DD-0C7E-4777-BDB2-A250021C860A}" dt="2026-06-02T19:06:33.577" v="17" actId="5793"/>
        <pc:sldMkLst>
          <pc:docMk/>
          <pc:sldMk cId="1465181828" sldId="305"/>
        </pc:sldMkLst>
      </pc:sldChg>
      <pc:sldChg chg="modNotesTx">
        <pc:chgData name="Jessica  Desormeaux" userId="648c408b-f543-46d9-98cd-c88859c41305" providerId="ADAL" clId="{E83172DD-0C7E-4777-BDB2-A250021C860A}" dt="2026-06-02T19:06:37.546" v="18" actId="20577"/>
        <pc:sldMkLst>
          <pc:docMk/>
          <pc:sldMk cId="1181897388" sldId="306"/>
        </pc:sldMkLst>
      </pc:sldChg>
      <pc:sldChg chg="modNotesTx">
        <pc:chgData name="Jessica  Desormeaux" userId="648c408b-f543-46d9-98cd-c88859c41305" providerId="ADAL" clId="{E83172DD-0C7E-4777-BDB2-A250021C860A}" dt="2026-06-02T19:05:38.510" v="3" actId="20577"/>
        <pc:sldMkLst>
          <pc:docMk/>
          <pc:sldMk cId="3414072857" sldId="308"/>
        </pc:sldMkLst>
      </pc:sldChg>
      <pc:sldChg chg="del">
        <pc:chgData name="Jessica  Desormeaux" userId="648c408b-f543-46d9-98cd-c88859c41305" providerId="ADAL" clId="{E83172DD-0C7E-4777-BDB2-A250021C860A}" dt="2026-06-02T19:05:48.033" v="4" actId="2696"/>
        <pc:sldMkLst>
          <pc:docMk/>
          <pc:sldMk cId="1074281889" sldId="309"/>
        </pc:sldMkLst>
      </pc:sldChg>
      <pc:sldChg chg="modNotesTx">
        <pc:chgData name="Jessica  Desormeaux" userId="648c408b-f543-46d9-98cd-c88859c41305" providerId="ADAL" clId="{E83172DD-0C7E-4777-BDB2-A250021C860A}" dt="2026-06-02T19:06:28.900" v="15" actId="20577"/>
        <pc:sldMkLst>
          <pc:docMk/>
          <pc:sldMk cId="2801453411" sldId="310"/>
        </pc:sldMkLst>
      </pc:sldChg>
    </pc:docChg>
  </pc:docChgLst>
</pc:chgInfo>
</file>

<file path=ppt/comments/modernComment_12D_1D7237D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BD11F2-DA2B-4D25-B32D-DD867C37786A}" authorId="{926F9695-9D93-D929-B704-B7A7B60ECBAB}" status="resolved" created="2026-05-22T16:11:16.095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94024671" sldId="301"/>
      <ac:spMk id="6" creationId="{727756D7-70AF-878A-56DB-447B883EDF71}"/>
    </ac:deMkLst>
    <p188:txBody>
      <a:bodyPr/>
      <a:lstStyle/>
      <a:p>
        <a:r>
          <a:rPr lang="en-CA"/>
          <a:t>I’d say (in most cases) unzip. There are apps where you don’t have to do this.</a:t>
        </a:r>
      </a:p>
    </p188:txBody>
  </p188:cm>
</p188:cmLst>
</file>

<file path=ppt/comments/modernComment_130_EC46BBC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497E86F-1E1F-4F2A-ADAB-96DFE301DACB}" authorId="{926F9695-9D93-D929-B704-B7A7B60ECBAB}" status="resolved" created="2026-05-22T16:13:20.107" complete="100000">
    <pc:sldMkLst xmlns:pc="http://schemas.microsoft.com/office/powerpoint/2013/main/command">
      <pc:docMk/>
      <pc:sldMk cId="3964058569" sldId="304"/>
    </pc:sldMkLst>
    <p188:txBody>
      <a:bodyPr/>
      <a:lstStyle/>
      <a:p>
        <a:r>
          <a:rPr lang="en-CA"/>
          <a:t>Possibly add link to the Humanware software if this will be handed out to participants.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470895"/>
          </a:xfrm>
          <a:prstGeom prst="rect">
            <a:avLst/>
          </a:prstGeom>
        </p:spPr>
        <p:txBody>
          <a:bodyPr vert="horz" lIns="94191" tIns="47095" rIns="94191" bIns="47095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91" tIns="47095" rIns="94191" bIns="47095" rtlCol="0"/>
          <a:lstStyle>
            <a:lvl1pPr algn="r">
              <a:defRPr sz="1200"/>
            </a:lvl1pPr>
          </a:lstStyle>
          <a:p>
            <a:fld id="{548FF067-FB7B-4B78-93AB-A187F192DF62}" type="datetimeFigureOut">
              <a:rPr lang="en-CA" smtClean="0"/>
              <a:t>2026-06-02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1" tIns="47095" rIns="94191" bIns="47095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4191" tIns="47095" rIns="94191" bIns="4709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4407"/>
            <a:ext cx="3076363" cy="470894"/>
          </a:xfrm>
          <a:prstGeom prst="rect">
            <a:avLst/>
          </a:prstGeom>
        </p:spPr>
        <p:txBody>
          <a:bodyPr vert="horz" lIns="94191" tIns="47095" rIns="94191" bIns="47095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</p:spPr>
        <p:txBody>
          <a:bodyPr vert="horz" lIns="94191" tIns="47095" rIns="94191" bIns="47095" rtlCol="0" anchor="b"/>
          <a:lstStyle>
            <a:lvl1pPr algn="r">
              <a:defRPr sz="1200"/>
            </a:lvl1pPr>
          </a:lstStyle>
          <a:p>
            <a:fld id="{37CD79CE-713A-4569-A52C-CA3FEA2234B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632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aseline="0" dirty="0">
              <a:latin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D79CE-713A-4569-A52C-CA3FEA2234B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66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448C5-FF84-4403-EF61-368E8B101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8C71E-79B2-9A73-85C3-738C5D2F3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570ED-B1EB-D409-B2D6-249DCCD33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A0201-E4F0-88B0-C6D3-9F2ACAF2C9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68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AC17E-4F8E-3149-3421-9F64BB71A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981538-D22A-6860-30CB-7155813C7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ED8DD8-46B5-7A16-05BC-C588E3E1F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6A351-6A60-04AC-FADB-9303B0938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9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979DB-067A-FB48-21FA-FDC1497CB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DCA362-284F-949F-574E-4B5145890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2E2BF-F9E5-C7BE-4B7F-C6A19F1D3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D094C-AE43-33B0-0FC4-6B7A236BC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44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2069-67EC-CE27-DDB5-0FA94AE3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71572-8F00-EE86-4635-0EB86795C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39B9FA-204D-16CF-D975-E37B3CEC6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1745C-B3B5-026B-3332-AF6183AA45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9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A2B58-8995-D09E-678B-D0C7562E9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08ACF-D427-8531-8F69-479BC6613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CBFB6C-A0AF-8110-F99B-3B3B40B642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CDAB1-F315-EA40-6D80-35DFDD9EC8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68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04647-F191-FCA5-E21F-E4462489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196000-EAAF-67A6-7188-87A9EFBC7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C6FF4-C9A0-0AF7-B6E5-4C43C23AE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79307-F2C9-430E-6EB9-DC31E0D88F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58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19EF-D438-5057-7C6F-826D40089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11472-B334-EFC6-3751-6FD2342A2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C43ED-3026-0BFF-2EE1-EA028B3A7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3960E-BB0C-2EA0-0B19-72DB5FA23C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66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9D4F8-9B33-9A7C-ACB1-A81344C47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34588B-9FFF-AD26-5F5A-2A76698342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81027-F659-F627-9BAF-CF3DF5ED37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475D9-6ACE-F886-D4A9-9CAB01718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17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9005D-064B-427F-A2AC-1C1EEC92370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35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D79CE-713A-4569-A52C-CA3FEA2234B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6921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D79CE-713A-4569-A52C-CA3FEA2234B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4476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D2F16B-AECB-46D9-8AE3-EA89E21702C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5058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20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8F850-B8FE-5B1C-C5C2-FE7E6EF25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63DAA5-3BB3-04AE-0873-B71B5ADB7F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3992FD-BE60-3290-A243-07B531BE5F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DCC81-D90B-754B-6938-DD2D96AA6A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73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9B214-35FD-AA0D-8104-FCCF8E552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4251F-14E9-2072-EB2D-7A598ED1D1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12E3F3-57C4-D6D8-3358-3C83432C8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57A2C-56C7-1AC1-B698-FCBF17193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69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CD79CE-713A-4569-A52C-CA3FEA2234B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8576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E4433-AC9D-0700-7139-6B48BD981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B81AEE-58AB-12D5-EB51-68DF2DF36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35CCB-C66C-AB86-2B1F-308A09392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9AF8A-CA7F-672F-5363-C163F9EB3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DAA7D-B16D-0146-ABA1-5AEB9B6F06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5870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6383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23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23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217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698100"/>
            <a:ext cx="7315200" cy="566738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 anchor="b">
            <a:normAutofit/>
          </a:bodyPr>
          <a:lstStyle>
            <a:lvl1pPr algn="l">
              <a:defRPr sz="28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80800"/>
            <a:ext cx="7315200" cy="411480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930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126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30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197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210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6328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695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279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 anchor="t"/>
          <a:lstStyle>
            <a:lvl1pPr algn="l">
              <a:defRPr sz="4000" b="1" cap="all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ln w="19050">
            <a:solidFill>
              <a:schemeClr val="accent2">
                <a:lumMod val="75000"/>
              </a:schemeClr>
            </a:solidFill>
          </a:ln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332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30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185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3DAC2-63B0-4F7D-B884-8A188CAA93D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0" y="5518778"/>
            <a:ext cx="5040130" cy="12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9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7" r:id="rId5"/>
  </p:sldLayoutIdLst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609600" y="6126164"/>
            <a:ext cx="345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200" b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celalibrary.ca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52" y="5697170"/>
            <a:ext cx="4336329" cy="104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8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D_1D7237DF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0_EC46BBC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17/04/relationships/track" Target="../media/track1.vtt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elalibrary.ca/help/tutorials/how-to-burn-a-DAISY-audiobook-to-CD" TargetMode="External"/><Relationship Id="rId3" Type="http://schemas.openxmlformats.org/officeDocument/2006/relationships/hyperlink" Target="https://celalibrary.ca/help/tutorials" TargetMode="External"/><Relationship Id="rId7" Type="http://schemas.openxmlformats.org/officeDocument/2006/relationships/hyperlink" Target="https://celalibrary.ca/help/tutorials/how-to-transfer-daisy-book-zip-to-victor-reader-stratu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elalibrary.ca/help/tutorials#transferring" TargetMode="External"/><Relationship Id="rId5" Type="http://schemas.openxmlformats.org/officeDocument/2006/relationships/hyperlink" Target="https://celalibrary.ca/help/tutorials/how-to-download-a-daisy-book-to-your-computer" TargetMode="External"/><Relationship Id="rId4" Type="http://schemas.openxmlformats.org/officeDocument/2006/relationships/hyperlink" Target="https://celalibrary.ca/help/tutorials#downloading-book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elalibrary.c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members@celalibrary.ca" TargetMode="External"/><Relationship Id="rId4" Type="http://schemas.openxmlformats.org/officeDocument/2006/relationships/hyperlink" Target="mailto:help@celalibrary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6E74E-01E3-1838-F56E-DD7009FF11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CA" noProof="0"/>
              <a:t>Transferring CELA 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30FC8-A3F9-B62D-54D2-FF847D7090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noProof="0">
                <a:solidFill>
                  <a:schemeClr val="tx1"/>
                </a:solidFill>
                <a:ea typeface="Verdana"/>
              </a:rPr>
              <a:t>Workshop for library staff on transferring books and magazines to various devices</a:t>
            </a:r>
          </a:p>
        </p:txBody>
      </p:sp>
    </p:spTree>
    <p:extLst>
      <p:ext uri="{BB962C8B-B14F-4D97-AF65-F5344CB8AC3E}">
        <p14:creationId xmlns:p14="http://schemas.microsoft.com/office/powerpoint/2010/main" val="4251461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738F1-6759-3BFF-D3D9-2CE20B0D7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C148A2-13D5-7487-CF4B-B25BC5FEA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download from the CELA collection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7756D7-70AF-878A-56DB-447B883ED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13648"/>
            <a:ext cx="10972800" cy="4525963"/>
          </a:xfrm>
        </p:spPr>
        <p:txBody>
          <a:bodyPr>
            <a:normAutofit/>
          </a:bodyPr>
          <a:lstStyle/>
          <a:p>
            <a:r>
              <a:rPr lang="en-CA" sz="3200"/>
              <a:t>Always the first step for transferring</a:t>
            </a:r>
          </a:p>
          <a:p>
            <a:r>
              <a:rPr lang="en-CA" sz="3200"/>
              <a:t>Demo on Windows PC</a:t>
            </a:r>
          </a:p>
          <a:p>
            <a:r>
              <a:rPr lang="en-CA" sz="3200"/>
              <a:t>Basic steps</a:t>
            </a:r>
          </a:p>
          <a:p>
            <a:pPr lvl="1"/>
            <a:r>
              <a:rPr lang="en-CA" sz="2800"/>
              <a:t>Find book</a:t>
            </a:r>
          </a:p>
          <a:p>
            <a:pPr lvl="1"/>
            <a:r>
              <a:rPr lang="en-CA" sz="2800"/>
              <a:t>Select format</a:t>
            </a:r>
          </a:p>
          <a:p>
            <a:pPr lvl="1"/>
            <a:r>
              <a:rPr lang="en-CA" sz="2800"/>
              <a:t>Save file</a:t>
            </a:r>
          </a:p>
          <a:p>
            <a:pPr lvl="1"/>
            <a:r>
              <a:rPr lang="en-CA" sz="2800"/>
              <a:t>Unzip files (in most cases)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40246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DCA04-9322-9DCD-7644-D36ED9755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DFEA3-5E0F-40BE-4D5D-88C12993E1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2741613"/>
            <a:ext cx="10363200" cy="150018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5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Demo: Download a title</a:t>
            </a:r>
          </a:p>
        </p:txBody>
      </p:sp>
    </p:spTree>
    <p:extLst>
      <p:ext uri="{BB962C8B-B14F-4D97-AF65-F5344CB8AC3E}">
        <p14:creationId xmlns:p14="http://schemas.microsoft.com/office/powerpoint/2010/main" val="302933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102B3-74C1-E888-AD8B-158EA4787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1FA348-AF97-9FEB-317A-8FD8A0074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transfer: DAISY players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4C7E3-00F1-4BBA-6FB0-2BFD2B74C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/>
              <a:t>Depending on device, transfer to:</a:t>
            </a:r>
          </a:p>
          <a:p>
            <a:pPr lvl="1"/>
            <a:r>
              <a:rPr lang="en-CA"/>
              <a:t>USB drive – 32 GB limit</a:t>
            </a:r>
          </a:p>
          <a:p>
            <a:pPr lvl="1"/>
            <a:r>
              <a:rPr lang="en-CA"/>
              <a:t>SD card – 32 GB limit</a:t>
            </a:r>
          </a:p>
          <a:p>
            <a:pPr lvl="1"/>
            <a:r>
              <a:rPr lang="en-CA"/>
              <a:t>Directly to device (12M, Stratus 2, Stream)</a:t>
            </a:r>
          </a:p>
          <a:p>
            <a:r>
              <a:rPr lang="en-CA"/>
              <a:t>Transfer using </a:t>
            </a:r>
            <a:r>
              <a:rPr lang="en-CA" err="1"/>
              <a:t>Humanware</a:t>
            </a:r>
            <a:r>
              <a:rPr lang="en-CA"/>
              <a:t> Companion software or computer’s file explorer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405856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788B5-4DC4-21B5-3E8C-08143C328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6C0B74-D565-CE99-8470-39CA7F3FF2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2741613"/>
            <a:ext cx="10363200" cy="150018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54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Demo: Transfer to USB drive</a:t>
            </a:r>
          </a:p>
        </p:txBody>
      </p:sp>
    </p:spTree>
    <p:extLst>
      <p:ext uri="{BB962C8B-B14F-4D97-AF65-F5344CB8AC3E}">
        <p14:creationId xmlns:p14="http://schemas.microsoft.com/office/powerpoint/2010/main" val="2801453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FB62C-6F0F-F4EC-9D1E-E61B68B5E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7471F5-1135-4B31-A796-48F4BAD6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transfer: Different apps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111883-FC55-8883-F73B-A532E1BC3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39689"/>
            <a:ext cx="10972800" cy="4525963"/>
          </a:xfrm>
        </p:spPr>
        <p:txBody>
          <a:bodyPr>
            <a:normAutofit/>
          </a:bodyPr>
          <a:lstStyle/>
          <a:p>
            <a:r>
              <a:rPr lang="en-CA" sz="3200"/>
              <a:t>Download in desired format to device on which title will be read</a:t>
            </a:r>
          </a:p>
          <a:p>
            <a:r>
              <a:rPr lang="en-CA" sz="3200"/>
              <a:t>Open in app of choice</a:t>
            </a:r>
          </a:p>
          <a:p>
            <a:pPr lvl="1"/>
            <a:r>
              <a:rPr lang="en-CA" sz="2800" err="1"/>
              <a:t>VoiceDream</a:t>
            </a:r>
            <a:r>
              <a:rPr lang="en-CA" sz="2800"/>
              <a:t> – mobile</a:t>
            </a:r>
          </a:p>
          <a:p>
            <a:pPr lvl="1"/>
            <a:r>
              <a:rPr lang="en-CA" sz="2800"/>
              <a:t>Thorium – Desktop</a:t>
            </a:r>
          </a:p>
          <a:p>
            <a:pPr lvl="1"/>
            <a:r>
              <a:rPr lang="en-CA" sz="2800" err="1"/>
              <a:t>Read&amp;Write</a:t>
            </a:r>
            <a:r>
              <a:rPr lang="en-CA" sz="2800"/>
              <a:t> – Chromebooks, etc.</a:t>
            </a:r>
          </a:p>
          <a:p>
            <a:pPr lvl="1"/>
            <a:r>
              <a:rPr lang="en-CA" sz="2800"/>
              <a:t>Kobo</a:t>
            </a:r>
          </a:p>
        </p:txBody>
      </p:sp>
    </p:spTree>
    <p:extLst>
      <p:ext uri="{BB962C8B-B14F-4D97-AF65-F5344CB8AC3E}">
        <p14:creationId xmlns:p14="http://schemas.microsoft.com/office/powerpoint/2010/main" val="1465181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CD553-E630-C8B2-92DB-CD21EA5AF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53E718-D5C4-4355-64B3-1B7DDBC0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to transfer: Burn to CD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C11D01-33CE-3037-5983-B59FE4734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/>
              <a:t>DAISY audio from CELA can be burned to CD</a:t>
            </a:r>
          </a:p>
          <a:p>
            <a:pPr lvl="1"/>
            <a:r>
              <a:rPr lang="en-CA"/>
              <a:t>Use writable CDs, </a:t>
            </a:r>
            <a:r>
              <a:rPr lang="en-CA" b="1"/>
              <a:t>not</a:t>
            </a:r>
            <a:r>
              <a:rPr lang="en-CA"/>
              <a:t> DVDs</a:t>
            </a:r>
          </a:p>
          <a:p>
            <a:r>
              <a:rPr lang="en-CA"/>
              <a:t>Basic instructions: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/>
              <a:t>Download the title from the CELA web page in the DAISY audio zip format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/>
              <a:t>Locate and unzip the zip file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/>
              <a:t>Open the folder containing the extracted book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000"/>
              <a:t>Select all files in that folder and copy them to the CD. </a:t>
            </a:r>
            <a:r>
              <a:rPr lang="en-US" sz="3000" b="1"/>
              <a:t>Important!</a:t>
            </a:r>
            <a:r>
              <a:rPr lang="en-US" sz="3000"/>
              <a:t> Do not copy the folder containing the book, only the files.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1897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D9D89-F4FA-BBAA-2771-CAB44AA6E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83B1-BE29-3727-11E1-6EA3744D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206058"/>
            <a:ext cx="10563225" cy="931227"/>
          </a:xfrm>
        </p:spPr>
        <p:txBody>
          <a:bodyPr/>
          <a:lstStyle/>
          <a:p>
            <a:r>
              <a:rPr lang="en-CA"/>
              <a:t>Demo: Burn to CD</a:t>
            </a:r>
          </a:p>
        </p:txBody>
      </p:sp>
      <p:pic>
        <p:nvPicPr>
          <p:cNvPr id="4" name="Burn CD Tutorial EN_final" descr="Demonstration to burn DAISY book to CD.">
            <a:hlinkClick r:id="" action="ppaction://media"/>
            <a:extLst>
              <a:ext uri="{FF2B5EF4-FFF2-40B4-BE49-F238E27FC236}">
                <a16:creationId xmlns:a16="http://schemas.microsoft.com/office/drawing/2014/main" id="{B3D462CB-8FF2-9E09-9E6C-182F6CE666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D85ED483-2907-4A54-86CA-628E770EE2E7}" label="Burn CD Tutorial EN_cc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816" y="1205866"/>
            <a:ext cx="8249194" cy="464058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0FAB6C6-7B70-DAFE-9516-DCDF62CD9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3880" y="5924204"/>
            <a:ext cx="2539538" cy="77585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4E3E99-B0CC-D4BB-9503-E68B78D33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0487" y="5156310"/>
            <a:ext cx="5396096" cy="16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3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84211-A027-5D06-2EDB-61611EAE2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43F34B-050D-1872-DF36-B12F75F8E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Where to find instructions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FDF6A-AB61-1122-5940-3B3D7E999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00201"/>
            <a:ext cx="10323195" cy="4525963"/>
          </a:xfrm>
        </p:spPr>
        <p:txBody>
          <a:bodyPr>
            <a:normAutofit/>
          </a:bodyPr>
          <a:lstStyle/>
          <a:p>
            <a:r>
              <a:rPr lang="en-CA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Tutorials</a:t>
            </a:r>
            <a:endParaRPr lang="en-CA">
              <a:solidFill>
                <a:schemeClr val="accent1"/>
              </a:solidFill>
            </a:endParaRPr>
          </a:p>
          <a:p>
            <a:pPr lvl="1"/>
            <a:r>
              <a:rPr lang="en-CA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Downloading books</a:t>
            </a:r>
            <a:endParaRPr lang="en-CA">
              <a:solidFill>
                <a:schemeClr val="accent1"/>
              </a:solidFill>
            </a:endParaRPr>
          </a:p>
          <a:p>
            <a:pPr lvl="2"/>
            <a:r>
              <a:rPr lang="en-CA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download a DAISY book to your computer</a:t>
            </a:r>
            <a:endParaRPr lang="en-CA">
              <a:solidFill>
                <a:schemeClr val="accent1"/>
              </a:solidFill>
            </a:endParaRPr>
          </a:p>
          <a:p>
            <a:pPr lvl="1"/>
            <a:r>
              <a:rPr lang="en-CA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Transferring</a:t>
            </a:r>
            <a:endParaRPr lang="en-CA">
              <a:solidFill>
                <a:schemeClr val="accent1"/>
              </a:solidFill>
            </a:endParaRPr>
          </a:p>
          <a:p>
            <a:pPr lvl="2"/>
            <a:r>
              <a:rPr lang="en-CA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transfer a DAISY .zip book to your Victor Stratus</a:t>
            </a:r>
            <a:endParaRPr lang="en-CA">
              <a:solidFill>
                <a:schemeClr val="accent1"/>
              </a:solidFill>
            </a:endParaRPr>
          </a:p>
          <a:p>
            <a:pPr lvl="2"/>
            <a:r>
              <a:rPr lang="en-CA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burn a CELA DAISY audiobook or magazine to a CD</a:t>
            </a:r>
            <a:endParaRPr lang="en-CA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05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6553-5370-4BEB-A2DB-CC466AB77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 with CELA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A1F1-25C4-4A72-8935-E6A81DB11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2"/>
            <a:ext cx="10972800" cy="4667248"/>
          </a:xfrm>
        </p:spPr>
        <p:txBody>
          <a:bodyPr>
            <a:normAutofit fontScale="32500" lnSpcReduction="20000"/>
          </a:bodyPr>
          <a:lstStyle/>
          <a:p>
            <a:r>
              <a:rPr lang="en-US" altLang="en-US" sz="860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Visit </a:t>
            </a:r>
            <a:r>
              <a:rPr lang="en-US" altLang="en-US" sz="860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celalibrary.ca</a:t>
            </a:r>
            <a:endParaRPr lang="en-US" altLang="en-US" sz="860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altLang="en-US" sz="860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860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Library customers with questions about their CELA service call or email: 1-855-655-2273 / </a:t>
            </a:r>
            <a:r>
              <a:rPr lang="en-US" altLang="en-US" sz="860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help@celalibrary.ca</a:t>
            </a:r>
            <a:endParaRPr lang="en-US" altLang="en-US" sz="860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en-US" altLang="en-US" sz="860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860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Library staff contact CELA Member Services: 1-855-655-2273, x2 / </a:t>
            </a:r>
            <a:r>
              <a:rPr lang="en-US" altLang="en-US" sz="860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members@celalibrary.ca</a:t>
            </a:r>
            <a:endParaRPr lang="en-US" altLang="en-US" sz="860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altLang="en-US" sz="860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altLang="en-US" sz="1230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Thank you!</a:t>
            </a:r>
          </a:p>
          <a:p>
            <a:pPr>
              <a:buClr>
                <a:srgbClr val="800000"/>
              </a:buClr>
            </a:pPr>
            <a:endParaRPr lang="en-US" sz="3000">
              <a:solidFill>
                <a:prstClr val="black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27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9AAE-C1AB-6DA9-5E0F-C7EF85023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Land acknowledgement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B3132-9BA9-2BFF-F7FC-7C7A31C2E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9601" y="1461915"/>
            <a:ext cx="78486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Verdana"/>
              </a:rPr>
              <a:t>I live and work in Montreal, which is on the unceded territory of the </a:t>
            </a:r>
            <a:r>
              <a:rPr lang="en-US" sz="2400" err="1">
                <a:ea typeface="Verdana"/>
              </a:rPr>
              <a:t>Kanien’kehá:ka</a:t>
            </a:r>
            <a:r>
              <a:rPr lang="en-US" sz="2400">
                <a:ea typeface="Verdana"/>
              </a:rPr>
              <a:t> people of the Haudenosaunee Confederacy. This land has served as a meeting place with many other Indigenous peoples of Turtle Island.</a:t>
            </a:r>
          </a:p>
          <a:p>
            <a:endParaRPr lang="en-US" sz="2400">
              <a:ea typeface="Verdana"/>
            </a:endParaRPr>
          </a:p>
          <a:p>
            <a:r>
              <a:rPr lang="en-US" sz="2400">
                <a:ea typeface="Verdana"/>
              </a:rPr>
              <a:t>Wherever we find ourselves today, across Turtle Island, we can be grateful to the First Nations for their careful stewardship of the land.</a:t>
            </a:r>
          </a:p>
        </p:txBody>
      </p:sp>
      <p:pic>
        <p:nvPicPr>
          <p:cNvPr id="7" name="Picture 6" descr="An Indigenous artistic drawing of a turtle in white on a dark red background.">
            <a:extLst>
              <a:ext uri="{FF2B5EF4-FFF2-40B4-BE49-F238E27FC236}">
                <a16:creationId xmlns:a16="http://schemas.microsoft.com/office/drawing/2014/main" id="{3E952A1B-ACF3-55E6-624D-A92AEE9F9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182" y="1771799"/>
            <a:ext cx="3314402" cy="33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96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FF0B8-BA4D-3D2A-4C1F-018219DC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Verdana"/>
              </a:rPr>
              <a:t>Learning goals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C4D3B-33C3-89FC-1340-395863886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/>
              <a:t>What is CELA and eligibility</a:t>
            </a:r>
          </a:p>
          <a:p>
            <a:r>
              <a:rPr lang="en-CA"/>
              <a:t>Ways to access CELA collection</a:t>
            </a:r>
          </a:p>
          <a:p>
            <a:r>
              <a:rPr lang="en-CA"/>
              <a:t>Direct to Player vs. Transferring</a:t>
            </a:r>
          </a:p>
          <a:p>
            <a:r>
              <a:rPr lang="en-CA"/>
              <a:t>When to opt for transferring</a:t>
            </a:r>
          </a:p>
          <a:p>
            <a:r>
              <a:rPr lang="en-CA"/>
              <a:t>How to transfer to various devices</a:t>
            </a:r>
          </a:p>
          <a:p>
            <a:r>
              <a:rPr lang="en-CA"/>
              <a:t>Where to find instructions</a:t>
            </a:r>
          </a:p>
          <a:p>
            <a:endParaRPr lang="en-CA"/>
          </a:p>
          <a:p>
            <a:endParaRPr lang="en-CA"/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661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92FB07-1365-C69A-89A2-C275A9D2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781026" cy="1143000"/>
          </a:xfrm>
        </p:spPr>
        <p:txBody>
          <a:bodyPr>
            <a:normAutofit/>
          </a:bodyPr>
          <a:lstStyle/>
          <a:p>
            <a:r>
              <a:rPr lang="en-CA">
                <a:solidFill>
                  <a:schemeClr val="accent1">
                    <a:lumMod val="50000"/>
                  </a:schemeClr>
                </a:solidFill>
                <a:ea typeface="Verdana"/>
              </a:rPr>
              <a:t>What is CELA?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E0140-36B7-3143-0CE5-7CDE7007A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17638"/>
            <a:ext cx="7834984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800"/>
              <a:t>Free library service offered through Canadian public libraries</a:t>
            </a:r>
            <a:endParaRPr lang="en-CA" sz="2800">
              <a:ea typeface="Verdana"/>
            </a:endParaRPr>
          </a:p>
          <a:p>
            <a:r>
              <a:rPr lang="en-CA" sz="2800"/>
              <a:t>Serves people with print disabilities across Canada</a:t>
            </a:r>
            <a:endParaRPr lang="en-CA" sz="2800">
              <a:ea typeface="Verdana"/>
            </a:endParaRPr>
          </a:p>
          <a:p>
            <a:r>
              <a:rPr lang="en-CA" sz="2800"/>
              <a:t>Provides materials in accessible formats, like braille, e-text and audio</a:t>
            </a:r>
            <a:endParaRPr lang="en-CA" sz="2800">
              <a:ea typeface="Verdana"/>
            </a:endParaRPr>
          </a:p>
          <a:p>
            <a:pPr marL="0" indent="0">
              <a:buNone/>
            </a:pPr>
            <a:endParaRPr lang="en-CA">
              <a:ea typeface="Verdana"/>
            </a:endParaRPr>
          </a:p>
          <a:p>
            <a:endParaRPr lang="en-CA"/>
          </a:p>
          <a:p>
            <a:endParaRPr lang="en-CA"/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endParaRPr lang="en-CA"/>
          </a:p>
        </p:txBody>
      </p:sp>
      <p:pic>
        <p:nvPicPr>
          <p:cNvPr id="12" name="Picture 11" descr="Images of hands reading a braille book, a man with a headset and a woman holding an ipad.&#10;CELA Where libraries and accessibility connect&#10;Do you or someone you know have difficulty reading print? Accessible reading materials are available at your public library.">
            <a:extLst>
              <a:ext uri="{FF2B5EF4-FFF2-40B4-BE49-F238E27FC236}">
                <a16:creationId xmlns:a16="http://schemas.microsoft.com/office/drawing/2014/main" id="{DD8A630D-B160-BFA3-1612-87CD15C80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90" y="685204"/>
            <a:ext cx="3453289" cy="548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8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B0C807-9DAF-4F5B-AA3B-BEF222BC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Eligibility for CELA Service</a:t>
            </a:r>
            <a:endParaRPr lang="en-CA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EEBAC7-7F4C-490B-92A6-E4ECEDF57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173" y="1674341"/>
            <a:ext cx="10972800" cy="4525963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SzPct val="150000"/>
              <a:buNone/>
            </a:pPr>
            <a:r>
              <a:rPr lang="en-US" altLang="en-US" sz="2800" kern="0">
                <a:solidFill>
                  <a:srgbClr val="000000"/>
                </a:solidFill>
                <a:ea typeface="ＭＳ Ｐゴシック"/>
                <a:cs typeface="Arial" charset="0"/>
              </a:rPr>
              <a:t>The Canadian Copyright Act defines </a:t>
            </a:r>
            <a:r>
              <a:rPr lang="en-US" altLang="en-US" sz="2800" b="1" u="sng" kern="0">
                <a:solidFill>
                  <a:srgbClr val="000000"/>
                </a:solidFill>
                <a:ea typeface="ＭＳ Ｐゴシック"/>
                <a:cs typeface="Arial" charset="0"/>
              </a:rPr>
              <a:t>perceptual</a:t>
            </a:r>
            <a:r>
              <a:rPr lang="en-US" altLang="en-US" sz="2800" b="1" kern="0">
                <a:solidFill>
                  <a:srgbClr val="000000"/>
                </a:solidFill>
                <a:ea typeface="ＭＳ Ｐゴシック"/>
                <a:cs typeface="Arial" charset="0"/>
              </a:rPr>
              <a:t> </a:t>
            </a:r>
            <a:r>
              <a:rPr lang="en-US" altLang="en-US" sz="2800" b="1" u="sng" kern="0">
                <a:solidFill>
                  <a:srgbClr val="000000"/>
                </a:solidFill>
                <a:ea typeface="ＭＳ Ｐゴシック"/>
                <a:cs typeface="Arial" charset="0"/>
              </a:rPr>
              <a:t>disability </a:t>
            </a:r>
            <a:r>
              <a:rPr lang="en-US" altLang="en-US" sz="2800" kern="0">
                <a:solidFill>
                  <a:srgbClr val="000000"/>
                </a:solidFill>
                <a:ea typeface="ＭＳ Ｐゴシック"/>
                <a:cs typeface="Arial" charset="0"/>
              </a:rPr>
              <a:t>as: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SzPct val="150000"/>
              <a:buNone/>
            </a:pPr>
            <a:endParaRPr lang="en-US" altLang="en-US" sz="2800" kern="0">
              <a:solidFill>
                <a:srgbClr val="000000"/>
              </a:solidFill>
              <a:ea typeface="ＭＳ Ｐゴシック"/>
              <a:cs typeface="Arial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SzPct val="150000"/>
              <a:buNone/>
            </a:pPr>
            <a:r>
              <a:rPr lang="en-US" altLang="en-US" sz="2800" kern="0">
                <a:solidFill>
                  <a:srgbClr val="000000"/>
                </a:solidFill>
                <a:ea typeface="ＭＳ Ｐゴシック"/>
                <a:cs typeface="Arial" charset="0"/>
              </a:rPr>
              <a:t>“</a:t>
            </a:r>
            <a:r>
              <a:rPr lang="en-US" sz="2800"/>
              <a:t>prevents or inhibits a person from reading or hearing a literary, musical, dramatic or artistic work in its </a:t>
            </a:r>
            <a:r>
              <a:rPr lang="en-US" sz="2800" u="sng"/>
              <a:t>original format</a:t>
            </a:r>
            <a:r>
              <a:rPr lang="en-US" sz="2800"/>
              <a:t>.”</a:t>
            </a:r>
            <a:endParaRPr lang="en-US" altLang="en-US" sz="2800" kern="0">
              <a:solidFill>
                <a:srgbClr val="000000"/>
              </a:solidFill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3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6D4EF-687E-8120-DD5C-094249163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FC48E-0978-B9B0-EA26-2A31D23A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Print disabilities</a:t>
            </a:r>
            <a:endParaRPr lang="en-CA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A0092-462A-CB91-7F2E-6253394EC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5422"/>
            <a:ext cx="10972800" cy="4525963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SzPct val="150000"/>
              <a:buNone/>
            </a:pPr>
            <a:r>
              <a:rPr lang="en-US" altLang="en-US" sz="2800" kern="0">
                <a:solidFill>
                  <a:srgbClr val="000000"/>
                </a:solidFill>
                <a:ea typeface="ＭＳ Ｐゴシック"/>
                <a:cs typeface="Arial" charset="0"/>
              </a:rPr>
              <a:t>The CELA collection is available for people with print disabilities. These include: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50000"/>
            </a:pPr>
            <a:endParaRPr lang="en-US" altLang="en-US" sz="2800" kern="0">
              <a:solidFill>
                <a:srgbClr val="000000"/>
              </a:solidFill>
              <a:ea typeface="ＭＳ Ｐゴシック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50000"/>
            </a:pPr>
            <a:r>
              <a:rPr lang="en-US" altLang="en-US" sz="2800" kern="0">
                <a:solidFill>
                  <a:srgbClr val="000000"/>
                </a:solidFill>
                <a:ea typeface="ＭＳ Ｐゴシック"/>
                <a:cs typeface="Arial" charset="0"/>
              </a:rPr>
              <a:t>Severe or total impairment of sight or the inability to focus or move one’s eyes,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50000"/>
            </a:pPr>
            <a:r>
              <a:rPr lang="en-US" altLang="en-US" sz="2800" kern="0">
                <a:solidFill>
                  <a:srgbClr val="000000"/>
                </a:solidFill>
                <a:ea typeface="ＭＳ Ｐゴシック"/>
                <a:cs typeface="Arial" charset="0"/>
              </a:rPr>
              <a:t>The inability to hold or manipulate a book, 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ct val="150000"/>
            </a:pPr>
            <a:r>
              <a:rPr lang="en-US" altLang="en-US" sz="2800" kern="0">
                <a:solidFill>
                  <a:srgbClr val="000000"/>
                </a:solidFill>
                <a:ea typeface="ＭＳ Ｐゴシック"/>
                <a:cs typeface="Arial" charset="0"/>
              </a:rPr>
              <a:t>An impairment relating to comprehension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407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1C0E3-A9A6-4977-A92D-A11762C3D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0156F5-31EE-3A28-0361-B0B42195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Ways to access the CELA collection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83698-D9A9-494B-A09A-6B33ACE0D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en-CA"/>
              <a:t>Library staff may support patrons with accessing CELA collection by:</a:t>
            </a:r>
          </a:p>
          <a:p>
            <a:pPr lvl="1"/>
            <a:r>
              <a:rPr lang="en-CA"/>
              <a:t>Helping patrons with their own account or device </a:t>
            </a:r>
          </a:p>
          <a:p>
            <a:pPr lvl="1"/>
            <a:r>
              <a:rPr lang="en-CA"/>
              <a:t>Loaning library-owned devices loaded with CELA materials</a:t>
            </a:r>
          </a:p>
          <a:p>
            <a:r>
              <a:rPr lang="en-CA"/>
              <a:t>Digital materials can be accessed by:</a:t>
            </a:r>
          </a:p>
          <a:p>
            <a:pPr lvl="1"/>
            <a:r>
              <a:rPr lang="en-CA"/>
              <a:t>Direct to Player</a:t>
            </a:r>
          </a:p>
          <a:p>
            <a:pPr lvl="1"/>
            <a:r>
              <a:rPr lang="en-CA"/>
              <a:t>Manual download and transfer</a:t>
            </a:r>
          </a:p>
        </p:txBody>
      </p:sp>
    </p:spTree>
    <p:extLst>
      <p:ext uri="{BB962C8B-B14F-4D97-AF65-F5344CB8AC3E}">
        <p14:creationId xmlns:p14="http://schemas.microsoft.com/office/powerpoint/2010/main" val="4177063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1"/>
          <p:cNvSpPr txBox="1">
            <a:spLocks noGrp="1"/>
          </p:cNvSpPr>
          <p:nvPr>
            <p:ph type="title" idx="4294967295"/>
          </p:nvPr>
        </p:nvSpPr>
        <p:spPr>
          <a:xfrm>
            <a:off x="898208" y="701144"/>
            <a:ext cx="10738484" cy="5257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10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30364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Direct to Player vs. Transferring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9642" y="2059870"/>
            <a:ext cx="4223009" cy="625387"/>
          </a:xfrm>
          <a:custGeom>
            <a:avLst/>
            <a:gdLst/>
            <a:ahLst/>
            <a:cxnLst/>
            <a:rect l="l" t="t" r="r" b="b"/>
            <a:pathLst>
              <a:path w="6334514" h="938081">
                <a:moveTo>
                  <a:pt x="0" y="0"/>
                </a:moveTo>
                <a:lnTo>
                  <a:pt x="6334513" y="0"/>
                </a:lnTo>
                <a:lnTo>
                  <a:pt x="6334513" y="938081"/>
                </a:lnTo>
                <a:lnTo>
                  <a:pt x="0" y="9380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85743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22628" y="1575839"/>
            <a:ext cx="4713395" cy="663677"/>
            <a:chOff x="0" y="0"/>
            <a:chExt cx="4960703" cy="698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60703" cy="698500"/>
            </a:xfrm>
            <a:custGeom>
              <a:avLst/>
              <a:gdLst/>
              <a:ahLst/>
              <a:cxnLst/>
              <a:rect l="l" t="t" r="r" b="b"/>
              <a:pathLst>
                <a:path w="4960703" h="698500">
                  <a:moveTo>
                    <a:pt x="4960703" y="349250"/>
                  </a:moveTo>
                  <a:lnTo>
                    <a:pt x="475750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57503" y="0"/>
                  </a:lnTo>
                  <a:lnTo>
                    <a:pt x="4960703" y="349250"/>
                  </a:lnTo>
                  <a:close/>
                </a:path>
              </a:pathLst>
            </a:custGeom>
            <a:solidFill>
              <a:srgbClr val="30364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4300" y="-47625"/>
              <a:ext cx="4732103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7450" y="2078435"/>
            <a:ext cx="4336250" cy="613172"/>
          </a:xfrm>
          <a:custGeom>
            <a:avLst/>
            <a:gdLst/>
            <a:ahLst/>
            <a:cxnLst/>
            <a:rect l="l" t="t" r="r" b="b"/>
            <a:pathLst>
              <a:path w="6504375" h="919758">
                <a:moveTo>
                  <a:pt x="0" y="0"/>
                </a:moveTo>
                <a:lnTo>
                  <a:pt x="6504375" y="0"/>
                </a:lnTo>
                <a:lnTo>
                  <a:pt x="6504375" y="919758"/>
                </a:lnTo>
                <a:lnTo>
                  <a:pt x="0" y="9197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3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0397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96001" y="1581886"/>
            <a:ext cx="4713395" cy="663677"/>
            <a:chOff x="0" y="0"/>
            <a:chExt cx="4960703" cy="6985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60703" cy="698500"/>
            </a:xfrm>
            <a:custGeom>
              <a:avLst/>
              <a:gdLst/>
              <a:ahLst/>
              <a:cxnLst/>
              <a:rect l="l" t="t" r="r" b="b"/>
              <a:pathLst>
                <a:path w="4960703" h="698500">
                  <a:moveTo>
                    <a:pt x="4960703" y="349250"/>
                  </a:moveTo>
                  <a:lnTo>
                    <a:pt x="4757503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4757503" y="0"/>
                  </a:lnTo>
                  <a:lnTo>
                    <a:pt x="4960703" y="349250"/>
                  </a:lnTo>
                  <a:close/>
                </a:path>
              </a:pathLst>
            </a:custGeom>
            <a:solidFill>
              <a:srgbClr val="8C020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47625"/>
              <a:ext cx="4732103" cy="74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1" name="AutoShap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1913724"/>
            <a:ext cx="0" cy="4192333"/>
          </a:xfrm>
          <a:prstGeom prst="line">
            <a:avLst/>
          </a:prstGeom>
          <a:ln w="38100" cap="flat">
            <a:solidFill>
              <a:srgbClr val="000000">
                <a:alpha val="29804"/>
              </a:srgbClr>
            </a:solidFill>
            <a:prstDash val="sysDash"/>
            <a:headEnd type="none" w="sm" len="sm"/>
            <a:tailEnd type="oval" w="lg" len="lg"/>
          </a:ln>
        </p:spPr>
        <p:txBody>
          <a:bodyPr/>
          <a:lstStyle/>
          <a:p>
            <a:endParaRPr lang="en-CA"/>
          </a:p>
        </p:txBody>
      </p: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23282" y="2674874"/>
            <a:ext cx="546414" cy="546414"/>
            <a:chOff x="-465823" y="-536825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-465823" y="-53682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364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-389341" y="-513153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</a:pPr>
              <a:r>
                <a:rPr lang="en-US" b="1">
                  <a:solidFill>
                    <a:srgbClr val="FFFFFF"/>
                  </a:solidFill>
                  <a:ea typeface="Open Sauce Bold"/>
                  <a:cs typeface="Open Sauce Bold"/>
                  <a:sym typeface="Open Sauce Bold"/>
                </a:rPr>
                <a:t>1</a:t>
              </a:r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37853" y="2668743"/>
            <a:ext cx="546414" cy="54641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020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</a:pPr>
              <a:r>
                <a:rPr lang="en-US" b="1">
                  <a:solidFill>
                    <a:srgbClr val="FFFFFF"/>
                  </a:solidFill>
                  <a:ea typeface="Open Sauce Bold"/>
                  <a:cs typeface="Open Sauce Bold"/>
                  <a:sym typeface="Open Sauce Bold"/>
                </a:rPr>
                <a:t>1</a:t>
              </a:r>
            </a:p>
          </p:txBody>
        </p:sp>
      </p:grp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27872" y="3677029"/>
            <a:ext cx="546414" cy="54641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364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</a:pPr>
              <a:r>
                <a:rPr lang="en-US" b="1">
                  <a:solidFill>
                    <a:srgbClr val="FFFFFF"/>
                  </a:solidFill>
                  <a:ea typeface="Open Sauce Bold"/>
                  <a:cs typeface="Open Sauce Bold"/>
                  <a:sym typeface="Open Sauce Bold"/>
                </a:rPr>
                <a:t>2</a:t>
              </a:r>
            </a:p>
          </p:txBody>
        </p:sp>
      </p:grp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37850" y="3799038"/>
            <a:ext cx="546414" cy="54641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020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</a:pPr>
              <a:r>
                <a:rPr lang="en-US" b="1">
                  <a:solidFill>
                    <a:srgbClr val="FFFFFF"/>
                  </a:solidFill>
                  <a:ea typeface="Open Sauce Bold"/>
                  <a:cs typeface="Open Sauce Bold"/>
                  <a:sym typeface="Open Sauce Bold"/>
                </a:rPr>
                <a:t>2</a:t>
              </a:r>
            </a:p>
          </p:txBody>
        </p:sp>
      </p:grpSp>
      <p:grpSp>
        <p:nvGrpSpPr>
          <p:cNvPr id="24" name="Group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5191" y="4679184"/>
            <a:ext cx="546414" cy="54641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0364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</a:pPr>
              <a:r>
                <a:rPr lang="en-US" b="1">
                  <a:solidFill>
                    <a:srgbClr val="FFFFFF"/>
                  </a:solidFill>
                  <a:ea typeface="Open Sauce Bold"/>
                  <a:cs typeface="Open Sauce Bold"/>
                  <a:sym typeface="Open Sauce Bold"/>
                </a:rPr>
                <a:t>3</a:t>
              </a:r>
            </a:p>
          </p:txBody>
        </p:sp>
      </p:grpSp>
      <p:grpSp>
        <p:nvGrpSpPr>
          <p:cNvPr id="27" name="Group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4743" y="4712018"/>
            <a:ext cx="546414" cy="546414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020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</a:pPr>
              <a:r>
                <a:rPr lang="en-US" b="1">
                  <a:solidFill>
                    <a:srgbClr val="FFFFFF"/>
                  </a:solidFill>
                  <a:ea typeface="Open Sauce Bold"/>
                  <a:cs typeface="Open Sauce Bold"/>
                  <a:sym typeface="Open Sauce Bold"/>
                </a:rPr>
                <a:t>3</a:t>
              </a:r>
            </a:p>
          </p:txBody>
        </p:sp>
      </p:grpSp>
      <p:grpSp>
        <p:nvGrpSpPr>
          <p:cNvPr id="30" name="Group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37851" y="5544445"/>
            <a:ext cx="546414" cy="546414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0202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</a:pPr>
              <a:r>
                <a:rPr lang="en-US" b="1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Open Sauce Bold"/>
                  <a:sym typeface="Open Sauce Bold"/>
                </a:rPr>
                <a:t>4</a:t>
              </a:r>
            </a:p>
          </p:txBody>
        </p:sp>
      </p:grpSp>
      <p:grpSp>
        <p:nvGrpSpPr>
          <p:cNvPr id="38" name="Group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12650" y="3726221"/>
            <a:ext cx="566700" cy="566700"/>
            <a:chOff x="0" y="0"/>
            <a:chExt cx="1066729" cy="106672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66729" cy="1066729"/>
            </a:xfrm>
            <a:custGeom>
              <a:avLst/>
              <a:gdLst/>
              <a:ahLst/>
              <a:cxnLst/>
              <a:rect l="l" t="t" r="r" b="b"/>
              <a:pathLst>
                <a:path w="1066729" h="1066729">
                  <a:moveTo>
                    <a:pt x="96768" y="0"/>
                  </a:moveTo>
                  <a:lnTo>
                    <a:pt x="969961" y="0"/>
                  </a:lnTo>
                  <a:cubicBezTo>
                    <a:pt x="1023404" y="0"/>
                    <a:pt x="1066729" y="43325"/>
                    <a:pt x="1066729" y="96768"/>
                  </a:cubicBezTo>
                  <a:lnTo>
                    <a:pt x="1066729" y="969961"/>
                  </a:lnTo>
                  <a:cubicBezTo>
                    <a:pt x="1066729" y="995625"/>
                    <a:pt x="1056534" y="1020239"/>
                    <a:pt x="1038386" y="1038386"/>
                  </a:cubicBezTo>
                  <a:cubicBezTo>
                    <a:pt x="1020239" y="1056534"/>
                    <a:pt x="995625" y="1066729"/>
                    <a:pt x="969961" y="1066729"/>
                  </a:cubicBezTo>
                  <a:lnTo>
                    <a:pt x="96768" y="1066729"/>
                  </a:lnTo>
                  <a:cubicBezTo>
                    <a:pt x="71104" y="1066729"/>
                    <a:pt x="46490" y="1056534"/>
                    <a:pt x="28343" y="1038386"/>
                  </a:cubicBezTo>
                  <a:cubicBezTo>
                    <a:pt x="10195" y="1020239"/>
                    <a:pt x="0" y="995625"/>
                    <a:pt x="0" y="969961"/>
                  </a:cubicBezTo>
                  <a:lnTo>
                    <a:pt x="0" y="96768"/>
                  </a:lnTo>
                  <a:cubicBezTo>
                    <a:pt x="0" y="71104"/>
                    <a:pt x="10195" y="46490"/>
                    <a:pt x="28343" y="28343"/>
                  </a:cubicBezTo>
                  <a:cubicBezTo>
                    <a:pt x="46490" y="10195"/>
                    <a:pt x="71104" y="0"/>
                    <a:pt x="96768" y="0"/>
                  </a:cubicBezTo>
                  <a:close/>
                </a:path>
              </a:pathLst>
            </a:custGeom>
            <a:solidFill>
              <a:srgbClr val="ECF0F3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066729" cy="110482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199" b="1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VS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2667202" y="1745661"/>
            <a:ext cx="2144201" cy="29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6" b="1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Direct to Player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004F8CF-A605-9B77-5022-1CAEA21B5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32256" y="2545575"/>
            <a:ext cx="2910387" cy="852615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TextBox 44" descr="Choose DAISY audio (Direct to player)."/>
          <p:cNvSpPr txBox="1"/>
          <p:nvPr/>
        </p:nvSpPr>
        <p:spPr>
          <a:xfrm>
            <a:off x="2677483" y="2642703"/>
            <a:ext cx="2619931" cy="644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Choose </a:t>
            </a:r>
            <a:r>
              <a:rPr lang="en-US" sz="1866" b="1">
                <a:solidFill>
                  <a:srgbClr val="000000"/>
                </a:solidFill>
                <a:latin typeface="Verdana Bold"/>
                <a:ea typeface="Verdana Bold"/>
                <a:cs typeface="Verdana Bold"/>
                <a:sym typeface="Verdana Bold"/>
              </a:rPr>
              <a:t>DAISY audio (Direct to player)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71C164E-B8D1-5981-85C1-36F30A769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286" y="3537090"/>
            <a:ext cx="3011685" cy="944962"/>
          </a:xfrm>
          <a:prstGeom prst="rect">
            <a:avLst/>
          </a:prstGeom>
        </p:spPr>
      </p:pic>
      <p:sp>
        <p:nvSpPr>
          <p:cNvPr id="46" name="TextBox 46" descr="Title appears on CELA bookshelf."/>
          <p:cNvSpPr txBox="1"/>
          <p:nvPr/>
        </p:nvSpPr>
        <p:spPr>
          <a:xfrm>
            <a:off x="2647062" y="3683981"/>
            <a:ext cx="2816211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Title appears on CELA bookshelf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D5BA24E-2C99-5338-E663-578D9541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605" y="4555323"/>
            <a:ext cx="3011685" cy="944962"/>
          </a:xfrm>
          <a:prstGeom prst="rect">
            <a:avLst/>
          </a:prstGeom>
        </p:spPr>
      </p:pic>
      <p:sp>
        <p:nvSpPr>
          <p:cNvPr id="48" name="TextBox 48" descr="Title on your bookshelf loads onto player."/>
          <p:cNvSpPr txBox="1"/>
          <p:nvPr/>
        </p:nvSpPr>
        <p:spPr>
          <a:xfrm>
            <a:off x="2615087" y="4700763"/>
            <a:ext cx="2816211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Title on your bookshelf loads onto player</a:t>
            </a:r>
          </a:p>
        </p:txBody>
      </p:sp>
      <p:sp>
        <p:nvSpPr>
          <p:cNvPr id="43" name="TextBox 43" descr="Transferring."/>
          <p:cNvSpPr txBox="1"/>
          <p:nvPr/>
        </p:nvSpPr>
        <p:spPr>
          <a:xfrm>
            <a:off x="7554420" y="1734231"/>
            <a:ext cx="1796555" cy="29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  <a:spcBef>
                <a:spcPct val="0"/>
              </a:spcBef>
            </a:pPr>
            <a:r>
              <a:rPr lang="en-US" sz="1866" b="1">
                <a:solidFill>
                  <a:srgbClr val="FFFFFF"/>
                </a:solidFill>
                <a:latin typeface="Verdana Bold"/>
                <a:ea typeface="Verdana Bold"/>
                <a:cs typeface="Verdana Bold"/>
                <a:sym typeface="Verdana Bold"/>
              </a:rPr>
              <a:t>Transferring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DD03751-9A1A-DCBE-3B2F-3D4E33052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21588" y="2570206"/>
            <a:ext cx="2853418" cy="852615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5" descr="Choose DAISY audio (Zip)."/>
          <p:cNvSpPr txBox="1"/>
          <p:nvPr/>
        </p:nvSpPr>
        <p:spPr>
          <a:xfrm>
            <a:off x="6713034" y="2655669"/>
            <a:ext cx="2777097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Choose </a:t>
            </a:r>
            <a:r>
              <a:rPr lang="en-US" sz="1866" b="1">
                <a:solidFill>
                  <a:srgbClr val="000000"/>
                </a:solidFill>
                <a:latin typeface="Verdana Bold"/>
                <a:ea typeface="Verdana Bold"/>
                <a:cs typeface="Verdana Bold"/>
                <a:sym typeface="Verdana Bold"/>
              </a:rPr>
              <a:t>DAISY audio (Zip)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F29FE2F-537E-B10A-2C0B-2DF67DABA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21589" y="3538050"/>
            <a:ext cx="2853418" cy="1056027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TextBox 47" descr="Title appears on Available ZIP files for download."/>
          <p:cNvSpPr txBox="1"/>
          <p:nvPr/>
        </p:nvSpPr>
        <p:spPr>
          <a:xfrm>
            <a:off x="6982060" y="3588777"/>
            <a:ext cx="2503023" cy="966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Title appears on </a:t>
            </a:r>
            <a:r>
              <a:rPr lang="en-US" sz="1866" b="1">
                <a:solidFill>
                  <a:srgbClr val="000000"/>
                </a:solidFill>
                <a:latin typeface="Verdana Bold"/>
                <a:ea typeface="Verdana Bold"/>
                <a:cs typeface="Verdana Bold"/>
                <a:sym typeface="Verdana Bold"/>
              </a:rPr>
              <a:t>Available ZIP files for download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C1434C3-C997-595B-BFE3-8C1D0A12F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49359" y="4709307"/>
            <a:ext cx="2839666" cy="566808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TextBox 49" descr="Download to device."/>
          <p:cNvSpPr txBox="1"/>
          <p:nvPr/>
        </p:nvSpPr>
        <p:spPr>
          <a:xfrm>
            <a:off x="6721588" y="4834481"/>
            <a:ext cx="2816211" cy="29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Download to device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CEECCC-4E82-B610-285A-4C2FBD266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42483" y="5391345"/>
            <a:ext cx="2853418" cy="852615"/>
          </a:xfrm>
          <a:prstGeom prst="round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TextBox 50" descr="Transfer to other device OR open in app."/>
          <p:cNvSpPr txBox="1"/>
          <p:nvPr/>
        </p:nvSpPr>
        <p:spPr>
          <a:xfrm>
            <a:off x="6668872" y="5450278"/>
            <a:ext cx="2816211" cy="63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13"/>
              </a:lnSpc>
              <a:spcBef>
                <a:spcPct val="0"/>
              </a:spcBef>
            </a:pPr>
            <a:r>
              <a:rPr lang="en-US" sz="1866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Transfer to other device OR open in app</a:t>
            </a:r>
          </a:p>
        </p:txBody>
      </p:sp>
    </p:spTree>
    <p:extLst>
      <p:ext uri="{BB962C8B-B14F-4D97-AF65-F5344CB8AC3E}">
        <p14:creationId xmlns:p14="http://schemas.microsoft.com/office/powerpoint/2010/main" val="3028026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CA52D-2B9B-326D-F068-5791CF01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C0C432-6D9D-366F-D743-E565B1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to opt for transferring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9CF27C-7CAC-FEB7-E53C-10EA6179F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4525963"/>
          </a:xfrm>
        </p:spPr>
        <p:txBody>
          <a:bodyPr>
            <a:normAutofit/>
          </a:bodyPr>
          <a:lstStyle/>
          <a:p>
            <a:r>
              <a:rPr lang="en-CA"/>
              <a:t>Patron does not have Wi-Fi access at home</a:t>
            </a:r>
          </a:p>
          <a:p>
            <a:r>
              <a:rPr lang="en-CA"/>
              <a:t>Cannot connect to library Wi-Fi</a:t>
            </a:r>
          </a:p>
          <a:p>
            <a:r>
              <a:rPr lang="en-CA"/>
              <a:t>Using an app other than EasyReader</a:t>
            </a:r>
          </a:p>
          <a:p>
            <a:r>
              <a:rPr lang="en-CA"/>
              <a:t>Using a different player (such as mp3 player)</a:t>
            </a:r>
          </a:p>
          <a:p>
            <a:r>
              <a:rPr lang="en-CA"/>
              <a:t>Burning CDs</a:t>
            </a:r>
          </a:p>
          <a:p>
            <a:r>
              <a:rPr lang="en-CA"/>
              <a:t>Using a braille display</a:t>
            </a:r>
          </a:p>
        </p:txBody>
      </p:sp>
    </p:spTree>
    <p:extLst>
      <p:ext uri="{BB962C8B-B14F-4D97-AF65-F5344CB8AC3E}">
        <p14:creationId xmlns:p14="http://schemas.microsoft.com/office/powerpoint/2010/main" val="886598241"/>
      </p:ext>
    </p:extLst>
  </p:cSld>
  <p:clrMapOvr>
    <a:masterClrMapping/>
  </p:clrMapOvr>
</p:sld>
</file>

<file path=ppt/theme/theme1.xml><?xml version="1.0" encoding="utf-8"?>
<a:theme xmlns:a="http://schemas.openxmlformats.org/drawingml/2006/main" name="Clouds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C00000"/>
      </a:accent2>
      <a:accent3>
        <a:srgbClr val="A5A5A5"/>
      </a:accent3>
      <a:accent4>
        <a:srgbClr val="FF0000"/>
      </a:accent4>
      <a:accent5>
        <a:srgbClr val="2F5496"/>
      </a:accent5>
      <a:accent6>
        <a:srgbClr val="171616"/>
      </a:accent6>
      <a:hlink>
        <a:srgbClr val="B4C6E7"/>
      </a:hlink>
      <a:folHlink>
        <a:srgbClr val="BE2631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0CC086D-EDA3-468D-A9B4-5D96BAFC9D25}" vid="{646DCFF5-2DEF-4C20-BECA-1752CD9DF33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0CC086D-EDA3-468D-A9B4-5D96BAFC9D25}" vid="{A5FE6389-375C-441E-B9D0-E4F808E794D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88BE21877C794E8C767319E61FFC96" ma:contentTypeVersion="21" ma:contentTypeDescription="Create a new document." ma:contentTypeScope="" ma:versionID="84f94807165026ee1f881611ea8f4d3c">
  <xsd:schema xmlns:xsd="http://www.w3.org/2001/XMLSchema" xmlns:xs="http://www.w3.org/2001/XMLSchema" xmlns:p="http://schemas.microsoft.com/office/2006/metadata/properties" xmlns:ns1="http://schemas.microsoft.com/sharepoint/v3" xmlns:ns2="7a063f01-faea-4c9e-8a02-d223cffde0c5" xmlns:ns3="d8838bea-bcac-41ad-91f9-c646e9be633d" targetNamespace="http://schemas.microsoft.com/office/2006/metadata/properties" ma:root="true" ma:fieldsID="5064b1cd68c03adac97816ad39ac8284" ns1:_="" ns2:_="" ns3:_="">
    <xsd:import namespace="http://schemas.microsoft.com/sharepoint/v3"/>
    <xsd:import namespace="7a063f01-faea-4c9e-8a02-d223cffde0c5"/>
    <xsd:import namespace="d8838bea-bcac-41ad-91f9-c646e9be63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063f01-faea-4c9e-8a02-d223cffde0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f59938e-b3a8-4d66-a2c9-44a493279f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38bea-bcac-41ad-91f9-c646e9be633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b9b0353-a37a-4f25-83a3-c0dd55ceaf3a}" ma:internalName="TaxCatchAll" ma:showField="CatchAllData" ma:web="d8838bea-bcac-41ad-91f9-c646e9be63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a063f01-faea-4c9e-8a02-d223cffde0c5">
      <Terms xmlns="http://schemas.microsoft.com/office/infopath/2007/PartnerControls"/>
    </lcf76f155ced4ddcb4097134ff3c332f>
    <TaxCatchAll xmlns="d8838bea-bcac-41ad-91f9-c646e9be633d" xsi:nil="true"/>
    <_ip_UnifiedCompliancePolicyUIAction xmlns="http://schemas.microsoft.com/sharepoint/v3" xsi:nil="true"/>
    <_ip_UnifiedCompliancePolicyProperties xmlns="http://schemas.microsoft.com/sharepoint/v3" xsi:nil="true"/>
    <SharedWithUsers xmlns="d8838bea-bcac-41ad-91f9-c646e9be633d">
      <UserInfo>
        <DisplayName>Karen McKay</DisplayName>
        <AccountId>16</AccountId>
        <AccountType/>
      </UserInfo>
      <UserInfo>
        <DisplayName>Rachel Breau</DisplayName>
        <AccountId>13</AccountId>
        <AccountType/>
      </UserInfo>
      <UserInfo>
        <DisplayName>Faline Bobier</DisplayName>
        <AccountId>32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22B9DD-86B1-4519-937A-9686C50D71C4}">
  <ds:schemaRefs>
    <ds:schemaRef ds:uri="7a063f01-faea-4c9e-8a02-d223cffde0c5"/>
    <ds:schemaRef ds:uri="d8838bea-bcac-41ad-91f9-c646e9be63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D074059-FE5A-4B67-A7C7-1A8972B1AE45}">
  <ds:schemaRefs>
    <ds:schemaRef ds:uri="7a063f01-faea-4c9e-8a02-d223cffde0c5"/>
    <ds:schemaRef ds:uri="d8838bea-bcac-41ad-91f9-c646e9be63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9E7F8C1-A05F-424D-AB09-FF57CC5EA3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407d560-7ad9-4f8e-bedc-9e29b0863d2c}" enabled="0" method="" siteId="{0407d560-7ad9-4f8e-bedc-9e29b0863d2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696</Words>
  <Application>Microsoft Office PowerPoint</Application>
  <PresentationFormat>Widescreen</PresentationFormat>
  <Paragraphs>131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ＭＳ Ｐゴシック</vt:lpstr>
      <vt:lpstr>Arial</vt:lpstr>
      <vt:lpstr>Calibri</vt:lpstr>
      <vt:lpstr>Century Gothic</vt:lpstr>
      <vt:lpstr>Open Sauce Bold</vt:lpstr>
      <vt:lpstr>Verdana</vt:lpstr>
      <vt:lpstr>Verdana Bold</vt:lpstr>
      <vt:lpstr>Clouds</vt:lpstr>
      <vt:lpstr>1_Office Theme</vt:lpstr>
      <vt:lpstr>Transferring CELA materials</vt:lpstr>
      <vt:lpstr>Land acknowledgement</vt:lpstr>
      <vt:lpstr>Learning goals</vt:lpstr>
      <vt:lpstr>What is CELA?</vt:lpstr>
      <vt:lpstr>Eligibility for CELA Service</vt:lpstr>
      <vt:lpstr>Print disabilities</vt:lpstr>
      <vt:lpstr>Ways to access the CELA collection</vt:lpstr>
      <vt:lpstr>Direct to Player vs. Transferring</vt:lpstr>
      <vt:lpstr>When to opt for transferring</vt:lpstr>
      <vt:lpstr>How to download from the CELA collection</vt:lpstr>
      <vt:lpstr>Demo: Download a title</vt:lpstr>
      <vt:lpstr>How to transfer: DAISY players</vt:lpstr>
      <vt:lpstr>Demo: Transfer to USB drive</vt:lpstr>
      <vt:lpstr>How to transfer: Different apps</vt:lpstr>
      <vt:lpstr>How to transfer: Burn to CD</vt:lpstr>
      <vt:lpstr>Demo: Burn to CD</vt:lpstr>
      <vt:lpstr>Where to find instructions</vt:lpstr>
      <vt:lpstr>Connect with CELA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Tyler</dc:creator>
  <cp:lastModifiedBy>Jessica  Desormeaux</cp:lastModifiedBy>
  <cp:revision>2</cp:revision>
  <cp:lastPrinted>2025-10-14T16:25:51Z</cp:lastPrinted>
  <dcterms:created xsi:type="dcterms:W3CDTF">2023-03-08T16:26:13Z</dcterms:created>
  <dcterms:modified xsi:type="dcterms:W3CDTF">2026-06-02T19:06:43Z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0x0101007388BE21877C794E8C767319E61FFC96</vt:lpwstr>
  </property>
  <property fmtid="{D5CDD505-2E9C-101B-9397-08002B2CF9AE}" pid="3" name="MediaServiceImageTags">
    <vt:lpwstr/>
  </property>
</Properties>
</file>