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A5_81FCB31.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5" r:id="rId5"/>
  </p:sldMasterIdLst>
  <p:notesMasterIdLst>
    <p:notesMasterId r:id="rId34"/>
  </p:notesMasterIdLst>
  <p:sldIdLst>
    <p:sldId id="257" r:id="rId6"/>
    <p:sldId id="258" r:id="rId7"/>
    <p:sldId id="281" r:id="rId8"/>
    <p:sldId id="441" r:id="rId9"/>
    <p:sldId id="282" r:id="rId10"/>
    <p:sldId id="443" r:id="rId11"/>
    <p:sldId id="356" r:id="rId12"/>
    <p:sldId id="420" r:id="rId13"/>
    <p:sldId id="444" r:id="rId14"/>
    <p:sldId id="434" r:id="rId15"/>
    <p:sldId id="421" r:id="rId16"/>
    <p:sldId id="422" r:id="rId17"/>
    <p:sldId id="442" r:id="rId18"/>
    <p:sldId id="426" r:id="rId19"/>
    <p:sldId id="428" r:id="rId20"/>
    <p:sldId id="423" r:id="rId21"/>
    <p:sldId id="425" r:id="rId22"/>
    <p:sldId id="424" r:id="rId23"/>
    <p:sldId id="429" r:id="rId24"/>
    <p:sldId id="430" r:id="rId25"/>
    <p:sldId id="431" r:id="rId26"/>
    <p:sldId id="432" r:id="rId27"/>
    <p:sldId id="437" r:id="rId28"/>
    <p:sldId id="440" r:id="rId29"/>
    <p:sldId id="427" r:id="rId30"/>
    <p:sldId id="433" r:id="rId31"/>
    <p:sldId id="438" r:id="rId32"/>
    <p:sldId id="41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F3BF8F-A975-3EF0-2AC9-986F5E1AE2DD}" name="Denise Scott" initials="DS" userId="S::denise.scott@celalibrary.ca::124714cd-cf07-4e3b-858c-b4af4aa5a40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523" autoAdjust="0"/>
  </p:normalViewPr>
  <p:slideViewPr>
    <p:cSldViewPr snapToGrid="0">
      <p:cViewPr varScale="1">
        <p:scale>
          <a:sx n="66" d="100"/>
          <a:sy n="66" d="100"/>
        </p:scale>
        <p:origin x="1301"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se Scott" userId="124714cd-cf07-4e3b-858c-b4af4aa5a40f" providerId="ADAL" clId="{F50F738F-066F-4B32-955A-D2AF6CE02751}"/>
    <pc:docChg chg="modSld">
      <pc:chgData name="Denise Scott" userId="124714cd-cf07-4e3b-858c-b4af4aa5a40f" providerId="ADAL" clId="{F50F738F-066F-4B32-955A-D2AF6CE02751}" dt="2026-03-31T15:22:57.041" v="24" actId="20577"/>
      <pc:docMkLst>
        <pc:docMk/>
      </pc:docMkLst>
      <pc:sldChg chg="modNotesTx">
        <pc:chgData name="Denise Scott" userId="124714cd-cf07-4e3b-858c-b4af4aa5a40f" providerId="ADAL" clId="{F50F738F-066F-4B32-955A-D2AF6CE02751}" dt="2026-03-31T15:21:18.533" v="0" actId="20577"/>
        <pc:sldMkLst>
          <pc:docMk/>
          <pc:sldMk cId="4251461952" sldId="257"/>
        </pc:sldMkLst>
      </pc:sldChg>
      <pc:sldChg chg="modNotesTx">
        <pc:chgData name="Denise Scott" userId="124714cd-cf07-4e3b-858c-b4af4aa5a40f" providerId="ADAL" clId="{F50F738F-066F-4B32-955A-D2AF6CE02751}" dt="2026-03-31T15:21:23.038" v="1" actId="20577"/>
        <pc:sldMkLst>
          <pc:docMk/>
          <pc:sldMk cId="1754896244" sldId="258"/>
        </pc:sldMkLst>
      </pc:sldChg>
      <pc:sldChg chg="modNotesTx">
        <pc:chgData name="Denise Scott" userId="124714cd-cf07-4e3b-858c-b4af4aa5a40f" providerId="ADAL" clId="{F50F738F-066F-4B32-955A-D2AF6CE02751}" dt="2026-03-31T15:21:33.725" v="2" actId="20577"/>
        <pc:sldMkLst>
          <pc:docMk/>
          <pc:sldMk cId="3736615886" sldId="281"/>
        </pc:sldMkLst>
      </pc:sldChg>
      <pc:sldChg chg="modNotesTx">
        <pc:chgData name="Denise Scott" userId="124714cd-cf07-4e3b-858c-b4af4aa5a40f" providerId="ADAL" clId="{F50F738F-066F-4B32-955A-D2AF6CE02751}" dt="2026-03-31T15:21:40.106" v="4" actId="20577"/>
        <pc:sldMkLst>
          <pc:docMk/>
          <pc:sldMk cId="844670405" sldId="282"/>
        </pc:sldMkLst>
      </pc:sldChg>
      <pc:sldChg chg="modNotesTx">
        <pc:chgData name="Denise Scott" userId="124714cd-cf07-4e3b-858c-b4af4aa5a40f" providerId="ADAL" clId="{F50F738F-066F-4B32-955A-D2AF6CE02751}" dt="2026-03-31T15:21:46.656" v="5" actId="20577"/>
        <pc:sldMkLst>
          <pc:docMk/>
          <pc:sldMk cId="561363884" sldId="356"/>
        </pc:sldMkLst>
      </pc:sldChg>
      <pc:sldChg chg="modNotesTx">
        <pc:chgData name="Denise Scott" userId="124714cd-cf07-4e3b-858c-b4af4aa5a40f" providerId="ADAL" clId="{F50F738F-066F-4B32-955A-D2AF6CE02751}" dt="2026-03-31T15:22:57.041" v="24" actId="20577"/>
        <pc:sldMkLst>
          <pc:docMk/>
          <pc:sldMk cId="3016027571" sldId="417"/>
        </pc:sldMkLst>
      </pc:sldChg>
      <pc:sldChg chg="modNotesTx">
        <pc:chgData name="Denise Scott" userId="124714cd-cf07-4e3b-858c-b4af4aa5a40f" providerId="ADAL" clId="{F50F738F-066F-4B32-955A-D2AF6CE02751}" dt="2026-03-31T15:21:50.239" v="6" actId="20577"/>
        <pc:sldMkLst>
          <pc:docMk/>
          <pc:sldMk cId="3684365604" sldId="420"/>
        </pc:sldMkLst>
      </pc:sldChg>
      <pc:sldChg chg="modNotesTx">
        <pc:chgData name="Denise Scott" userId="124714cd-cf07-4e3b-858c-b4af4aa5a40f" providerId="ADAL" clId="{F50F738F-066F-4B32-955A-D2AF6CE02751}" dt="2026-03-31T15:21:59.331" v="8" actId="20577"/>
        <pc:sldMkLst>
          <pc:docMk/>
          <pc:sldMk cId="136301361" sldId="421"/>
        </pc:sldMkLst>
      </pc:sldChg>
      <pc:sldChg chg="modNotesTx">
        <pc:chgData name="Denise Scott" userId="124714cd-cf07-4e3b-858c-b4af4aa5a40f" providerId="ADAL" clId="{F50F738F-066F-4B32-955A-D2AF6CE02751}" dt="2026-03-31T15:22:03.362" v="9" actId="20577"/>
        <pc:sldMkLst>
          <pc:docMk/>
          <pc:sldMk cId="3102703138" sldId="422"/>
        </pc:sldMkLst>
      </pc:sldChg>
      <pc:sldChg chg="modNotesTx">
        <pc:chgData name="Denise Scott" userId="124714cd-cf07-4e3b-858c-b4af4aa5a40f" providerId="ADAL" clId="{F50F738F-066F-4B32-955A-D2AF6CE02751}" dt="2026-03-31T15:22:17.402" v="13" actId="20577"/>
        <pc:sldMkLst>
          <pc:docMk/>
          <pc:sldMk cId="1974894066" sldId="423"/>
        </pc:sldMkLst>
      </pc:sldChg>
      <pc:sldChg chg="modNotesTx">
        <pc:chgData name="Denise Scott" userId="124714cd-cf07-4e3b-858c-b4af4aa5a40f" providerId="ADAL" clId="{F50F738F-066F-4B32-955A-D2AF6CE02751}" dt="2026-03-31T15:22:25.294" v="15" actId="20577"/>
        <pc:sldMkLst>
          <pc:docMk/>
          <pc:sldMk cId="933915062" sldId="424"/>
        </pc:sldMkLst>
      </pc:sldChg>
      <pc:sldChg chg="modNotesTx">
        <pc:chgData name="Denise Scott" userId="124714cd-cf07-4e3b-858c-b4af4aa5a40f" providerId="ADAL" clId="{F50F738F-066F-4B32-955A-D2AF6CE02751}" dt="2026-03-31T15:22:21.820" v="14" actId="20577"/>
        <pc:sldMkLst>
          <pc:docMk/>
          <pc:sldMk cId="909408245" sldId="425"/>
        </pc:sldMkLst>
      </pc:sldChg>
      <pc:sldChg chg="modNotesTx">
        <pc:chgData name="Denise Scott" userId="124714cd-cf07-4e3b-858c-b4af4aa5a40f" providerId="ADAL" clId="{F50F738F-066F-4B32-955A-D2AF6CE02751}" dt="2026-03-31T15:22:11.170" v="11" actId="20577"/>
        <pc:sldMkLst>
          <pc:docMk/>
          <pc:sldMk cId="2913450313" sldId="426"/>
        </pc:sldMkLst>
      </pc:sldChg>
      <pc:sldChg chg="modNotesTx">
        <pc:chgData name="Denise Scott" userId="124714cd-cf07-4e3b-858c-b4af4aa5a40f" providerId="ADAL" clId="{F50F738F-066F-4B32-955A-D2AF6CE02751}" dt="2026-03-31T15:22:48.359" v="22" actId="20577"/>
        <pc:sldMkLst>
          <pc:docMk/>
          <pc:sldMk cId="2054511231" sldId="427"/>
        </pc:sldMkLst>
      </pc:sldChg>
      <pc:sldChg chg="modNotesTx">
        <pc:chgData name="Denise Scott" userId="124714cd-cf07-4e3b-858c-b4af4aa5a40f" providerId="ADAL" clId="{F50F738F-066F-4B32-955A-D2AF6CE02751}" dt="2026-03-31T15:22:14.629" v="12" actId="20577"/>
        <pc:sldMkLst>
          <pc:docMk/>
          <pc:sldMk cId="838090034" sldId="428"/>
        </pc:sldMkLst>
      </pc:sldChg>
      <pc:sldChg chg="modNotesTx">
        <pc:chgData name="Denise Scott" userId="124714cd-cf07-4e3b-858c-b4af4aa5a40f" providerId="ADAL" clId="{F50F738F-066F-4B32-955A-D2AF6CE02751}" dt="2026-03-31T15:22:28.121" v="16" actId="20577"/>
        <pc:sldMkLst>
          <pc:docMk/>
          <pc:sldMk cId="1938840456" sldId="429"/>
        </pc:sldMkLst>
      </pc:sldChg>
      <pc:sldChg chg="modNotesTx">
        <pc:chgData name="Denise Scott" userId="124714cd-cf07-4e3b-858c-b4af4aa5a40f" providerId="ADAL" clId="{F50F738F-066F-4B32-955A-D2AF6CE02751}" dt="2026-03-31T15:22:30.845" v="17" actId="20577"/>
        <pc:sldMkLst>
          <pc:docMk/>
          <pc:sldMk cId="379795841" sldId="430"/>
        </pc:sldMkLst>
      </pc:sldChg>
      <pc:sldChg chg="modNotesTx">
        <pc:chgData name="Denise Scott" userId="124714cd-cf07-4e3b-858c-b4af4aa5a40f" providerId="ADAL" clId="{F50F738F-066F-4B32-955A-D2AF6CE02751}" dt="2026-03-31T15:22:33.727" v="18" actId="20577"/>
        <pc:sldMkLst>
          <pc:docMk/>
          <pc:sldMk cId="2510816807" sldId="431"/>
        </pc:sldMkLst>
      </pc:sldChg>
      <pc:sldChg chg="modNotesTx">
        <pc:chgData name="Denise Scott" userId="124714cd-cf07-4e3b-858c-b4af4aa5a40f" providerId="ADAL" clId="{F50F738F-066F-4B32-955A-D2AF6CE02751}" dt="2026-03-31T15:22:38.476" v="19" actId="20577"/>
        <pc:sldMkLst>
          <pc:docMk/>
          <pc:sldMk cId="3648677988" sldId="432"/>
        </pc:sldMkLst>
      </pc:sldChg>
      <pc:sldChg chg="modNotesTx">
        <pc:chgData name="Denise Scott" userId="124714cd-cf07-4e3b-858c-b4af4aa5a40f" providerId="ADAL" clId="{F50F738F-066F-4B32-955A-D2AF6CE02751}" dt="2026-03-31T15:22:50.992" v="23" actId="20577"/>
        <pc:sldMkLst>
          <pc:docMk/>
          <pc:sldMk cId="970506357" sldId="433"/>
        </pc:sldMkLst>
      </pc:sldChg>
      <pc:sldChg chg="modNotesTx">
        <pc:chgData name="Denise Scott" userId="124714cd-cf07-4e3b-858c-b4af4aa5a40f" providerId="ADAL" clId="{F50F738F-066F-4B32-955A-D2AF6CE02751}" dt="2026-03-31T15:21:55.873" v="7" actId="20577"/>
        <pc:sldMkLst>
          <pc:docMk/>
          <pc:sldMk cId="2551807119" sldId="434"/>
        </pc:sldMkLst>
      </pc:sldChg>
      <pc:sldChg chg="modNotesTx">
        <pc:chgData name="Denise Scott" userId="124714cd-cf07-4e3b-858c-b4af4aa5a40f" providerId="ADAL" clId="{F50F738F-066F-4B32-955A-D2AF6CE02751}" dt="2026-03-31T15:22:41.920" v="20" actId="20577"/>
        <pc:sldMkLst>
          <pc:docMk/>
          <pc:sldMk cId="1988373500" sldId="437"/>
        </pc:sldMkLst>
      </pc:sldChg>
      <pc:sldChg chg="modNotesTx">
        <pc:chgData name="Denise Scott" userId="124714cd-cf07-4e3b-858c-b4af4aa5a40f" providerId="ADAL" clId="{F50F738F-066F-4B32-955A-D2AF6CE02751}" dt="2026-03-31T15:22:44.893" v="21" actId="20577"/>
        <pc:sldMkLst>
          <pc:docMk/>
          <pc:sldMk cId="1433875272" sldId="440"/>
        </pc:sldMkLst>
      </pc:sldChg>
      <pc:sldChg chg="modNotesTx">
        <pc:chgData name="Denise Scott" userId="124714cd-cf07-4e3b-858c-b4af4aa5a40f" providerId="ADAL" clId="{F50F738F-066F-4B32-955A-D2AF6CE02751}" dt="2026-03-31T15:21:37.516" v="3" actId="20577"/>
        <pc:sldMkLst>
          <pc:docMk/>
          <pc:sldMk cId="990290623" sldId="441"/>
        </pc:sldMkLst>
      </pc:sldChg>
      <pc:sldChg chg="modNotesTx">
        <pc:chgData name="Denise Scott" userId="124714cd-cf07-4e3b-858c-b4af4aa5a40f" providerId="ADAL" clId="{F50F738F-066F-4B32-955A-D2AF6CE02751}" dt="2026-03-31T15:22:06.955" v="10" actId="20577"/>
        <pc:sldMkLst>
          <pc:docMk/>
          <pc:sldMk cId="3226364644" sldId="442"/>
        </pc:sldMkLst>
      </pc:sldChg>
    </pc:docChg>
  </pc:docChgLst>
</pc:chgInfo>
</file>

<file path=ppt/comments/modernComment_1A5_81FCB31.xml><?xml version="1.0" encoding="utf-8"?>
<p188:cmLst xmlns:a="http://schemas.openxmlformats.org/drawingml/2006/main" xmlns:r="http://schemas.openxmlformats.org/officeDocument/2006/relationships" xmlns:p188="http://schemas.microsoft.com/office/powerpoint/2018/8/main">
  <p188:cm id="{05D504C5-3D11-4033-9D0E-478F684464F8}" authorId="{C9F3BF8F-A975-3EF0-2AC9-986F5E1AE2DD}" created="2025-03-05T19:29:05.712">
    <ac:deMkLst xmlns:ac="http://schemas.microsoft.com/office/drawing/2013/main/command">
      <pc:docMk xmlns:pc="http://schemas.microsoft.com/office/powerpoint/2013/main/command"/>
      <pc:sldMk xmlns:pc="http://schemas.microsoft.com/office/powerpoint/2013/main/command" cId="136301361" sldId="421"/>
      <ac:spMk id="2" creationId="{538510D5-2315-212D-5A0E-9C73423A4E0E}"/>
    </ac:deMkLst>
    <p188:txBody>
      <a:bodyPr/>
      <a:lstStyle/>
      <a:p>
        <a:r>
          <a:rPr lang="en-CA"/>
          <a:t>Could ask participants to type in the chat which club their library participates in or if they create their own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FF067-FB7B-4B78-93AB-A187F192DF62}" type="datetimeFigureOut">
              <a:rPr lang="en-CA" smtClean="0"/>
              <a:t>2026-03-30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D79CE-713A-4569-A52C-CA3FEA2234B8}" type="slidenum">
              <a:rPr lang="en-CA" smtClean="0"/>
              <a:t>‹#›</a:t>
            </a:fld>
            <a:endParaRPr lang="en-CA"/>
          </a:p>
        </p:txBody>
      </p:sp>
    </p:spTree>
    <p:extLst>
      <p:ext uri="{BB962C8B-B14F-4D97-AF65-F5344CB8AC3E}">
        <p14:creationId xmlns:p14="http://schemas.microsoft.com/office/powerpoint/2010/main" val="1016323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1</a:t>
            </a:fld>
            <a:endParaRPr lang="en-CA"/>
          </a:p>
        </p:txBody>
      </p:sp>
    </p:spTree>
    <p:extLst>
      <p:ext uri="{BB962C8B-B14F-4D97-AF65-F5344CB8AC3E}">
        <p14:creationId xmlns:p14="http://schemas.microsoft.com/office/powerpoint/2010/main" val="1003076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11</a:t>
            </a:fld>
            <a:endParaRPr lang="en-CA"/>
          </a:p>
        </p:txBody>
      </p:sp>
    </p:spTree>
    <p:extLst>
      <p:ext uri="{BB962C8B-B14F-4D97-AF65-F5344CB8AC3E}">
        <p14:creationId xmlns:p14="http://schemas.microsoft.com/office/powerpoint/2010/main" val="325838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12</a:t>
            </a:fld>
            <a:endParaRPr lang="en-CA"/>
          </a:p>
        </p:txBody>
      </p:sp>
    </p:spTree>
    <p:extLst>
      <p:ext uri="{BB962C8B-B14F-4D97-AF65-F5344CB8AC3E}">
        <p14:creationId xmlns:p14="http://schemas.microsoft.com/office/powerpoint/2010/main" val="1021942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13</a:t>
            </a:fld>
            <a:endParaRPr lang="en-CA"/>
          </a:p>
        </p:txBody>
      </p:sp>
    </p:spTree>
    <p:extLst>
      <p:ext uri="{BB962C8B-B14F-4D97-AF65-F5344CB8AC3E}">
        <p14:creationId xmlns:p14="http://schemas.microsoft.com/office/powerpoint/2010/main" val="1424270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14</a:t>
            </a:fld>
            <a:endParaRPr lang="en-CA"/>
          </a:p>
        </p:txBody>
      </p:sp>
    </p:spTree>
    <p:extLst>
      <p:ext uri="{BB962C8B-B14F-4D97-AF65-F5344CB8AC3E}">
        <p14:creationId xmlns:p14="http://schemas.microsoft.com/office/powerpoint/2010/main" val="1966455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15</a:t>
            </a:fld>
            <a:endParaRPr lang="en-CA"/>
          </a:p>
        </p:txBody>
      </p:sp>
    </p:spTree>
    <p:extLst>
      <p:ext uri="{BB962C8B-B14F-4D97-AF65-F5344CB8AC3E}">
        <p14:creationId xmlns:p14="http://schemas.microsoft.com/office/powerpoint/2010/main" val="2013681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16</a:t>
            </a:fld>
            <a:endParaRPr lang="en-CA"/>
          </a:p>
        </p:txBody>
      </p:sp>
    </p:spTree>
    <p:extLst>
      <p:ext uri="{BB962C8B-B14F-4D97-AF65-F5344CB8AC3E}">
        <p14:creationId xmlns:p14="http://schemas.microsoft.com/office/powerpoint/2010/main" val="3001576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D79CE-713A-4569-A52C-CA3FEA2234B8}" type="slidenum">
              <a:rPr lang="en-CA" smtClean="0"/>
              <a:t>17</a:t>
            </a:fld>
            <a:endParaRPr lang="en-CA"/>
          </a:p>
        </p:txBody>
      </p:sp>
    </p:spTree>
    <p:extLst>
      <p:ext uri="{BB962C8B-B14F-4D97-AF65-F5344CB8AC3E}">
        <p14:creationId xmlns:p14="http://schemas.microsoft.com/office/powerpoint/2010/main" val="664913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18</a:t>
            </a:fld>
            <a:endParaRPr lang="en-CA"/>
          </a:p>
        </p:txBody>
      </p:sp>
    </p:spTree>
    <p:extLst>
      <p:ext uri="{BB962C8B-B14F-4D97-AF65-F5344CB8AC3E}">
        <p14:creationId xmlns:p14="http://schemas.microsoft.com/office/powerpoint/2010/main" val="2384477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19</a:t>
            </a:fld>
            <a:endParaRPr lang="en-CA"/>
          </a:p>
        </p:txBody>
      </p:sp>
    </p:spTree>
    <p:extLst>
      <p:ext uri="{BB962C8B-B14F-4D97-AF65-F5344CB8AC3E}">
        <p14:creationId xmlns:p14="http://schemas.microsoft.com/office/powerpoint/2010/main" val="229644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20</a:t>
            </a:fld>
            <a:endParaRPr lang="en-CA"/>
          </a:p>
        </p:txBody>
      </p:sp>
    </p:spTree>
    <p:extLst>
      <p:ext uri="{BB962C8B-B14F-4D97-AF65-F5344CB8AC3E}">
        <p14:creationId xmlns:p14="http://schemas.microsoft.com/office/powerpoint/2010/main" val="2555296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ea typeface="Calibri"/>
              <a:cs typeface="Calibri"/>
            </a:endParaRPr>
          </a:p>
        </p:txBody>
      </p:sp>
      <p:sp>
        <p:nvSpPr>
          <p:cNvPr id="4" name="Slide Number Placeholder 3"/>
          <p:cNvSpPr>
            <a:spLocks noGrp="1"/>
          </p:cNvSpPr>
          <p:nvPr>
            <p:ph type="sldNum" sz="quarter" idx="5"/>
          </p:nvPr>
        </p:nvSpPr>
        <p:spPr/>
        <p:txBody>
          <a:bodyPr/>
          <a:lstStyle/>
          <a:p>
            <a:fld id="{37CD79CE-713A-4569-A52C-CA3FEA2234B8}" type="slidenum">
              <a:rPr lang="en-CA" smtClean="0"/>
              <a:t>2</a:t>
            </a:fld>
            <a:endParaRPr lang="en-CA"/>
          </a:p>
        </p:txBody>
      </p:sp>
    </p:spTree>
    <p:extLst>
      <p:ext uri="{BB962C8B-B14F-4D97-AF65-F5344CB8AC3E}">
        <p14:creationId xmlns:p14="http://schemas.microsoft.com/office/powerpoint/2010/main" val="1886921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21</a:t>
            </a:fld>
            <a:endParaRPr lang="en-CA"/>
          </a:p>
        </p:txBody>
      </p:sp>
    </p:spTree>
    <p:extLst>
      <p:ext uri="{BB962C8B-B14F-4D97-AF65-F5344CB8AC3E}">
        <p14:creationId xmlns:p14="http://schemas.microsoft.com/office/powerpoint/2010/main" val="3864778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22</a:t>
            </a:fld>
            <a:endParaRPr lang="en-CA"/>
          </a:p>
        </p:txBody>
      </p:sp>
    </p:spTree>
    <p:extLst>
      <p:ext uri="{BB962C8B-B14F-4D97-AF65-F5344CB8AC3E}">
        <p14:creationId xmlns:p14="http://schemas.microsoft.com/office/powerpoint/2010/main" val="1161425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23</a:t>
            </a:fld>
            <a:endParaRPr lang="en-CA"/>
          </a:p>
        </p:txBody>
      </p:sp>
    </p:spTree>
    <p:extLst>
      <p:ext uri="{BB962C8B-B14F-4D97-AF65-F5344CB8AC3E}">
        <p14:creationId xmlns:p14="http://schemas.microsoft.com/office/powerpoint/2010/main" val="1892319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24</a:t>
            </a:fld>
            <a:endParaRPr lang="en-CA"/>
          </a:p>
        </p:txBody>
      </p:sp>
    </p:spTree>
    <p:extLst>
      <p:ext uri="{BB962C8B-B14F-4D97-AF65-F5344CB8AC3E}">
        <p14:creationId xmlns:p14="http://schemas.microsoft.com/office/powerpoint/2010/main" val="2629943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25</a:t>
            </a:fld>
            <a:endParaRPr lang="en-CA"/>
          </a:p>
        </p:txBody>
      </p:sp>
    </p:spTree>
    <p:extLst>
      <p:ext uri="{BB962C8B-B14F-4D97-AF65-F5344CB8AC3E}">
        <p14:creationId xmlns:p14="http://schemas.microsoft.com/office/powerpoint/2010/main" val="2764607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26</a:t>
            </a:fld>
            <a:endParaRPr lang="en-CA"/>
          </a:p>
        </p:txBody>
      </p:sp>
    </p:spTree>
    <p:extLst>
      <p:ext uri="{BB962C8B-B14F-4D97-AF65-F5344CB8AC3E}">
        <p14:creationId xmlns:p14="http://schemas.microsoft.com/office/powerpoint/2010/main" val="2519945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9005D-064B-427F-A2AC-1C1EEC92370D}" type="slidenum">
              <a:rPr lang="en-US" smtClean="0"/>
              <a:t>28</a:t>
            </a:fld>
            <a:endParaRPr lang="en-US"/>
          </a:p>
        </p:txBody>
      </p:sp>
    </p:spTree>
    <p:extLst>
      <p:ext uri="{BB962C8B-B14F-4D97-AF65-F5344CB8AC3E}">
        <p14:creationId xmlns:p14="http://schemas.microsoft.com/office/powerpoint/2010/main" val="545835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D79CE-713A-4569-A52C-CA3FEA2234B8}" type="slidenum">
              <a:rPr lang="en-CA" smtClean="0"/>
              <a:t>3</a:t>
            </a:fld>
            <a:endParaRPr lang="en-CA"/>
          </a:p>
        </p:txBody>
      </p:sp>
    </p:spTree>
    <p:extLst>
      <p:ext uri="{BB962C8B-B14F-4D97-AF65-F5344CB8AC3E}">
        <p14:creationId xmlns:p14="http://schemas.microsoft.com/office/powerpoint/2010/main" val="3604476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4</a:t>
            </a:fld>
            <a:endParaRPr lang="en-CA"/>
          </a:p>
        </p:txBody>
      </p:sp>
    </p:spTree>
    <p:extLst>
      <p:ext uri="{BB962C8B-B14F-4D97-AF65-F5344CB8AC3E}">
        <p14:creationId xmlns:p14="http://schemas.microsoft.com/office/powerpoint/2010/main" val="3765182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FD2F16B-AECB-46D9-8AE3-EA89E21702C4}" type="slidenum">
              <a:rPr lang="en-CA" smtClean="0"/>
              <a:t>5</a:t>
            </a:fld>
            <a:endParaRPr lang="en-CA"/>
          </a:p>
        </p:txBody>
      </p:sp>
    </p:spTree>
    <p:extLst>
      <p:ext uri="{BB962C8B-B14F-4D97-AF65-F5344CB8AC3E}">
        <p14:creationId xmlns:p14="http://schemas.microsoft.com/office/powerpoint/2010/main" val="3014900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6</a:t>
            </a:fld>
            <a:endParaRPr lang="en-CA"/>
          </a:p>
        </p:txBody>
      </p:sp>
    </p:spTree>
    <p:extLst>
      <p:ext uri="{BB962C8B-B14F-4D97-AF65-F5344CB8AC3E}">
        <p14:creationId xmlns:p14="http://schemas.microsoft.com/office/powerpoint/2010/main" val="720458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E19B431-6283-4EE1-B066-544DFC7DB6C5}" type="slidenum">
              <a:t>7</a:t>
            </a:fld>
            <a:endParaRPr lang="en-US"/>
          </a:p>
        </p:txBody>
      </p:sp>
    </p:spTree>
    <p:extLst>
      <p:ext uri="{BB962C8B-B14F-4D97-AF65-F5344CB8AC3E}">
        <p14:creationId xmlns:p14="http://schemas.microsoft.com/office/powerpoint/2010/main" val="1127889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8</a:t>
            </a:fld>
            <a:endParaRPr lang="en-CA"/>
          </a:p>
        </p:txBody>
      </p:sp>
    </p:spTree>
    <p:extLst>
      <p:ext uri="{BB962C8B-B14F-4D97-AF65-F5344CB8AC3E}">
        <p14:creationId xmlns:p14="http://schemas.microsoft.com/office/powerpoint/2010/main" val="4000598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7CD79CE-713A-4569-A52C-CA3FEA2234B8}" type="slidenum">
              <a:rPr lang="en-CA" smtClean="0"/>
              <a:t>10</a:t>
            </a:fld>
            <a:endParaRPr lang="en-CA"/>
          </a:p>
        </p:txBody>
      </p:sp>
    </p:spTree>
    <p:extLst>
      <p:ext uri="{BB962C8B-B14F-4D97-AF65-F5344CB8AC3E}">
        <p14:creationId xmlns:p14="http://schemas.microsoft.com/office/powerpoint/2010/main" val="2774970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ln w="19050">
            <a:solidFill>
              <a:schemeClr val="accent2">
                <a:lumMod val="75000"/>
              </a:schemeClr>
            </a:solidFill>
          </a:ln>
        </p:spPr>
        <p:txBody>
          <a:bodyPr/>
          <a:lstStyle>
            <a:lvl1pPr>
              <a:defRPr>
                <a:solidFill>
                  <a:schemeClr val="tx2">
                    <a:lumMod val="50000"/>
                  </a:schemeClr>
                </a:solidFill>
              </a:defRPr>
            </a:lvl1p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a:ln w="19050">
            <a:solidFill>
              <a:schemeClr val="accent2">
                <a:lumMod val="75000"/>
              </a:schemeClr>
            </a:solidFill>
          </a:ln>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Tree>
    <p:extLst>
      <p:ext uri="{BB962C8B-B14F-4D97-AF65-F5344CB8AC3E}">
        <p14:creationId xmlns:p14="http://schemas.microsoft.com/office/powerpoint/2010/main" val="2805870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lang="en-CA"/>
          </a:p>
        </p:txBody>
      </p:sp>
    </p:spTree>
    <p:extLst>
      <p:ext uri="{BB962C8B-B14F-4D97-AF65-F5344CB8AC3E}">
        <p14:creationId xmlns:p14="http://schemas.microsoft.com/office/powerpoint/2010/main" val="6023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123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800" b="1">
                <a:solidFill>
                  <a:schemeClr val="tx2">
                    <a:lumMod val="75000"/>
                  </a:schemeClr>
                </a:solidFill>
              </a:defRPr>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32177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698100"/>
            <a:ext cx="7315200" cy="566738"/>
          </a:xfrm>
          <a:ln w="19050">
            <a:solidFill>
              <a:schemeClr val="accent2">
                <a:lumMod val="75000"/>
              </a:schemeClr>
            </a:solidFill>
          </a:ln>
        </p:spPr>
        <p:txBody>
          <a:bodyPr anchor="b">
            <a:normAutofit/>
          </a:bodyPr>
          <a:lstStyle>
            <a:lvl1pPr algn="l">
              <a:defRPr sz="2800" b="1">
                <a:solidFill>
                  <a:schemeClr val="tx2">
                    <a:lumMod val="75000"/>
                  </a:schemeClr>
                </a:solidFill>
              </a:defRPr>
            </a:lvl1pPr>
          </a:lstStyle>
          <a:p>
            <a:r>
              <a:rPr lang="en-US"/>
              <a:t>Click to edit Master title style</a:t>
            </a:r>
            <a:endParaRPr lang="en-CA"/>
          </a:p>
        </p:txBody>
      </p:sp>
      <p:sp>
        <p:nvSpPr>
          <p:cNvPr id="3" name="Picture Placeholder 2"/>
          <p:cNvSpPr>
            <a:spLocks noGrp="1"/>
          </p:cNvSpPr>
          <p:nvPr>
            <p:ph type="pic" idx="1"/>
          </p:nvPr>
        </p:nvSpPr>
        <p:spPr>
          <a:xfrm>
            <a:off x="2389717" y="480800"/>
            <a:ext cx="7315200" cy="4114800"/>
          </a:xfrm>
        </p:spPr>
        <p:txBody>
          <a:bodyPr>
            <a:normAutofit/>
          </a:bodyPr>
          <a:lstStyle>
            <a:lvl1pPr marL="0" indent="0">
              <a:buNone/>
              <a:defRPr sz="3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2389717" y="5367338"/>
            <a:ext cx="7315200" cy="804862"/>
          </a:xfrm>
          <a:ln w="19050">
            <a:solidFill>
              <a:schemeClr val="accent2">
                <a:lumMod val="75000"/>
              </a:schemeClr>
            </a:solidFill>
          </a:ln>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151930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594126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solidFill>
                  <a:schemeClr val="tx2">
                    <a:lumMod val="75000"/>
                  </a:schemeClr>
                </a:solidFill>
              </a:defRPr>
            </a:lvl1pPr>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229304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lang="en-CA"/>
          </a:p>
        </p:txBody>
      </p:sp>
    </p:spTree>
    <p:extLst>
      <p:ext uri="{BB962C8B-B14F-4D97-AF65-F5344CB8AC3E}">
        <p14:creationId xmlns:p14="http://schemas.microsoft.com/office/powerpoint/2010/main" val="1441974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2">
                    <a:lumMod val="75000"/>
                  </a:schemeClr>
                </a:solidFill>
              </a:defRPr>
            </a:lvl1p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72104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2">
                    <a:lumMod val="75000"/>
                  </a:schemeClr>
                </a:solidFill>
              </a:defRPr>
            </a:lvl1p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3200"/>
            </a:lvl1pPr>
            <a:lvl2pPr>
              <a:defRPr sz="3000"/>
            </a:lvl2pPr>
            <a:lvl3pPr>
              <a:defRPr sz="28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3200"/>
            </a:lvl1pPr>
            <a:lvl2pPr>
              <a:defRPr sz="3000"/>
            </a:lvl2pPr>
            <a:lvl3pPr>
              <a:defRPr sz="28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116328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2">
                    <a:lumMod val="75000"/>
                  </a:schemeClr>
                </a:solidFill>
              </a:defRPr>
            </a:lvl1p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16954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ln w="19050">
            <a:solidFill>
              <a:schemeClr val="accent2">
                <a:lumMod val="75000"/>
              </a:schemeClr>
            </a:solidFill>
          </a:ln>
        </p:spPr>
        <p:txBody>
          <a:bodyPr/>
          <a:lstStyle>
            <a:lvl1pPr>
              <a:defRPr>
                <a:solidFill>
                  <a:schemeClr val="tx2">
                    <a:lumMod val="50000"/>
                  </a:schemeClr>
                </a:solidFill>
              </a:defRPr>
            </a:lvl1pPr>
          </a:lstStyle>
          <a:p>
            <a:r>
              <a:rPr lang="en-US"/>
              <a:t>Click to edit Master title style</a:t>
            </a:r>
            <a:endParaRPr lang="en-CA"/>
          </a:p>
        </p:txBody>
      </p:sp>
      <p:sp>
        <p:nvSpPr>
          <p:cNvPr id="3" name="Subtitle 2"/>
          <p:cNvSpPr>
            <a:spLocks noGrp="1"/>
          </p:cNvSpPr>
          <p:nvPr>
            <p:ph type="subTitle" idx="1"/>
          </p:nvPr>
        </p:nvSpPr>
        <p:spPr>
          <a:xfrm>
            <a:off x="1828800" y="3886200"/>
            <a:ext cx="8534400" cy="1752600"/>
          </a:xfrm>
          <a:ln w="19050">
            <a:solidFill>
              <a:schemeClr val="accent2">
                <a:lumMod val="75000"/>
              </a:schemeClr>
            </a:solidFill>
          </a:ln>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Tree>
    <p:extLst>
      <p:ext uri="{BB962C8B-B14F-4D97-AF65-F5344CB8AC3E}">
        <p14:creationId xmlns:p14="http://schemas.microsoft.com/office/powerpoint/2010/main" val="1442798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ln w="19050">
            <a:solidFill>
              <a:schemeClr val="accent2">
                <a:lumMod val="75000"/>
              </a:schemeClr>
            </a:solidFill>
          </a:ln>
        </p:spPr>
        <p:txBody>
          <a:bodyPr anchor="t"/>
          <a:lstStyle>
            <a:lvl1pPr algn="l">
              <a:defRPr sz="4000" b="1" cap="all">
                <a:solidFill>
                  <a:schemeClr val="tx2">
                    <a:lumMod val="75000"/>
                  </a:schemeClr>
                </a:solidFill>
              </a:defRPr>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a:ln w="19050">
            <a:solidFill>
              <a:schemeClr val="accent2">
                <a:lumMod val="75000"/>
              </a:schemeClr>
            </a:solidFill>
          </a:ln>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913321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2">
                    <a:lumMod val="75000"/>
                  </a:schemeClr>
                </a:solidFill>
              </a:defRPr>
            </a:lvl1pPr>
          </a:lstStyle>
          <a:p>
            <a:r>
              <a:rPr lang="en-US"/>
              <a:t>Click to edit Master title style</a:t>
            </a:r>
            <a:endParaRPr lang="en-CA"/>
          </a:p>
        </p:txBody>
      </p:sp>
      <p:sp>
        <p:nvSpPr>
          <p:cNvPr id="3" name="Content Placeholder 2"/>
          <p:cNvSpPr>
            <a:spLocks noGrp="1"/>
          </p:cNvSpPr>
          <p:nvPr>
            <p:ph sz="half" idx="1"/>
          </p:nvPr>
        </p:nvSpPr>
        <p:spPr>
          <a:xfrm>
            <a:off x="609600" y="1600201"/>
            <a:ext cx="5384800" cy="4525963"/>
          </a:xfrm>
        </p:spPr>
        <p:txBody>
          <a:bodyPr/>
          <a:lstStyle>
            <a:lvl1pPr>
              <a:defRPr sz="3200"/>
            </a:lvl1pPr>
            <a:lvl2pPr>
              <a:defRPr sz="3000"/>
            </a:lvl2pPr>
            <a:lvl3pPr>
              <a:defRPr sz="2800"/>
            </a:lvl3pPr>
            <a:lvl4pPr>
              <a:defRPr sz="2400"/>
            </a:lvl4pPr>
            <a:lvl5pPr>
              <a:defRPr sz="2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97600" y="1600201"/>
            <a:ext cx="5384800" cy="4525963"/>
          </a:xfrm>
        </p:spPr>
        <p:txBody>
          <a:bodyPr/>
          <a:lstStyle>
            <a:lvl1pPr>
              <a:defRPr sz="3200"/>
            </a:lvl1pPr>
            <a:lvl2pPr>
              <a:defRPr sz="3000"/>
            </a:lvl2pPr>
            <a:lvl3pPr>
              <a:defRPr sz="2800"/>
            </a:lvl3pPr>
            <a:lvl4pPr>
              <a:defRPr sz="2400"/>
            </a:lvl4pPr>
            <a:lvl5pPr>
              <a:defRPr sz="2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321859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75000"/>
                  </a:schemeClr>
                </a:solidFill>
              </a:defRPr>
            </a:lvl1pPr>
          </a:lstStyle>
          <a:p>
            <a:r>
              <a:rPr lang="en-US"/>
              <a:t>Click to edit Master title style</a:t>
            </a:r>
            <a:endParaRPr lang="en-CA"/>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600"/>
            </a:lvl1pPr>
            <a:lvl2pPr>
              <a:defRPr sz="2400"/>
            </a:lvl2pPr>
            <a:lvl3pPr>
              <a:defRPr sz="2200"/>
            </a:lvl3pPr>
            <a:lvl4pPr>
              <a:defRPr sz="2000"/>
            </a:lvl4pPr>
            <a:lvl5pPr>
              <a:defRPr sz="20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600"/>
            </a:lvl1pPr>
            <a:lvl2pPr>
              <a:defRPr sz="2400"/>
            </a:lvl2pPr>
            <a:lvl3pPr>
              <a:defRPr sz="2200"/>
            </a:lvl3pPr>
            <a:lvl4pPr>
              <a:defRPr sz="2000"/>
            </a:lvl4pPr>
            <a:lvl5pPr>
              <a:defRPr sz="20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9363838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5" name="Picture 4">
            <a:extLst>
              <a:ext uri="{FF2B5EF4-FFF2-40B4-BE49-F238E27FC236}">
                <a16:creationId xmlns:a16="http://schemas.microsoft.com/office/drawing/2014/main" id="{BD33DAC2-63B0-4F7D-B884-8A188CAA93D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8880" y="5518778"/>
            <a:ext cx="5040130" cy="1214771"/>
          </a:xfrm>
          <a:prstGeom prst="rect">
            <a:avLst/>
          </a:prstGeom>
        </p:spPr>
      </p:pic>
    </p:spTree>
    <p:extLst>
      <p:ext uri="{BB962C8B-B14F-4D97-AF65-F5344CB8AC3E}">
        <p14:creationId xmlns:p14="http://schemas.microsoft.com/office/powerpoint/2010/main" val="37971936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spcBef>
          <a:spcPct val="0"/>
        </a:spcBef>
        <a:buNone/>
        <a:defRPr sz="48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1" name="TextBox 10"/>
          <p:cNvSpPr txBox="1"/>
          <p:nvPr/>
        </p:nvSpPr>
        <p:spPr>
          <a:xfrm>
            <a:off x="609600" y="6126164"/>
            <a:ext cx="3454400" cy="430887"/>
          </a:xfrm>
          <a:prstGeom prst="rect">
            <a:avLst/>
          </a:prstGeom>
          <a:noFill/>
        </p:spPr>
        <p:txBody>
          <a:bodyPr wrap="square" rtlCol="0">
            <a:spAutoFit/>
          </a:bodyPr>
          <a:lstStyle/>
          <a:p>
            <a:r>
              <a:rPr lang="en-CA" sz="2200" b="1">
                <a:solidFill>
                  <a:schemeClr val="accent2">
                    <a:lumMod val="75000"/>
                  </a:schemeClr>
                </a:solidFill>
                <a:latin typeface="Century Gothic" panose="020B0502020202020204" pitchFamily="34" charset="0"/>
              </a:rPr>
              <a:t>celalibrary.ca</a:t>
            </a:r>
          </a:p>
        </p:txBody>
      </p:sp>
      <p:pic>
        <p:nvPicPr>
          <p:cNvPr id="10" name="Picture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20552" y="5697170"/>
            <a:ext cx="4336329" cy="1045141"/>
          </a:xfrm>
          <a:prstGeom prst="rect">
            <a:avLst/>
          </a:prstGeom>
        </p:spPr>
      </p:pic>
    </p:spTree>
    <p:extLst>
      <p:ext uri="{BB962C8B-B14F-4D97-AF65-F5344CB8AC3E}">
        <p14:creationId xmlns:p14="http://schemas.microsoft.com/office/powerpoint/2010/main" val="323111849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spcBef>
          <a:spcPct val="0"/>
        </a:spcBef>
        <a:buNone/>
        <a:defRPr sz="48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A5_81FCB31.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ideo" Target="https://www.youtube.com/embed/zl0npv1bHiA?feature=oembed" TargetMode="Externa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celalibrary.ca/sites/default/files/2024-12/Talking%20about%20accessible%20literacy%20FINAL_FINAL-s.pdf" TargetMode="External"/><Relationship Id="rId7" Type="http://schemas.openxmlformats.org/officeDocument/2006/relationships/hyperlink" Target="https://celalibrary.ca/sites/default/files/2025-03/CELA%20Child%20services%20poster%202025.pdf"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celalibrary.ca/" TargetMode="External"/><Relationship Id="rId5" Type="http://schemas.openxmlformats.org/officeDocument/2006/relationships/hyperlink" Target="https://celalibrary.ca/sites/default/files/2025-04/CELA%27s%20Accessible%20storytime%20guide%20ENGLISH.pdf" TargetMode="External"/><Relationship Id="rId4" Type="http://schemas.openxmlformats.org/officeDocument/2006/relationships/hyperlink" Target="https://celalibrary.ca/sites/default/files/2024-12/Accessible%20Crafts%20and%20Activities%20by%20CELA_FINAL-s.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surveymonkey.com/r/CELAeducatorgroup" TargetMode="External"/><Relationship Id="rId7" Type="http://schemas.openxmlformats.org/officeDocument/2006/relationships/hyperlink" Target="https://www.tdsummerreadingclub.ca/staff/plan-for-accessibility" TargetMode="External"/><Relationship Id="rId2" Type="http://schemas.openxmlformats.org/officeDocument/2006/relationships/hyperlink" Target="https://celalibrary.ca/childteengroup" TargetMode="External"/><Relationship Id="rId1" Type="http://schemas.openxmlformats.org/officeDocument/2006/relationships/slideLayout" Target="../slideLayouts/slideLayout3.xml"/><Relationship Id="rId6" Type="http://schemas.openxmlformats.org/officeDocument/2006/relationships/hyperlink" Target="https://bcsrc.ca/about-bcsrc/inclusion-and-accessibility/" TargetMode="External"/><Relationship Id="rId5" Type="http://schemas.openxmlformats.org/officeDocument/2006/relationships/hyperlink" Target="https://accessiblelibraries.ca/resources/accessible-library-programming-examples/" TargetMode="External"/><Relationship Id="rId4" Type="http://schemas.openxmlformats.org/officeDocument/2006/relationships/hyperlink" Target="https://celalibrary.ca/resourceskidsandteen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denise.scott@celalibrary.ca"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hyperlink" Target="mailto:members@celalibrary.ca" TargetMode="External"/><Relationship Id="rId4" Type="http://schemas.openxmlformats.org/officeDocument/2006/relationships/hyperlink" Target="https://celalibrary.c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6E74E-01E3-1838-F56E-DD7009FF11EB}"/>
              </a:ext>
            </a:extLst>
          </p:cNvPr>
          <p:cNvSpPr>
            <a:spLocks noGrp="1"/>
          </p:cNvSpPr>
          <p:nvPr>
            <p:ph type="ctrTitle"/>
          </p:nvPr>
        </p:nvSpPr>
        <p:spPr>
          <a:xfrm>
            <a:off x="914400" y="1304516"/>
            <a:ext cx="10363200" cy="1470025"/>
          </a:xfrm>
        </p:spPr>
        <p:txBody>
          <a:bodyPr>
            <a:normAutofit/>
          </a:bodyPr>
          <a:lstStyle/>
          <a:p>
            <a:pPr algn="l"/>
            <a:r>
              <a:rPr lang="en-CA" sz="4400" b="1" i="0">
                <a:solidFill>
                  <a:schemeClr val="tx1"/>
                </a:solidFill>
                <a:effectLst/>
                <a:latin typeface="Arial" panose="020B0604020202020204" pitchFamily="34" charset="0"/>
              </a:rPr>
              <a:t>Summer reading for everyone! </a:t>
            </a:r>
          </a:p>
        </p:txBody>
      </p:sp>
      <p:sp>
        <p:nvSpPr>
          <p:cNvPr id="3" name="Subtitle 2">
            <a:extLst>
              <a:ext uri="{FF2B5EF4-FFF2-40B4-BE49-F238E27FC236}">
                <a16:creationId xmlns:a16="http://schemas.microsoft.com/office/drawing/2014/main" id="{0AD30FC8-A3F9-B62D-54D2-FF847D70900E}"/>
              </a:ext>
            </a:extLst>
          </p:cNvPr>
          <p:cNvSpPr>
            <a:spLocks noGrp="1"/>
          </p:cNvSpPr>
          <p:nvPr>
            <p:ph type="subTitle" idx="1"/>
          </p:nvPr>
        </p:nvSpPr>
        <p:spPr>
          <a:xfrm>
            <a:off x="1828800" y="3060290"/>
            <a:ext cx="8534400" cy="1275736"/>
          </a:xfrm>
        </p:spPr>
        <p:txBody>
          <a:bodyPr/>
          <a:lstStyle/>
          <a:p>
            <a:r>
              <a:rPr lang="en-CA" sz="3600" b="1" i="0">
                <a:solidFill>
                  <a:schemeClr val="tx1"/>
                </a:solidFill>
                <a:effectLst/>
                <a:latin typeface="Arial" panose="020B0604020202020204" pitchFamily="34" charset="0"/>
              </a:rPr>
              <a:t>Make your library’s club accessible for kids with disabilities</a:t>
            </a:r>
            <a:endParaRPr lang="fr-CA"/>
          </a:p>
        </p:txBody>
      </p:sp>
    </p:spTree>
    <p:extLst>
      <p:ext uri="{BB962C8B-B14F-4D97-AF65-F5344CB8AC3E}">
        <p14:creationId xmlns:p14="http://schemas.microsoft.com/office/powerpoint/2010/main" val="4251461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F9477-0055-37B0-F338-6E35EC412B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7387D3-9594-2126-1C61-572AE1924221}"/>
              </a:ext>
            </a:extLst>
          </p:cNvPr>
          <p:cNvSpPr>
            <a:spLocks noGrp="1"/>
          </p:cNvSpPr>
          <p:nvPr>
            <p:ph type="title"/>
          </p:nvPr>
        </p:nvSpPr>
        <p:spPr/>
        <p:txBody>
          <a:bodyPr/>
          <a:lstStyle/>
          <a:p>
            <a:r>
              <a:rPr lang="en-US"/>
              <a:t>Nothing about us, without us!</a:t>
            </a:r>
            <a:endParaRPr lang="en-CA"/>
          </a:p>
        </p:txBody>
      </p:sp>
      <p:sp>
        <p:nvSpPr>
          <p:cNvPr id="3" name="Content Placeholder 2">
            <a:extLst>
              <a:ext uri="{FF2B5EF4-FFF2-40B4-BE49-F238E27FC236}">
                <a16:creationId xmlns:a16="http://schemas.microsoft.com/office/drawing/2014/main" id="{7374DCBE-CD63-EC0D-4C9E-FCAB47D78D4E}"/>
              </a:ext>
            </a:extLst>
          </p:cNvPr>
          <p:cNvSpPr>
            <a:spLocks noGrp="1"/>
          </p:cNvSpPr>
          <p:nvPr>
            <p:ph idx="1"/>
          </p:nvPr>
        </p:nvSpPr>
        <p:spPr/>
        <p:txBody>
          <a:bodyPr/>
          <a:lstStyle/>
          <a:p>
            <a:r>
              <a:rPr lang="en-US"/>
              <a:t>Reach out to disability groups in your area</a:t>
            </a:r>
          </a:p>
          <a:p>
            <a:r>
              <a:rPr lang="en-US"/>
              <a:t>Invite them to your programs and events</a:t>
            </a:r>
          </a:p>
          <a:p>
            <a:r>
              <a:rPr lang="en-US"/>
              <a:t>Consult them on accessibility</a:t>
            </a:r>
            <a:endParaRPr lang="en-CA"/>
          </a:p>
        </p:txBody>
      </p:sp>
      <p:pic>
        <p:nvPicPr>
          <p:cNvPr id="5" name="Picture 4">
            <a:extLst>
              <a:ext uri="{FF2B5EF4-FFF2-40B4-BE49-F238E27FC236}">
                <a16:creationId xmlns:a16="http://schemas.microsoft.com/office/drawing/2014/main" id="{E8D29027-1772-AB4B-C7B6-59CC2A5FC4F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0421" y="3865734"/>
            <a:ext cx="5848865" cy="1919159"/>
          </a:xfrm>
          <a:prstGeom prst="rect">
            <a:avLst/>
          </a:prstGeom>
        </p:spPr>
      </p:pic>
    </p:spTree>
    <p:extLst>
      <p:ext uri="{BB962C8B-B14F-4D97-AF65-F5344CB8AC3E}">
        <p14:creationId xmlns:p14="http://schemas.microsoft.com/office/powerpoint/2010/main" val="2551807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510D5-2315-212D-5A0E-9C73423A4E0E}"/>
              </a:ext>
            </a:extLst>
          </p:cNvPr>
          <p:cNvSpPr>
            <a:spLocks noGrp="1"/>
          </p:cNvSpPr>
          <p:nvPr>
            <p:ph type="title"/>
          </p:nvPr>
        </p:nvSpPr>
        <p:spPr/>
        <p:txBody>
          <a:bodyPr>
            <a:normAutofit/>
          </a:bodyPr>
          <a:lstStyle/>
          <a:p>
            <a:r>
              <a:rPr lang="en-US" dirty="0"/>
              <a:t>British Columbia SRC</a:t>
            </a:r>
            <a:endParaRPr lang="en-CA" dirty="0"/>
          </a:p>
        </p:txBody>
      </p:sp>
      <p:sp>
        <p:nvSpPr>
          <p:cNvPr id="3" name="Content Placeholder 2">
            <a:extLst>
              <a:ext uri="{FF2B5EF4-FFF2-40B4-BE49-F238E27FC236}">
                <a16:creationId xmlns:a16="http://schemas.microsoft.com/office/drawing/2014/main" id="{8E093E2A-3ACB-C3A9-52E3-22D0C8480AF3}"/>
              </a:ext>
            </a:extLst>
          </p:cNvPr>
          <p:cNvSpPr>
            <a:spLocks noGrp="1"/>
          </p:cNvSpPr>
          <p:nvPr>
            <p:ph idx="1"/>
          </p:nvPr>
        </p:nvSpPr>
        <p:spPr/>
        <p:txBody>
          <a:bodyPr vert="horz" lIns="91440" tIns="45720" rIns="91440" bIns="45720" rtlCol="0" anchor="t">
            <a:normAutofit/>
          </a:bodyPr>
          <a:lstStyle/>
          <a:p>
            <a:r>
              <a:rPr lang="en-US" dirty="0">
                <a:ea typeface="Verdana"/>
              </a:rPr>
              <a:t>Recommended reading lists with books in CELA’s collection</a:t>
            </a:r>
          </a:p>
          <a:p>
            <a:r>
              <a:rPr lang="en-US" dirty="0">
                <a:ea typeface="Verdana"/>
              </a:rPr>
              <a:t>Dyslexia considerations</a:t>
            </a:r>
          </a:p>
          <a:p>
            <a:r>
              <a:rPr lang="en-US" dirty="0">
                <a:ea typeface="Verdana"/>
              </a:rPr>
              <a:t>Activity adaptation suggestions</a:t>
            </a:r>
          </a:p>
        </p:txBody>
      </p:sp>
      <p:pic>
        <p:nvPicPr>
          <p:cNvPr id="1030" name="Picture 6" descr="BC Summer reading club Logo">
            <a:extLst>
              <a:ext uri="{FF2B5EF4-FFF2-40B4-BE49-F238E27FC236}">
                <a16:creationId xmlns:a16="http://schemas.microsoft.com/office/drawing/2014/main" id="{67AC2FC1-CB3C-1C01-9CD9-3E0483F79B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8878" y="4147472"/>
            <a:ext cx="3728718" cy="1583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01361"/>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10D38-99D6-38F9-631B-331A4E45E5E0}"/>
              </a:ext>
            </a:extLst>
          </p:cNvPr>
          <p:cNvSpPr>
            <a:spLocks noGrp="1"/>
          </p:cNvSpPr>
          <p:nvPr>
            <p:ph type="title"/>
          </p:nvPr>
        </p:nvSpPr>
        <p:spPr/>
        <p:txBody>
          <a:bodyPr/>
          <a:lstStyle/>
          <a:p>
            <a:r>
              <a:rPr lang="en-US"/>
              <a:t>BC SRC ASL Video</a:t>
            </a:r>
            <a:endParaRPr lang="en-CA"/>
          </a:p>
        </p:txBody>
      </p:sp>
      <p:pic>
        <p:nvPicPr>
          <p:cNvPr id="4" name="Online Media 3" title="ASL Welcome to BC SRC!">
            <a:hlinkClick r:id="" action="ppaction://media"/>
            <a:extLst>
              <a:ext uri="{FF2B5EF4-FFF2-40B4-BE49-F238E27FC236}">
                <a16:creationId xmlns:a16="http://schemas.microsoft.com/office/drawing/2014/main" id="{43F55A40-3A28-EE23-6FC6-B29A6EB6EC01}"/>
              </a:ext>
            </a:extLst>
          </p:cNvPr>
          <p:cNvPicPr>
            <a:picLocks noRot="1" noChangeAspect="1"/>
          </p:cNvPicPr>
          <p:nvPr>
            <a:videoFile r:link="rId1"/>
          </p:nvPr>
        </p:nvPicPr>
        <p:blipFill>
          <a:blip r:embed="rId4"/>
          <a:stretch>
            <a:fillRect/>
          </a:stretch>
        </p:blipFill>
        <p:spPr>
          <a:xfrm>
            <a:off x="1929407" y="1417638"/>
            <a:ext cx="8118833" cy="4587001"/>
          </a:xfrm>
          <a:prstGeom prst="rect">
            <a:avLst/>
          </a:prstGeom>
        </p:spPr>
      </p:pic>
    </p:spTree>
    <p:extLst>
      <p:ext uri="{BB962C8B-B14F-4D97-AF65-F5344CB8AC3E}">
        <p14:creationId xmlns:p14="http://schemas.microsoft.com/office/powerpoint/2010/main" val="3102703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92FC7-A9E9-2B7B-4774-678DF578EA73}"/>
              </a:ext>
            </a:extLst>
          </p:cNvPr>
          <p:cNvSpPr>
            <a:spLocks noGrp="1"/>
          </p:cNvSpPr>
          <p:nvPr>
            <p:ph type="title"/>
          </p:nvPr>
        </p:nvSpPr>
        <p:spPr/>
        <p:txBody>
          <a:bodyPr/>
          <a:lstStyle/>
          <a:p>
            <a:r>
              <a:rPr lang="en-CA"/>
              <a:t>TD Summer Reading Club</a:t>
            </a:r>
          </a:p>
        </p:txBody>
      </p:sp>
      <p:sp>
        <p:nvSpPr>
          <p:cNvPr id="3" name="Content Placeholder 2">
            <a:extLst>
              <a:ext uri="{FF2B5EF4-FFF2-40B4-BE49-F238E27FC236}">
                <a16:creationId xmlns:a16="http://schemas.microsoft.com/office/drawing/2014/main" id="{0B8A7974-1156-ACBA-476B-9E60433242AC}"/>
              </a:ext>
            </a:extLst>
          </p:cNvPr>
          <p:cNvSpPr>
            <a:spLocks noGrp="1"/>
          </p:cNvSpPr>
          <p:nvPr>
            <p:ph idx="1"/>
          </p:nvPr>
        </p:nvSpPr>
        <p:spPr>
          <a:xfrm>
            <a:off x="609599" y="1417638"/>
            <a:ext cx="8113987" cy="4525963"/>
          </a:xfrm>
        </p:spPr>
        <p:txBody>
          <a:bodyPr>
            <a:normAutofit/>
          </a:bodyPr>
          <a:lstStyle/>
          <a:p>
            <a:r>
              <a:rPr lang="en-CA" dirty="0"/>
              <a:t>Notebook formats: large print, audio, braille, and </a:t>
            </a:r>
            <a:r>
              <a:rPr lang="en-CA" dirty="0" err="1"/>
              <a:t>OpenDyslexic</a:t>
            </a:r>
            <a:r>
              <a:rPr lang="en-CA" dirty="0"/>
              <a:t> font</a:t>
            </a:r>
          </a:p>
          <a:p>
            <a:r>
              <a:rPr lang="en-CA" dirty="0"/>
              <a:t>Accessibility pages</a:t>
            </a:r>
          </a:p>
          <a:p>
            <a:r>
              <a:rPr lang="en-CA" dirty="0"/>
              <a:t>Audio versions of webcomic and </a:t>
            </a:r>
            <a:r>
              <a:rPr lang="en-CA" dirty="0" err="1"/>
              <a:t>StoryWalk</a:t>
            </a:r>
            <a:endParaRPr lang="en-CA" dirty="0"/>
          </a:p>
          <a:p>
            <a:r>
              <a:rPr lang="en-CA" dirty="0"/>
              <a:t>Disability representation</a:t>
            </a:r>
          </a:p>
        </p:txBody>
      </p:sp>
      <p:pic>
        <p:nvPicPr>
          <p:cNvPr id="2052" name="Picture 4" descr="TD Summer Reading Club logo">
            <a:extLst>
              <a:ext uri="{FF2B5EF4-FFF2-40B4-BE49-F238E27FC236}">
                <a16:creationId xmlns:a16="http://schemas.microsoft.com/office/drawing/2014/main" id="{C01103B4-55C5-C842-4747-E5E4A55C2F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5286" y="306389"/>
            <a:ext cx="1143000" cy="9429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artoon of a smiling toad wearing headphones and reading on a tablet.">
            <a:extLst>
              <a:ext uri="{FF2B5EF4-FFF2-40B4-BE49-F238E27FC236}">
                <a16:creationId xmlns:a16="http://schemas.microsoft.com/office/drawing/2014/main" id="{D9390A4C-47EE-6BD5-E965-23BFAEA6EA1D}"/>
              </a:ext>
            </a:extLst>
          </p:cNvPr>
          <p:cNvPicPr>
            <a:picLocks noChangeAspect="1"/>
          </p:cNvPicPr>
          <p:nvPr/>
        </p:nvPicPr>
        <p:blipFill>
          <a:blip r:embed="rId4"/>
          <a:stretch>
            <a:fillRect/>
          </a:stretch>
        </p:blipFill>
        <p:spPr>
          <a:xfrm>
            <a:off x="8839200" y="2460541"/>
            <a:ext cx="2743200" cy="2743200"/>
          </a:xfrm>
          <a:prstGeom prst="rect">
            <a:avLst/>
          </a:prstGeom>
        </p:spPr>
      </p:pic>
    </p:spTree>
    <p:extLst>
      <p:ext uri="{BB962C8B-B14F-4D97-AF65-F5344CB8AC3E}">
        <p14:creationId xmlns:p14="http://schemas.microsoft.com/office/powerpoint/2010/main" val="3226364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60697-473C-7105-8295-8FC7114B32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A3BA4B-81F6-F2F8-D6FC-FD5CC27A5B4F}"/>
              </a:ext>
            </a:extLst>
          </p:cNvPr>
          <p:cNvSpPr>
            <a:spLocks noGrp="1"/>
          </p:cNvSpPr>
          <p:nvPr>
            <p:ph type="title"/>
          </p:nvPr>
        </p:nvSpPr>
        <p:spPr/>
        <p:txBody>
          <a:bodyPr/>
          <a:lstStyle/>
          <a:p>
            <a:r>
              <a:rPr lang="en-US" dirty="0">
                <a:ea typeface="Verdana"/>
              </a:rPr>
              <a:t>Promotions and outreach</a:t>
            </a:r>
            <a:endParaRPr lang="en-CA" dirty="0"/>
          </a:p>
        </p:txBody>
      </p:sp>
      <p:sp>
        <p:nvSpPr>
          <p:cNvPr id="3" name="Content Placeholder 2">
            <a:extLst>
              <a:ext uri="{FF2B5EF4-FFF2-40B4-BE49-F238E27FC236}">
                <a16:creationId xmlns:a16="http://schemas.microsoft.com/office/drawing/2014/main" id="{C7C0FED0-B5C7-B87B-B79E-664113C4BC42}"/>
              </a:ext>
            </a:extLst>
          </p:cNvPr>
          <p:cNvSpPr>
            <a:spLocks noGrp="1"/>
          </p:cNvSpPr>
          <p:nvPr>
            <p:ph sz="half" idx="1"/>
          </p:nvPr>
        </p:nvSpPr>
        <p:spPr>
          <a:xfrm>
            <a:off x="609599" y="1600201"/>
            <a:ext cx="11197389" cy="4525963"/>
          </a:xfrm>
        </p:spPr>
        <p:txBody>
          <a:bodyPr>
            <a:normAutofit fontScale="92500" lnSpcReduction="10000"/>
          </a:bodyPr>
          <a:lstStyle/>
          <a:p>
            <a:r>
              <a:rPr lang="en-US" sz="3600" dirty="0"/>
              <a:t>Design accessible flyers, social media and online promotion</a:t>
            </a:r>
          </a:p>
          <a:p>
            <a:pPr marL="901700" lvl="1" indent="-444500">
              <a:buFont typeface="Courier New" panose="020B0604020202020204" pitchFamily="34" charset="0"/>
              <a:buChar char="o"/>
            </a:pPr>
            <a:r>
              <a:rPr lang="en-US" sz="3200" dirty="0">
                <a:ea typeface="Verdana"/>
              </a:rPr>
              <a:t>Hashtags: #SummerReadingClub</a:t>
            </a:r>
          </a:p>
          <a:p>
            <a:endParaRPr lang="en-US" sz="2400" dirty="0">
              <a:ea typeface="Verdana"/>
            </a:endParaRPr>
          </a:p>
          <a:p>
            <a:r>
              <a:rPr lang="en-US" sz="3600" dirty="0">
                <a:ea typeface="Verdana"/>
              </a:rPr>
              <a:t>Outreach</a:t>
            </a:r>
            <a:endParaRPr lang="en-US" sz="3600" dirty="0"/>
          </a:p>
          <a:p>
            <a:pPr marL="901700" lvl="1" indent="-444500">
              <a:buFont typeface="Courier New" panose="020B0604020202020204" pitchFamily="34" charset="0"/>
              <a:buChar char="o"/>
            </a:pPr>
            <a:r>
              <a:rPr lang="en-US" sz="3200" dirty="0">
                <a:ea typeface="Verdana"/>
              </a:rPr>
              <a:t>Talk about the Club's accessibility features</a:t>
            </a:r>
          </a:p>
          <a:p>
            <a:pPr marL="901700" lvl="1" indent="-444500">
              <a:buFont typeface="Courier New" panose="020B0604020202020204" pitchFamily="34" charset="0"/>
              <a:buChar char="o"/>
            </a:pPr>
            <a:r>
              <a:rPr lang="en-US" sz="3200" dirty="0">
                <a:ea typeface="Verdana"/>
              </a:rPr>
              <a:t>Promote reading in multiple formats</a:t>
            </a:r>
          </a:p>
          <a:p>
            <a:pPr marL="901700" lvl="1" indent="-444500">
              <a:buFont typeface="Courier New" panose="020B0604020202020204" pitchFamily="34" charset="0"/>
              <a:buChar char="o"/>
            </a:pPr>
            <a:r>
              <a:rPr lang="en-US" sz="3200" dirty="0">
                <a:ea typeface="Verdana"/>
              </a:rPr>
              <a:t>Talk to people with disabilities!</a:t>
            </a:r>
          </a:p>
          <a:p>
            <a:pPr marL="1252538" lvl="2">
              <a:buFont typeface="Wingdings" panose="020B0604020202020204" pitchFamily="34" charset="0"/>
              <a:buChar char="§"/>
            </a:pPr>
            <a:r>
              <a:rPr lang="en-US" dirty="0">
                <a:ea typeface="Verdana"/>
              </a:rPr>
              <a:t>Promote the Club to local organizations, camps, etc.</a:t>
            </a:r>
          </a:p>
          <a:p>
            <a:pPr lvl="2">
              <a:buFont typeface="Wingdings" panose="020B0604020202020204" pitchFamily="34" charset="0"/>
              <a:buChar char="§"/>
            </a:pPr>
            <a:endParaRPr lang="en-US" dirty="0">
              <a:ea typeface="Verdana"/>
            </a:endParaRPr>
          </a:p>
          <a:p>
            <a:endParaRPr lang="en-US" sz="3600" dirty="0">
              <a:ea typeface="Verdana"/>
            </a:endParaRPr>
          </a:p>
          <a:p>
            <a:endParaRPr lang="en-US" dirty="0"/>
          </a:p>
          <a:p>
            <a:endParaRPr lang="en-US" dirty="0"/>
          </a:p>
          <a:p>
            <a:endParaRPr lang="en-CA" dirty="0"/>
          </a:p>
        </p:txBody>
      </p:sp>
    </p:spTree>
    <p:extLst>
      <p:ext uri="{BB962C8B-B14F-4D97-AF65-F5344CB8AC3E}">
        <p14:creationId xmlns:p14="http://schemas.microsoft.com/office/powerpoint/2010/main" val="2913450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AE4AF-9F2C-5544-AB3D-D545F9994B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7B3EB2-5932-AC84-E086-8FAE14C59ADD}"/>
              </a:ext>
            </a:extLst>
          </p:cNvPr>
          <p:cNvSpPr>
            <a:spLocks noGrp="1"/>
          </p:cNvSpPr>
          <p:nvPr>
            <p:ph type="title"/>
          </p:nvPr>
        </p:nvSpPr>
        <p:spPr/>
        <p:txBody>
          <a:bodyPr>
            <a:normAutofit/>
          </a:bodyPr>
          <a:lstStyle/>
          <a:p>
            <a:r>
              <a:rPr lang="en-US"/>
              <a:t>Displays and decorating spaces</a:t>
            </a:r>
            <a:endParaRPr lang="en-CA"/>
          </a:p>
        </p:txBody>
      </p:sp>
      <p:sp>
        <p:nvSpPr>
          <p:cNvPr id="3" name="Content Placeholder 2">
            <a:extLst>
              <a:ext uri="{FF2B5EF4-FFF2-40B4-BE49-F238E27FC236}">
                <a16:creationId xmlns:a16="http://schemas.microsoft.com/office/drawing/2014/main" id="{DC2BCF6C-E708-87D7-3F24-9BB01E3A2B3F}"/>
              </a:ext>
            </a:extLst>
          </p:cNvPr>
          <p:cNvSpPr>
            <a:spLocks noGrp="1"/>
          </p:cNvSpPr>
          <p:nvPr>
            <p:ph idx="1"/>
          </p:nvPr>
        </p:nvSpPr>
        <p:spPr>
          <a:xfrm>
            <a:off x="609600" y="1451917"/>
            <a:ext cx="7224584" cy="4525963"/>
          </a:xfrm>
        </p:spPr>
        <p:txBody>
          <a:bodyPr>
            <a:normAutofit/>
          </a:bodyPr>
          <a:lstStyle/>
          <a:p>
            <a:r>
              <a:rPr lang="en-US" dirty="0"/>
              <a:t>Feature multiple formats</a:t>
            </a:r>
          </a:p>
          <a:p>
            <a:r>
              <a:rPr lang="en-US" dirty="0"/>
              <a:t>Keep it simple and don’t over decorate</a:t>
            </a:r>
            <a:endParaRPr lang="en-CA" dirty="0"/>
          </a:p>
          <a:p>
            <a:r>
              <a:rPr lang="en-US" dirty="0"/>
              <a:t>Wheelchair height</a:t>
            </a:r>
          </a:p>
          <a:p>
            <a:r>
              <a:rPr lang="en-US" dirty="0"/>
              <a:t>CELA child services poster</a:t>
            </a:r>
          </a:p>
          <a:p>
            <a:r>
              <a:rPr lang="en-US" dirty="0"/>
              <a:t>Don’t put braille books behind glass</a:t>
            </a:r>
          </a:p>
        </p:txBody>
      </p:sp>
      <p:pic>
        <p:nvPicPr>
          <p:cNvPr id="5" name="Picture 4" descr="Children's book display featuring picture books, audiobooks on CDs, and Play Away devices. It also includes CELA's child services poster.">
            <a:extLst>
              <a:ext uri="{FF2B5EF4-FFF2-40B4-BE49-F238E27FC236}">
                <a16:creationId xmlns:a16="http://schemas.microsoft.com/office/drawing/2014/main" id="{C1BB6606-9371-0898-B97C-FEF81D7448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8240" y="1705230"/>
            <a:ext cx="4477154" cy="3793525"/>
          </a:xfrm>
          <a:prstGeom prst="rect">
            <a:avLst/>
          </a:prstGeom>
        </p:spPr>
      </p:pic>
    </p:spTree>
    <p:extLst>
      <p:ext uri="{BB962C8B-B14F-4D97-AF65-F5344CB8AC3E}">
        <p14:creationId xmlns:p14="http://schemas.microsoft.com/office/powerpoint/2010/main" val="838090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5CC34-A5F5-E7D3-FC03-7D3B41FF8320}"/>
              </a:ext>
            </a:extLst>
          </p:cNvPr>
          <p:cNvSpPr>
            <a:spLocks noGrp="1"/>
          </p:cNvSpPr>
          <p:nvPr>
            <p:ph type="title"/>
          </p:nvPr>
        </p:nvSpPr>
        <p:spPr>
          <a:xfrm>
            <a:off x="609600" y="274638"/>
            <a:ext cx="10972800" cy="1143000"/>
          </a:xfrm>
        </p:spPr>
        <p:txBody>
          <a:bodyPr anchor="ctr">
            <a:normAutofit/>
          </a:bodyPr>
          <a:lstStyle/>
          <a:p>
            <a:r>
              <a:rPr lang="en-US"/>
              <a:t>Registration</a:t>
            </a:r>
            <a:endParaRPr lang="en-CA"/>
          </a:p>
        </p:txBody>
      </p:sp>
      <p:sp>
        <p:nvSpPr>
          <p:cNvPr id="3" name="Content Placeholder 2">
            <a:extLst>
              <a:ext uri="{FF2B5EF4-FFF2-40B4-BE49-F238E27FC236}">
                <a16:creationId xmlns:a16="http://schemas.microsoft.com/office/drawing/2014/main" id="{54C55DEE-C1E1-BFC6-F982-ED8622844F88}"/>
              </a:ext>
            </a:extLst>
          </p:cNvPr>
          <p:cNvSpPr>
            <a:spLocks noGrp="1"/>
          </p:cNvSpPr>
          <p:nvPr>
            <p:ph sz="half" idx="1"/>
          </p:nvPr>
        </p:nvSpPr>
        <p:spPr>
          <a:xfrm>
            <a:off x="609599" y="1407697"/>
            <a:ext cx="7037615" cy="4525963"/>
          </a:xfrm>
        </p:spPr>
        <p:txBody>
          <a:bodyPr>
            <a:normAutofit/>
          </a:bodyPr>
          <a:lstStyle/>
          <a:p>
            <a:pPr>
              <a:lnSpc>
                <a:spcPct val="90000"/>
              </a:lnSpc>
            </a:pPr>
            <a:r>
              <a:rPr lang="en-US" dirty="0"/>
              <a:t>Keep it simple</a:t>
            </a:r>
          </a:p>
          <a:p>
            <a:pPr>
              <a:lnSpc>
                <a:spcPct val="90000"/>
              </a:lnSpc>
            </a:pPr>
            <a:r>
              <a:rPr lang="en-US" dirty="0"/>
              <a:t>Have signage for where and how to sign up</a:t>
            </a:r>
          </a:p>
          <a:p>
            <a:pPr>
              <a:lnSpc>
                <a:spcPct val="90000"/>
              </a:lnSpc>
            </a:pPr>
            <a:r>
              <a:rPr lang="en-US" dirty="0"/>
              <a:t>Use visuals</a:t>
            </a:r>
          </a:p>
          <a:p>
            <a:pPr>
              <a:lnSpc>
                <a:spcPct val="90000"/>
              </a:lnSpc>
            </a:pPr>
            <a:r>
              <a:rPr lang="en-US" dirty="0"/>
              <a:t>Provide accessibility information: accommodations, accessible collections, website, etc.</a:t>
            </a:r>
          </a:p>
          <a:p>
            <a:pPr>
              <a:lnSpc>
                <a:spcPct val="90000"/>
              </a:lnSpc>
            </a:pPr>
            <a:r>
              <a:rPr lang="en-US" dirty="0"/>
              <a:t>Offer seating</a:t>
            </a:r>
          </a:p>
        </p:txBody>
      </p:sp>
      <p:pic>
        <p:nvPicPr>
          <p:cNvPr id="7" name="Content Placeholder 6" descr="Summer reading club registration instructions using both text and symbols. ">
            <a:extLst>
              <a:ext uri="{FF2B5EF4-FFF2-40B4-BE49-F238E27FC236}">
                <a16:creationId xmlns:a16="http://schemas.microsoft.com/office/drawing/2014/main" id="{0B19104E-B8ED-0B7D-4582-69C54086F65D}"/>
              </a:ext>
            </a:extLst>
          </p:cNvPr>
          <p:cNvPicPr>
            <a:picLocks noGrp="1" noChangeAspect="1"/>
          </p:cNvPicPr>
          <p:nvPr>
            <p:ph sz="half" idx="2"/>
          </p:nvPr>
        </p:nvPicPr>
        <p:blipFill>
          <a:blip r:embed="rId3"/>
          <a:stretch>
            <a:fillRect/>
          </a:stretch>
        </p:blipFill>
        <p:spPr>
          <a:xfrm>
            <a:off x="7647214" y="960440"/>
            <a:ext cx="4210064" cy="5165724"/>
          </a:xfrm>
          <a:prstGeom prst="rect">
            <a:avLst/>
          </a:prstGeom>
          <a:noFill/>
          <a:ln>
            <a:solidFill>
              <a:schemeClr val="tx1"/>
            </a:solidFill>
          </a:ln>
        </p:spPr>
      </p:pic>
    </p:spTree>
    <p:extLst>
      <p:ext uri="{BB962C8B-B14F-4D97-AF65-F5344CB8AC3E}">
        <p14:creationId xmlns:p14="http://schemas.microsoft.com/office/powerpoint/2010/main" val="1974894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2CF5A-66C9-479D-9D15-5E0430459A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FDE79B-4EEB-2DC7-664D-FA839CEA5523}"/>
              </a:ext>
            </a:extLst>
          </p:cNvPr>
          <p:cNvSpPr>
            <a:spLocks noGrp="1"/>
          </p:cNvSpPr>
          <p:nvPr>
            <p:ph type="title"/>
          </p:nvPr>
        </p:nvSpPr>
        <p:spPr/>
        <p:txBody>
          <a:bodyPr/>
          <a:lstStyle/>
          <a:p>
            <a:r>
              <a:rPr lang="en-US"/>
              <a:t>Book reporting</a:t>
            </a:r>
            <a:endParaRPr lang="en-CA"/>
          </a:p>
        </p:txBody>
      </p:sp>
      <p:sp>
        <p:nvSpPr>
          <p:cNvPr id="3" name="Content Placeholder 2">
            <a:extLst>
              <a:ext uri="{FF2B5EF4-FFF2-40B4-BE49-F238E27FC236}">
                <a16:creationId xmlns:a16="http://schemas.microsoft.com/office/drawing/2014/main" id="{E32EB531-F0A2-F83D-6831-17F19E8D6D59}"/>
              </a:ext>
            </a:extLst>
          </p:cNvPr>
          <p:cNvSpPr>
            <a:spLocks noGrp="1"/>
          </p:cNvSpPr>
          <p:nvPr>
            <p:ph idx="1"/>
          </p:nvPr>
        </p:nvSpPr>
        <p:spPr>
          <a:xfrm>
            <a:off x="609600" y="1417638"/>
            <a:ext cx="10972800" cy="4525963"/>
          </a:xfrm>
        </p:spPr>
        <p:txBody>
          <a:bodyPr>
            <a:normAutofit fontScale="92500" lnSpcReduction="20000"/>
          </a:bodyPr>
          <a:lstStyle/>
          <a:p>
            <a:r>
              <a:rPr lang="en-US"/>
              <a:t>Counting time not titles</a:t>
            </a:r>
          </a:p>
          <a:p>
            <a:r>
              <a:rPr lang="en-US"/>
              <a:t>Count audiobooks, braille books and other formats.</a:t>
            </a:r>
          </a:p>
          <a:p>
            <a:r>
              <a:rPr lang="en-US"/>
              <a:t>Submit reports online or via email</a:t>
            </a:r>
          </a:p>
          <a:p>
            <a:pPr lvl="1"/>
            <a:r>
              <a:rPr lang="en-US"/>
              <a:t>Virtual stickers</a:t>
            </a:r>
          </a:p>
          <a:p>
            <a:r>
              <a:rPr lang="en-US"/>
              <a:t>Offer creative ways to report, i.e., drawing,  writing, verbal</a:t>
            </a:r>
          </a:p>
          <a:p>
            <a:r>
              <a:rPr lang="en-US"/>
              <a:t>Be flexible and ask a broader question if the child is struggling</a:t>
            </a:r>
          </a:p>
          <a:p>
            <a:endParaRPr lang="en-US"/>
          </a:p>
          <a:p>
            <a:endParaRPr lang="en-CA"/>
          </a:p>
        </p:txBody>
      </p:sp>
    </p:spTree>
    <p:extLst>
      <p:ext uri="{BB962C8B-B14F-4D97-AF65-F5344CB8AC3E}">
        <p14:creationId xmlns:p14="http://schemas.microsoft.com/office/powerpoint/2010/main" val="909408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4E044-497A-2696-77D2-42559D4568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B65851-A417-6285-AB78-3A5ED2DC7F64}"/>
              </a:ext>
            </a:extLst>
          </p:cNvPr>
          <p:cNvSpPr>
            <a:spLocks noGrp="1"/>
          </p:cNvSpPr>
          <p:nvPr>
            <p:ph type="title"/>
          </p:nvPr>
        </p:nvSpPr>
        <p:spPr/>
        <p:txBody>
          <a:bodyPr/>
          <a:lstStyle/>
          <a:p>
            <a:r>
              <a:rPr lang="en-US"/>
              <a:t>Giveaways and prizes</a:t>
            </a:r>
            <a:endParaRPr lang="en-CA"/>
          </a:p>
        </p:txBody>
      </p:sp>
      <p:sp>
        <p:nvSpPr>
          <p:cNvPr id="3" name="Content Placeholder 2">
            <a:extLst>
              <a:ext uri="{FF2B5EF4-FFF2-40B4-BE49-F238E27FC236}">
                <a16:creationId xmlns:a16="http://schemas.microsoft.com/office/drawing/2014/main" id="{FDC790F6-608B-2374-5803-64A8D109BA05}"/>
              </a:ext>
            </a:extLst>
          </p:cNvPr>
          <p:cNvSpPr>
            <a:spLocks noGrp="1"/>
          </p:cNvSpPr>
          <p:nvPr>
            <p:ph idx="1"/>
          </p:nvPr>
        </p:nvSpPr>
        <p:spPr>
          <a:xfrm>
            <a:off x="609600" y="1600201"/>
            <a:ext cx="9115035" cy="4525963"/>
          </a:xfrm>
        </p:spPr>
        <p:txBody>
          <a:bodyPr/>
          <a:lstStyle/>
          <a:p>
            <a:r>
              <a:rPr lang="en-CA" dirty="0"/>
              <a:t>Consider vision loss, mobility, etc.</a:t>
            </a:r>
          </a:p>
          <a:p>
            <a:r>
              <a:rPr lang="en-CA" dirty="0"/>
              <a:t>Fuzzy, puffy, shiny stickers</a:t>
            </a:r>
          </a:p>
          <a:p>
            <a:r>
              <a:rPr lang="en-CA" dirty="0"/>
              <a:t>Mini fidgets</a:t>
            </a:r>
          </a:p>
          <a:p>
            <a:r>
              <a:rPr lang="en-CA" dirty="0"/>
              <a:t>Keychains—tactile, stuffed animals </a:t>
            </a:r>
          </a:p>
          <a:p>
            <a:r>
              <a:rPr lang="en-CA" dirty="0"/>
              <a:t>T-shirts and water bottles</a:t>
            </a:r>
          </a:p>
          <a:p>
            <a:r>
              <a:rPr lang="en-CA" dirty="0"/>
              <a:t>Experience-based prizes</a:t>
            </a:r>
          </a:p>
          <a:p>
            <a:endParaRPr lang="en-CA" dirty="0"/>
          </a:p>
        </p:txBody>
      </p:sp>
      <p:pic>
        <p:nvPicPr>
          <p:cNvPr id="5" name="Picture 4" descr="Collection of different fidget toys.">
            <a:extLst>
              <a:ext uri="{FF2B5EF4-FFF2-40B4-BE49-F238E27FC236}">
                <a16:creationId xmlns:a16="http://schemas.microsoft.com/office/drawing/2014/main" id="{51640B29-F881-DC46-3E5E-92BB776ABB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2211" y="354697"/>
            <a:ext cx="2047875" cy="2990850"/>
          </a:xfrm>
          <a:prstGeom prst="rect">
            <a:avLst/>
          </a:prstGeom>
        </p:spPr>
      </p:pic>
      <p:pic>
        <p:nvPicPr>
          <p:cNvPr id="7" name="Picture 6" descr="Toy owl keychain.">
            <a:extLst>
              <a:ext uri="{FF2B5EF4-FFF2-40B4-BE49-F238E27FC236}">
                <a16:creationId xmlns:a16="http://schemas.microsoft.com/office/drawing/2014/main" id="{F3077C69-5853-1650-13FD-44FBE99DD5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4635" y="3863182"/>
            <a:ext cx="1343025" cy="2628900"/>
          </a:xfrm>
          <a:prstGeom prst="rect">
            <a:avLst/>
          </a:prstGeom>
        </p:spPr>
      </p:pic>
    </p:spTree>
    <p:extLst>
      <p:ext uri="{BB962C8B-B14F-4D97-AF65-F5344CB8AC3E}">
        <p14:creationId xmlns:p14="http://schemas.microsoft.com/office/powerpoint/2010/main" val="933915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EC923-2733-E144-289A-DABF6C3AEE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724E06-81C1-9F67-0D78-6B789D090278}"/>
              </a:ext>
            </a:extLst>
          </p:cNvPr>
          <p:cNvSpPr>
            <a:spLocks noGrp="1"/>
          </p:cNvSpPr>
          <p:nvPr>
            <p:ph type="title"/>
          </p:nvPr>
        </p:nvSpPr>
        <p:spPr/>
        <p:txBody>
          <a:bodyPr/>
          <a:lstStyle/>
          <a:p>
            <a:r>
              <a:rPr lang="en-US"/>
              <a:t>Evaluations</a:t>
            </a:r>
            <a:endParaRPr lang="en-CA"/>
          </a:p>
        </p:txBody>
      </p:sp>
      <p:sp>
        <p:nvSpPr>
          <p:cNvPr id="3" name="Content Placeholder 2">
            <a:extLst>
              <a:ext uri="{FF2B5EF4-FFF2-40B4-BE49-F238E27FC236}">
                <a16:creationId xmlns:a16="http://schemas.microsoft.com/office/drawing/2014/main" id="{FF159111-95EC-73F9-6E1B-B1E7C54FC5FB}"/>
              </a:ext>
            </a:extLst>
          </p:cNvPr>
          <p:cNvSpPr>
            <a:spLocks noGrp="1"/>
          </p:cNvSpPr>
          <p:nvPr>
            <p:ph idx="1"/>
          </p:nvPr>
        </p:nvSpPr>
        <p:spPr>
          <a:xfrm>
            <a:off x="609600" y="1417638"/>
            <a:ext cx="10972800" cy="4525963"/>
          </a:xfrm>
        </p:spPr>
        <p:txBody>
          <a:bodyPr>
            <a:normAutofit/>
          </a:bodyPr>
          <a:lstStyle/>
          <a:p>
            <a:r>
              <a:rPr lang="en-CA" dirty="0"/>
              <a:t>Online and in print</a:t>
            </a:r>
          </a:p>
          <a:p>
            <a:r>
              <a:rPr lang="en-CA" dirty="0"/>
              <a:t>Short and to the point (max. 5-7 questions)</a:t>
            </a:r>
          </a:p>
          <a:p>
            <a:r>
              <a:rPr lang="en-CA" dirty="0"/>
              <a:t>Intro with explanation (anonymous, timing)</a:t>
            </a:r>
          </a:p>
          <a:p>
            <a:r>
              <a:rPr lang="en-CA" dirty="0"/>
              <a:t>Offer text and visuals</a:t>
            </a:r>
          </a:p>
          <a:p>
            <a:r>
              <a:rPr lang="en-CA" dirty="0"/>
              <a:t>Invite and record oral feedback</a:t>
            </a:r>
          </a:p>
          <a:p>
            <a:r>
              <a:rPr lang="en-CA" dirty="0"/>
              <a:t>Ask an accessibility-specific question</a:t>
            </a:r>
          </a:p>
          <a:p>
            <a:endParaRPr lang="en-CA" dirty="0"/>
          </a:p>
        </p:txBody>
      </p:sp>
    </p:spTree>
    <p:extLst>
      <p:ext uri="{BB962C8B-B14F-4D97-AF65-F5344CB8AC3E}">
        <p14:creationId xmlns:p14="http://schemas.microsoft.com/office/powerpoint/2010/main" val="1938840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D9AAE-C1AB-6DA9-5E0F-C7EF85023321}"/>
              </a:ext>
            </a:extLst>
          </p:cNvPr>
          <p:cNvSpPr>
            <a:spLocks noGrp="1"/>
          </p:cNvSpPr>
          <p:nvPr>
            <p:ph type="title"/>
          </p:nvPr>
        </p:nvSpPr>
        <p:spPr/>
        <p:txBody>
          <a:bodyPr/>
          <a:lstStyle/>
          <a:p>
            <a:r>
              <a:rPr lang="en-CA"/>
              <a:t>Land acknowledgement</a:t>
            </a:r>
          </a:p>
        </p:txBody>
      </p:sp>
      <p:sp>
        <p:nvSpPr>
          <p:cNvPr id="3" name="TextBox 2">
            <a:extLst>
              <a:ext uri="{FF2B5EF4-FFF2-40B4-BE49-F238E27FC236}">
                <a16:creationId xmlns:a16="http://schemas.microsoft.com/office/drawing/2014/main" id="{DF3B3132-9BA9-2BFF-F7FC-7C7A31C2E997}"/>
              </a:ext>
              <a:ext uri="{C183D7F6-B498-43B3-948B-1728B52AA6E4}">
                <adec:decorative xmlns:adec="http://schemas.microsoft.com/office/drawing/2017/decorative" val="1"/>
              </a:ext>
            </a:extLst>
          </p:cNvPr>
          <p:cNvSpPr txBox="1"/>
          <p:nvPr/>
        </p:nvSpPr>
        <p:spPr>
          <a:xfrm>
            <a:off x="647403" y="1227139"/>
            <a:ext cx="8250791"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Verdana"/>
              </a:rPr>
              <a:t>We live and work in Toronto, the traditional territory of many nations including the </a:t>
            </a:r>
            <a:r>
              <a:rPr lang="en-US" sz="2400" err="1">
                <a:ea typeface="Verdana"/>
              </a:rPr>
              <a:t>Mississaugas</a:t>
            </a:r>
            <a:r>
              <a:rPr lang="en-US" sz="2400">
                <a:ea typeface="Verdana"/>
              </a:rPr>
              <a:t> of the Credit, the </a:t>
            </a:r>
            <a:r>
              <a:rPr lang="en-US" sz="2400" err="1">
                <a:ea typeface="Verdana"/>
              </a:rPr>
              <a:t>Anishnabeg</a:t>
            </a:r>
            <a:r>
              <a:rPr lang="en-US" sz="2400">
                <a:ea typeface="Verdana"/>
              </a:rPr>
              <a:t>, the Chippewa, the Haudenosaunee and the Wendat peoples. This territory is now home to many diverse First Nations, Inuit and Métis peoples. This land is covered by Treaty 13 with the </a:t>
            </a:r>
            <a:r>
              <a:rPr lang="en-US" sz="2400" err="1">
                <a:ea typeface="Verdana"/>
              </a:rPr>
              <a:t>Mississaugas</a:t>
            </a:r>
            <a:r>
              <a:rPr lang="en-US" sz="2400">
                <a:ea typeface="Verdana"/>
              </a:rPr>
              <a:t> of the Credit.</a:t>
            </a:r>
          </a:p>
          <a:p>
            <a:endParaRPr lang="en-US" sz="2400">
              <a:ea typeface="Verdana"/>
            </a:endParaRPr>
          </a:p>
          <a:p>
            <a:r>
              <a:rPr lang="en-US" sz="2400">
                <a:ea typeface="Verdana"/>
              </a:rPr>
              <a:t>Wherever we find ourselves today, across Turtle Island, we can be grateful to the First Nations for their careful stewardship of the land.</a:t>
            </a:r>
          </a:p>
          <a:p>
            <a:pPr algn="l"/>
            <a:endParaRPr lang="en-US" sz="2400">
              <a:ea typeface="Verdana"/>
            </a:endParaRPr>
          </a:p>
        </p:txBody>
      </p:sp>
      <p:pic>
        <p:nvPicPr>
          <p:cNvPr id="7" name="Picture 6" descr="An Indigenous artistic drawing of a turtle in white on a dark red background.">
            <a:extLst>
              <a:ext uri="{FF2B5EF4-FFF2-40B4-BE49-F238E27FC236}">
                <a16:creationId xmlns:a16="http://schemas.microsoft.com/office/drawing/2014/main" id="{3E952A1B-ACF3-55E6-624D-A92AEE9F94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6570" y="1771799"/>
            <a:ext cx="2987014" cy="2987014"/>
          </a:xfrm>
          <a:prstGeom prst="rect">
            <a:avLst/>
          </a:prstGeom>
        </p:spPr>
      </p:pic>
    </p:spTree>
    <p:extLst>
      <p:ext uri="{BB962C8B-B14F-4D97-AF65-F5344CB8AC3E}">
        <p14:creationId xmlns:p14="http://schemas.microsoft.com/office/powerpoint/2010/main" val="1754896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68E91-80CB-CDD0-B02E-80BDEAB5F862}"/>
              </a:ext>
            </a:extLst>
          </p:cNvPr>
          <p:cNvSpPr>
            <a:spLocks noGrp="1"/>
          </p:cNvSpPr>
          <p:nvPr>
            <p:ph type="title"/>
          </p:nvPr>
        </p:nvSpPr>
        <p:spPr/>
        <p:txBody>
          <a:bodyPr/>
          <a:lstStyle/>
          <a:p>
            <a:r>
              <a:rPr lang="en-US"/>
              <a:t>Programming: Crafts</a:t>
            </a:r>
            <a:endParaRPr lang="en-CA"/>
          </a:p>
        </p:txBody>
      </p:sp>
      <p:sp>
        <p:nvSpPr>
          <p:cNvPr id="3" name="Content Placeholder 2">
            <a:extLst>
              <a:ext uri="{FF2B5EF4-FFF2-40B4-BE49-F238E27FC236}">
                <a16:creationId xmlns:a16="http://schemas.microsoft.com/office/drawing/2014/main" id="{D6C93483-0593-B1D0-B7E8-76D52A610C8E}"/>
              </a:ext>
            </a:extLst>
          </p:cNvPr>
          <p:cNvSpPr>
            <a:spLocks noGrp="1"/>
          </p:cNvSpPr>
          <p:nvPr>
            <p:ph idx="1"/>
          </p:nvPr>
        </p:nvSpPr>
        <p:spPr>
          <a:xfrm>
            <a:off x="609600" y="1600201"/>
            <a:ext cx="4320746" cy="4525963"/>
          </a:xfrm>
        </p:spPr>
        <p:txBody>
          <a:bodyPr/>
          <a:lstStyle/>
          <a:p>
            <a:pPr marL="0" indent="0">
              <a:buNone/>
            </a:pPr>
            <a:r>
              <a:rPr lang="en-US"/>
              <a:t>Tactile Images</a:t>
            </a:r>
          </a:p>
          <a:p>
            <a:r>
              <a:rPr lang="en-US" sz="3200"/>
              <a:t>Trees from The Lorax</a:t>
            </a:r>
          </a:p>
        </p:txBody>
      </p:sp>
      <p:sp>
        <p:nvSpPr>
          <p:cNvPr id="4" name="Content Placeholder 2">
            <a:extLst>
              <a:ext uri="{FF2B5EF4-FFF2-40B4-BE49-F238E27FC236}">
                <a16:creationId xmlns:a16="http://schemas.microsoft.com/office/drawing/2014/main" id="{FB6858C4-AFB0-7349-91E6-B4AB8F77ACB3}"/>
              </a:ext>
            </a:extLst>
          </p:cNvPr>
          <p:cNvSpPr txBox="1">
            <a:spLocks/>
          </p:cNvSpPr>
          <p:nvPr/>
        </p:nvSpPr>
        <p:spPr>
          <a:xfrm>
            <a:off x="6470822" y="1600201"/>
            <a:ext cx="554300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t>Compostable Creations</a:t>
            </a:r>
          </a:p>
          <a:p>
            <a:r>
              <a:rPr lang="en-US" sz="3200"/>
              <a:t>Play dough or salt dough</a:t>
            </a:r>
          </a:p>
          <a:p>
            <a:r>
              <a:rPr lang="en-US" sz="3200"/>
              <a:t>Monsters, creatures, fossils</a:t>
            </a:r>
            <a:endParaRPr lang="en-CA" sz="3200"/>
          </a:p>
        </p:txBody>
      </p:sp>
      <p:pic>
        <p:nvPicPr>
          <p:cNvPr id="6" name="Picture 5" descr="A play dough creature with rock feet, stick arms, and flower hair.">
            <a:extLst>
              <a:ext uri="{FF2B5EF4-FFF2-40B4-BE49-F238E27FC236}">
                <a16:creationId xmlns:a16="http://schemas.microsoft.com/office/drawing/2014/main" id="{540ED76C-F00A-47FB-5150-E30F1FE02B57}"/>
              </a:ext>
            </a:extLst>
          </p:cNvPr>
          <p:cNvPicPr>
            <a:picLocks noChangeAspect="1"/>
          </p:cNvPicPr>
          <p:nvPr/>
        </p:nvPicPr>
        <p:blipFill>
          <a:blip r:embed="rId3">
            <a:extLst>
              <a:ext uri="{28A0092B-C50C-407E-A947-70E740481C1C}">
                <a14:useLocalDpi xmlns:a14="http://schemas.microsoft.com/office/drawing/2010/main" val="0"/>
              </a:ext>
            </a:extLst>
          </a:blip>
          <a:srcRect l="5475" t="34005" r="7077" b="19279"/>
          <a:stretch/>
        </p:blipFill>
        <p:spPr>
          <a:xfrm>
            <a:off x="6299280" y="4752712"/>
            <a:ext cx="2758311" cy="1964724"/>
          </a:xfrm>
          <a:prstGeom prst="rect">
            <a:avLst/>
          </a:prstGeom>
        </p:spPr>
      </p:pic>
      <p:pic>
        <p:nvPicPr>
          <p:cNvPr id="8" name="Picture 7" descr="A salt dough fossil with dinosaur foot imprints and small rocks.">
            <a:extLst>
              <a:ext uri="{FF2B5EF4-FFF2-40B4-BE49-F238E27FC236}">
                <a16:creationId xmlns:a16="http://schemas.microsoft.com/office/drawing/2014/main" id="{B683DA61-2FAA-FE54-ED57-903F106A95F1}"/>
              </a:ext>
            </a:extLst>
          </p:cNvPr>
          <p:cNvPicPr>
            <a:picLocks noChangeAspect="1"/>
          </p:cNvPicPr>
          <p:nvPr/>
        </p:nvPicPr>
        <p:blipFill>
          <a:blip r:embed="rId4">
            <a:extLst>
              <a:ext uri="{28A0092B-C50C-407E-A947-70E740481C1C}">
                <a14:useLocalDpi xmlns:a14="http://schemas.microsoft.com/office/drawing/2010/main" val="0"/>
              </a:ext>
            </a:extLst>
          </a:blip>
          <a:srcRect l="25655" t="57658" r="15246" b="4005"/>
          <a:stretch/>
        </p:blipFill>
        <p:spPr>
          <a:xfrm>
            <a:off x="9682496" y="4752711"/>
            <a:ext cx="2271526" cy="1964725"/>
          </a:xfrm>
          <a:prstGeom prst="rect">
            <a:avLst/>
          </a:prstGeom>
        </p:spPr>
      </p:pic>
      <p:pic>
        <p:nvPicPr>
          <p:cNvPr id="10" name="Picture 9" descr="Tactile under the sea picture with felt fish, sequins, a feather, and yarn.">
            <a:extLst>
              <a:ext uri="{FF2B5EF4-FFF2-40B4-BE49-F238E27FC236}">
                <a16:creationId xmlns:a16="http://schemas.microsoft.com/office/drawing/2014/main" id="{4C321C1D-70E5-0D7D-DF98-41D7C161EA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0082" y="3429000"/>
            <a:ext cx="2022817" cy="1964725"/>
          </a:xfrm>
          <a:prstGeom prst="rect">
            <a:avLst/>
          </a:prstGeom>
        </p:spPr>
      </p:pic>
      <p:pic>
        <p:nvPicPr>
          <p:cNvPr id="12" name="Picture 11" descr="Multi-coloured pipe cleaners.">
            <a:extLst>
              <a:ext uri="{FF2B5EF4-FFF2-40B4-BE49-F238E27FC236}">
                <a16:creationId xmlns:a16="http://schemas.microsoft.com/office/drawing/2014/main" id="{2263D934-7F79-6401-857C-CABFE55B67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373" y="3509925"/>
            <a:ext cx="2009775" cy="1343025"/>
          </a:xfrm>
          <a:prstGeom prst="rect">
            <a:avLst/>
          </a:prstGeom>
        </p:spPr>
      </p:pic>
      <p:pic>
        <p:nvPicPr>
          <p:cNvPr id="16" name="Picture 15" descr="A group of colorful pom poms&#10;">
            <a:extLst>
              <a:ext uri="{FF2B5EF4-FFF2-40B4-BE49-F238E27FC236}">
                <a16:creationId xmlns:a16="http://schemas.microsoft.com/office/drawing/2014/main" id="{299F5C2C-5740-0959-DF6C-C286687B7E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73741" y="4065022"/>
            <a:ext cx="2124075" cy="1390650"/>
          </a:xfrm>
          <a:prstGeom prst="rect">
            <a:avLst/>
          </a:prstGeom>
        </p:spPr>
      </p:pic>
    </p:spTree>
    <p:extLst>
      <p:ext uri="{BB962C8B-B14F-4D97-AF65-F5344CB8AC3E}">
        <p14:creationId xmlns:p14="http://schemas.microsoft.com/office/powerpoint/2010/main" val="379795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F137A-803F-5A0A-2BBE-2DBE99F5C2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7B9917-639E-8411-2D86-8B6F70D5D479}"/>
              </a:ext>
            </a:extLst>
          </p:cNvPr>
          <p:cNvSpPr>
            <a:spLocks noGrp="1"/>
          </p:cNvSpPr>
          <p:nvPr>
            <p:ph type="title"/>
          </p:nvPr>
        </p:nvSpPr>
        <p:spPr/>
        <p:txBody>
          <a:bodyPr/>
          <a:lstStyle/>
          <a:p>
            <a:r>
              <a:rPr lang="en-US"/>
              <a:t>Programming: Storytime</a:t>
            </a:r>
            <a:endParaRPr lang="en-CA"/>
          </a:p>
        </p:txBody>
      </p:sp>
      <p:sp>
        <p:nvSpPr>
          <p:cNvPr id="3" name="Content Placeholder 2">
            <a:extLst>
              <a:ext uri="{FF2B5EF4-FFF2-40B4-BE49-F238E27FC236}">
                <a16:creationId xmlns:a16="http://schemas.microsoft.com/office/drawing/2014/main" id="{597490D4-252C-9801-347C-3568DF284047}"/>
              </a:ext>
            </a:extLst>
          </p:cNvPr>
          <p:cNvSpPr>
            <a:spLocks noGrp="1"/>
          </p:cNvSpPr>
          <p:nvPr>
            <p:ph idx="1"/>
          </p:nvPr>
        </p:nvSpPr>
        <p:spPr>
          <a:xfrm>
            <a:off x="609600" y="1600201"/>
            <a:ext cx="8868032" cy="4525963"/>
          </a:xfrm>
        </p:spPr>
        <p:txBody>
          <a:bodyPr/>
          <a:lstStyle/>
          <a:p>
            <a:r>
              <a:rPr lang="en-US"/>
              <a:t>Fidgets, headphones, sunglasses</a:t>
            </a:r>
          </a:p>
          <a:p>
            <a:r>
              <a:rPr lang="en-US"/>
              <a:t>Short stories with big bold illustrations</a:t>
            </a:r>
          </a:p>
          <a:p>
            <a:r>
              <a:rPr lang="en-US"/>
              <a:t>Wiggling and walking</a:t>
            </a:r>
          </a:p>
          <a:p>
            <a:r>
              <a:rPr lang="en-US"/>
              <a:t>Visual schedule</a:t>
            </a:r>
            <a:endParaRPr lang="en-CA"/>
          </a:p>
        </p:txBody>
      </p:sp>
      <p:pic>
        <p:nvPicPr>
          <p:cNvPr id="9" name="Picture 8" descr="A visual schedule for a storytime program, combining text and symbols.">
            <a:extLst>
              <a:ext uri="{FF2B5EF4-FFF2-40B4-BE49-F238E27FC236}">
                <a16:creationId xmlns:a16="http://schemas.microsoft.com/office/drawing/2014/main" id="{47A458C0-B401-DC35-7ED3-7D642BA72B56}"/>
              </a:ext>
            </a:extLst>
          </p:cNvPr>
          <p:cNvPicPr>
            <a:picLocks noChangeAspect="1"/>
          </p:cNvPicPr>
          <p:nvPr/>
        </p:nvPicPr>
        <p:blipFill>
          <a:blip r:embed="rId3"/>
          <a:stretch>
            <a:fillRect/>
          </a:stretch>
        </p:blipFill>
        <p:spPr>
          <a:xfrm>
            <a:off x="9731415" y="274638"/>
            <a:ext cx="1850985" cy="6307671"/>
          </a:xfrm>
          <a:prstGeom prst="rect">
            <a:avLst/>
          </a:prstGeom>
          <a:ln>
            <a:solidFill>
              <a:schemeClr val="tx1"/>
            </a:solidFill>
          </a:ln>
        </p:spPr>
      </p:pic>
    </p:spTree>
    <p:extLst>
      <p:ext uri="{BB962C8B-B14F-4D97-AF65-F5344CB8AC3E}">
        <p14:creationId xmlns:p14="http://schemas.microsoft.com/office/powerpoint/2010/main" val="2510816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16B8C-37A0-FD08-21BA-BC968ADA7E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DC99FD-3A87-E7BC-D918-D1739FDE9F77}"/>
              </a:ext>
            </a:extLst>
          </p:cNvPr>
          <p:cNvSpPr>
            <a:spLocks noGrp="1"/>
          </p:cNvSpPr>
          <p:nvPr>
            <p:ph type="title"/>
          </p:nvPr>
        </p:nvSpPr>
        <p:spPr/>
        <p:txBody>
          <a:bodyPr>
            <a:normAutofit/>
          </a:bodyPr>
          <a:lstStyle/>
          <a:p>
            <a:r>
              <a:rPr lang="en-US" dirty="0"/>
              <a:t>Programming: Large scale events</a:t>
            </a:r>
            <a:endParaRPr lang="en-CA" dirty="0"/>
          </a:p>
        </p:txBody>
      </p:sp>
      <p:sp>
        <p:nvSpPr>
          <p:cNvPr id="3" name="Content Placeholder 2">
            <a:extLst>
              <a:ext uri="{FF2B5EF4-FFF2-40B4-BE49-F238E27FC236}">
                <a16:creationId xmlns:a16="http://schemas.microsoft.com/office/drawing/2014/main" id="{548836DA-6F5B-B6CE-E503-4C383D3C717A}"/>
              </a:ext>
            </a:extLst>
          </p:cNvPr>
          <p:cNvSpPr>
            <a:spLocks noGrp="1"/>
          </p:cNvSpPr>
          <p:nvPr>
            <p:ph idx="1"/>
          </p:nvPr>
        </p:nvSpPr>
        <p:spPr/>
        <p:txBody>
          <a:bodyPr/>
          <a:lstStyle/>
          <a:p>
            <a:r>
              <a:rPr lang="en-US" dirty="0"/>
              <a:t>Launch parties, author talks, presenters</a:t>
            </a:r>
          </a:p>
          <a:p>
            <a:r>
              <a:rPr lang="en-US" dirty="0"/>
              <a:t>Microphones</a:t>
            </a:r>
          </a:p>
          <a:p>
            <a:r>
              <a:rPr lang="en-US" dirty="0"/>
              <a:t>ASL interpretation</a:t>
            </a:r>
          </a:p>
          <a:p>
            <a:r>
              <a:rPr lang="en-US" dirty="0"/>
              <a:t>Different types of seating</a:t>
            </a:r>
          </a:p>
          <a:p>
            <a:r>
              <a:rPr lang="en-US" dirty="0"/>
              <a:t>Ramp access to stage area</a:t>
            </a:r>
          </a:p>
          <a:p>
            <a:r>
              <a:rPr lang="en-US" dirty="0"/>
              <a:t>Quiet space</a:t>
            </a:r>
            <a:endParaRPr lang="en-CA" dirty="0"/>
          </a:p>
        </p:txBody>
      </p:sp>
    </p:spTree>
    <p:extLst>
      <p:ext uri="{BB962C8B-B14F-4D97-AF65-F5344CB8AC3E}">
        <p14:creationId xmlns:p14="http://schemas.microsoft.com/office/powerpoint/2010/main" val="3648677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727BF-DB5F-BE9F-FB2D-A7473A0777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7DA9BF-DB8F-FC88-D237-4214EB0B052F}"/>
              </a:ext>
            </a:extLst>
          </p:cNvPr>
          <p:cNvSpPr>
            <a:spLocks noGrp="1"/>
          </p:cNvSpPr>
          <p:nvPr>
            <p:ph type="title"/>
          </p:nvPr>
        </p:nvSpPr>
        <p:spPr/>
        <p:txBody>
          <a:bodyPr/>
          <a:lstStyle/>
          <a:p>
            <a:r>
              <a:rPr lang="en-US"/>
              <a:t>Programming: STEM</a:t>
            </a:r>
            <a:endParaRPr lang="en-CA"/>
          </a:p>
        </p:txBody>
      </p:sp>
      <p:sp>
        <p:nvSpPr>
          <p:cNvPr id="3" name="Content Placeholder 2">
            <a:extLst>
              <a:ext uri="{FF2B5EF4-FFF2-40B4-BE49-F238E27FC236}">
                <a16:creationId xmlns:a16="http://schemas.microsoft.com/office/drawing/2014/main" id="{E543594B-E18D-DC63-9E24-A70F7ED3F862}"/>
              </a:ext>
            </a:extLst>
          </p:cNvPr>
          <p:cNvSpPr>
            <a:spLocks noGrp="1"/>
          </p:cNvSpPr>
          <p:nvPr>
            <p:ph idx="1"/>
          </p:nvPr>
        </p:nvSpPr>
        <p:spPr>
          <a:xfrm>
            <a:off x="609600" y="1600201"/>
            <a:ext cx="4700337" cy="4525963"/>
          </a:xfrm>
        </p:spPr>
        <p:txBody>
          <a:bodyPr/>
          <a:lstStyle/>
          <a:p>
            <a:r>
              <a:rPr lang="en-US" dirty="0"/>
              <a:t>Slime, experiments, salt dough</a:t>
            </a:r>
          </a:p>
          <a:p>
            <a:r>
              <a:rPr lang="en-US" dirty="0"/>
              <a:t>Tactile maps</a:t>
            </a:r>
          </a:p>
          <a:p>
            <a:r>
              <a:rPr lang="en-US" dirty="0"/>
              <a:t>Recyclable material structures </a:t>
            </a:r>
          </a:p>
          <a:p>
            <a:endParaRPr lang="en-CA" dirty="0"/>
          </a:p>
        </p:txBody>
      </p:sp>
      <p:pic>
        <p:nvPicPr>
          <p:cNvPr id="5" name="Picture 4" descr="Two children using cardboard to construct a building.">
            <a:extLst>
              <a:ext uri="{FF2B5EF4-FFF2-40B4-BE49-F238E27FC236}">
                <a16:creationId xmlns:a16="http://schemas.microsoft.com/office/drawing/2014/main" id="{DF94830B-392A-A377-7440-74E75539A4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4289" y="3429000"/>
            <a:ext cx="2995609" cy="1971024"/>
          </a:xfrm>
          <a:prstGeom prst="rect">
            <a:avLst/>
          </a:prstGeom>
        </p:spPr>
      </p:pic>
      <p:pic>
        <p:nvPicPr>
          <p:cNvPr id="7" name="Picture 6" descr="A close up of hands playing with pink and green slime.">
            <a:extLst>
              <a:ext uri="{FF2B5EF4-FFF2-40B4-BE49-F238E27FC236}">
                <a16:creationId xmlns:a16="http://schemas.microsoft.com/office/drawing/2014/main" id="{2112A24E-3875-9F13-A866-1C3FA37EFF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4289" y="1306473"/>
            <a:ext cx="2995609" cy="1895181"/>
          </a:xfrm>
          <a:prstGeom prst="rect">
            <a:avLst/>
          </a:prstGeom>
        </p:spPr>
      </p:pic>
      <p:pic>
        <p:nvPicPr>
          <p:cNvPr id="9" name="Picture 8" descr="A road map with small plastic houses on top.">
            <a:extLst>
              <a:ext uri="{FF2B5EF4-FFF2-40B4-BE49-F238E27FC236}">
                <a16:creationId xmlns:a16="http://schemas.microsoft.com/office/drawing/2014/main" id="{54DCE2B7-D136-11CB-3A74-7D70B29CEB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5904" y="3429000"/>
            <a:ext cx="3095625" cy="1990725"/>
          </a:xfrm>
          <a:prstGeom prst="rect">
            <a:avLst/>
          </a:prstGeom>
        </p:spPr>
      </p:pic>
    </p:spTree>
    <p:extLst>
      <p:ext uri="{BB962C8B-B14F-4D97-AF65-F5344CB8AC3E}">
        <p14:creationId xmlns:p14="http://schemas.microsoft.com/office/powerpoint/2010/main" val="1988373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D922F-2139-2F6A-714D-252755D3B2D3}"/>
              </a:ext>
            </a:extLst>
          </p:cNvPr>
          <p:cNvSpPr>
            <a:spLocks noGrp="1"/>
          </p:cNvSpPr>
          <p:nvPr>
            <p:ph type="title"/>
          </p:nvPr>
        </p:nvSpPr>
        <p:spPr>
          <a:xfrm>
            <a:off x="609600" y="274638"/>
            <a:ext cx="10972800" cy="1143000"/>
          </a:xfrm>
        </p:spPr>
        <p:txBody>
          <a:bodyPr anchor="ctr">
            <a:normAutofit/>
          </a:bodyPr>
          <a:lstStyle/>
          <a:p>
            <a:r>
              <a:rPr lang="en-US"/>
              <a:t>TDSRC Accessibility Award</a:t>
            </a:r>
          </a:p>
        </p:txBody>
      </p:sp>
      <p:sp>
        <p:nvSpPr>
          <p:cNvPr id="9" name="Content Placeholder 2">
            <a:extLst>
              <a:ext uri="{FF2B5EF4-FFF2-40B4-BE49-F238E27FC236}">
                <a16:creationId xmlns:a16="http://schemas.microsoft.com/office/drawing/2014/main" id="{9225AACB-E266-4D06-E36E-B20541BFA20C}"/>
              </a:ext>
            </a:extLst>
          </p:cNvPr>
          <p:cNvSpPr>
            <a:spLocks noGrp="1"/>
          </p:cNvSpPr>
          <p:nvPr>
            <p:ph sz="half" idx="1"/>
          </p:nvPr>
        </p:nvSpPr>
        <p:spPr>
          <a:xfrm>
            <a:off x="857572" y="1417638"/>
            <a:ext cx="6573894" cy="4527883"/>
          </a:xfrm>
        </p:spPr>
        <p:txBody>
          <a:bodyPr vert="horz" lIns="91440" tIns="45720" rIns="91440" bIns="45720" rtlCol="0" anchor="t">
            <a:normAutofit/>
          </a:bodyPr>
          <a:lstStyle/>
          <a:p>
            <a:r>
              <a:rPr lang="en-US" sz="2800" dirty="0">
                <a:ea typeface="+mn-lt"/>
                <a:cs typeface="+mn-lt"/>
              </a:rPr>
              <a:t>Prize awarded to an English or French library that demonstrates a dedication to accessibility in their Club</a:t>
            </a:r>
            <a:endParaRPr lang="en-US" sz="2800" dirty="0">
              <a:ea typeface="Verdana"/>
            </a:endParaRPr>
          </a:p>
          <a:p>
            <a:r>
              <a:rPr lang="en-US" sz="2800" dirty="0">
                <a:ea typeface="+mn-lt"/>
                <a:cs typeface="+mn-lt"/>
              </a:rPr>
              <a:t>$2,000 cash prize</a:t>
            </a:r>
          </a:p>
          <a:p>
            <a:r>
              <a:rPr lang="en-US" sz="2800" dirty="0">
                <a:ea typeface="Verdana"/>
              </a:rPr>
              <a:t>Applications open towards the end of summer</a:t>
            </a:r>
          </a:p>
          <a:p>
            <a:r>
              <a:rPr lang="en-US" sz="2800" dirty="0">
                <a:ea typeface="Verdana"/>
              </a:rPr>
              <a:t>Remember: you're already doing more accessibility than you think!</a:t>
            </a:r>
          </a:p>
        </p:txBody>
      </p:sp>
      <p:pic>
        <p:nvPicPr>
          <p:cNvPr id="6" name="Content Placeholder 5" descr="Three staff members from the Burk's Falls, Armour &amp; Ryerson Union Public Library holding their TDSRC Accessibility Award plaque.">
            <a:extLst>
              <a:ext uri="{FF2B5EF4-FFF2-40B4-BE49-F238E27FC236}">
                <a16:creationId xmlns:a16="http://schemas.microsoft.com/office/drawing/2014/main" id="{DB8F36C8-12AD-473D-D430-A16AD93F64B4}"/>
              </a:ext>
            </a:extLst>
          </p:cNvPr>
          <p:cNvPicPr>
            <a:picLocks noGrp="1" noChangeAspect="1"/>
          </p:cNvPicPr>
          <p:nvPr>
            <p:ph sz="half" idx="2"/>
          </p:nvPr>
        </p:nvPicPr>
        <p:blipFill>
          <a:blip r:embed="rId3"/>
          <a:stretch>
            <a:fillRect/>
          </a:stretch>
        </p:blipFill>
        <p:spPr>
          <a:xfrm>
            <a:off x="7774905" y="3329736"/>
            <a:ext cx="4064167" cy="2798348"/>
          </a:xfrm>
          <a:prstGeom prst="rect">
            <a:avLst/>
          </a:prstGeom>
        </p:spPr>
      </p:pic>
      <p:pic>
        <p:nvPicPr>
          <p:cNvPr id="7" name="Picture 4" descr="TD Summer Reading Club logo">
            <a:extLst>
              <a:ext uri="{FF2B5EF4-FFF2-40B4-BE49-F238E27FC236}">
                <a16:creationId xmlns:a16="http://schemas.microsoft.com/office/drawing/2014/main" id="{78B3DAA8-6BC6-8BF9-B462-5D50481617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2128" y="1177476"/>
            <a:ext cx="1890272" cy="1559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875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04CA9-76D8-F8C7-E914-431C5D05D4C1}"/>
              </a:ext>
            </a:extLst>
          </p:cNvPr>
          <p:cNvSpPr>
            <a:spLocks noGrp="1"/>
          </p:cNvSpPr>
          <p:nvPr>
            <p:ph type="title"/>
          </p:nvPr>
        </p:nvSpPr>
        <p:spPr/>
        <p:txBody>
          <a:bodyPr/>
          <a:lstStyle/>
          <a:p>
            <a:r>
              <a:rPr lang="en-US"/>
              <a:t>How CELA can help</a:t>
            </a:r>
            <a:endParaRPr lang="en-CA"/>
          </a:p>
        </p:txBody>
      </p:sp>
      <p:sp>
        <p:nvSpPr>
          <p:cNvPr id="3" name="Content Placeholder 2">
            <a:extLst>
              <a:ext uri="{FF2B5EF4-FFF2-40B4-BE49-F238E27FC236}">
                <a16:creationId xmlns:a16="http://schemas.microsoft.com/office/drawing/2014/main" id="{5B17751A-31B2-9167-C1EC-C28B8898C7D5}"/>
              </a:ext>
            </a:extLst>
          </p:cNvPr>
          <p:cNvSpPr>
            <a:spLocks noGrp="1"/>
          </p:cNvSpPr>
          <p:nvPr>
            <p:ph idx="1"/>
          </p:nvPr>
        </p:nvSpPr>
        <p:spPr>
          <a:xfrm>
            <a:off x="609600" y="1600201"/>
            <a:ext cx="7393858" cy="4525963"/>
          </a:xfrm>
        </p:spPr>
        <p:txBody>
          <a:bodyPr/>
          <a:lstStyle/>
          <a:p>
            <a:r>
              <a:rPr lang="en-US"/>
              <a:t>Access books in accessible formats</a:t>
            </a:r>
          </a:p>
          <a:p>
            <a:r>
              <a:rPr lang="en-US"/>
              <a:t>Resources on CELA’s site</a:t>
            </a:r>
          </a:p>
          <a:p>
            <a:r>
              <a:rPr lang="en-US"/>
              <a:t>TDSRC Plan for Accessibility page</a:t>
            </a:r>
          </a:p>
        </p:txBody>
      </p:sp>
      <p:pic>
        <p:nvPicPr>
          <p:cNvPr id="5" name="Picture 4" descr="The DAISY text format version of Captain Underpants opened in the Dolphin EasyReader app.">
            <a:extLst>
              <a:ext uri="{FF2B5EF4-FFF2-40B4-BE49-F238E27FC236}">
                <a16:creationId xmlns:a16="http://schemas.microsoft.com/office/drawing/2014/main" id="{70E77B6F-DF97-E9BE-3E43-5F132BCF7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5310" y="916554"/>
            <a:ext cx="2613128" cy="5303683"/>
          </a:xfrm>
          <a:prstGeom prst="rect">
            <a:avLst/>
          </a:prstGeom>
          <a:ln>
            <a:solidFill>
              <a:schemeClr val="tx1"/>
            </a:solidFill>
          </a:ln>
        </p:spPr>
      </p:pic>
    </p:spTree>
    <p:extLst>
      <p:ext uri="{BB962C8B-B14F-4D97-AF65-F5344CB8AC3E}">
        <p14:creationId xmlns:p14="http://schemas.microsoft.com/office/powerpoint/2010/main" val="2054511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5D8C0-0349-AC39-11A6-2CC4CDC2ABD8}"/>
              </a:ext>
            </a:extLst>
          </p:cNvPr>
          <p:cNvSpPr>
            <a:spLocks noGrp="1"/>
          </p:cNvSpPr>
          <p:nvPr>
            <p:ph type="title"/>
          </p:nvPr>
        </p:nvSpPr>
        <p:spPr/>
        <p:txBody>
          <a:bodyPr/>
          <a:lstStyle/>
          <a:p>
            <a:r>
              <a:rPr lang="en-US"/>
              <a:t>Resources</a:t>
            </a:r>
            <a:endParaRPr lang="en-CA"/>
          </a:p>
        </p:txBody>
      </p:sp>
      <p:sp>
        <p:nvSpPr>
          <p:cNvPr id="3" name="Content Placeholder 2">
            <a:extLst>
              <a:ext uri="{FF2B5EF4-FFF2-40B4-BE49-F238E27FC236}">
                <a16:creationId xmlns:a16="http://schemas.microsoft.com/office/drawing/2014/main" id="{821F57E7-ED0E-155F-8DFE-068172D20F10}"/>
              </a:ext>
            </a:extLst>
          </p:cNvPr>
          <p:cNvSpPr>
            <a:spLocks noGrp="1"/>
          </p:cNvSpPr>
          <p:nvPr>
            <p:ph idx="1"/>
          </p:nvPr>
        </p:nvSpPr>
        <p:spPr>
          <a:xfrm>
            <a:off x="609600" y="1504665"/>
            <a:ext cx="7590504" cy="4525963"/>
          </a:xfrm>
        </p:spPr>
        <p:txBody>
          <a:bodyPr/>
          <a:lstStyle/>
          <a:p>
            <a:pPr>
              <a:buClr>
                <a:srgbClr val="800000"/>
              </a:buClr>
            </a:pPr>
            <a:r>
              <a:rPr lang="en-US" sz="3600" dirty="0">
                <a:ea typeface="Verdana" panose="020B0604030504040204" pitchFamily="34" charset="0"/>
                <a:hlinkClick r:id="rId3">
                  <a:extLst>
                    <a:ext uri="{A12FA001-AC4F-418D-AE19-62706E023703}">
                      <ahyp:hlinkClr xmlns:ahyp="http://schemas.microsoft.com/office/drawing/2018/hyperlinkcolor" val="tx"/>
                    </a:ext>
                  </a:extLst>
                </a:hlinkClick>
              </a:rPr>
              <a:t>Accessible literacy resource guide</a:t>
            </a:r>
            <a:endParaRPr lang="en-US" sz="3600" dirty="0">
              <a:ea typeface="Verdana" panose="020B0604030504040204" pitchFamily="34" charset="0"/>
            </a:endParaRPr>
          </a:p>
          <a:p>
            <a:pPr>
              <a:buClr>
                <a:srgbClr val="800000"/>
              </a:buClr>
            </a:pPr>
            <a:r>
              <a:rPr lang="en-US" dirty="0">
                <a:ea typeface="Verdana" panose="020B0604030504040204" pitchFamily="34" charset="0"/>
                <a:hlinkClick r:id="rId4">
                  <a:extLst>
                    <a:ext uri="{A12FA001-AC4F-418D-AE19-62706E023703}">
                      <ahyp:hlinkClr xmlns:ahyp="http://schemas.microsoft.com/office/drawing/2018/hyperlinkcolor" val="tx"/>
                    </a:ext>
                  </a:extLst>
                </a:hlinkClick>
              </a:rPr>
              <a:t>Accessible crafts and activities resource guide</a:t>
            </a:r>
            <a:endParaRPr lang="en-US" dirty="0">
              <a:ea typeface="Verdana" panose="020B0604030504040204" pitchFamily="34" charset="0"/>
            </a:endParaRPr>
          </a:p>
          <a:p>
            <a:pPr>
              <a:buClr>
                <a:srgbClr val="800000"/>
              </a:buClr>
            </a:pPr>
            <a:r>
              <a:rPr lang="en-US" sz="3600" dirty="0">
                <a:ea typeface="Verdana" panose="020B0604030504040204" pitchFamily="34" charset="0"/>
                <a:hlinkClick r:id="rId5">
                  <a:extLst>
                    <a:ext uri="{A12FA001-AC4F-418D-AE19-62706E023703}">
                      <ahyp:hlinkClr xmlns:ahyp="http://schemas.microsoft.com/office/drawing/2018/hyperlinkcolor" val="tx"/>
                    </a:ext>
                  </a:extLst>
                </a:hlinkClick>
              </a:rPr>
              <a:t>Accessible </a:t>
            </a:r>
            <a:r>
              <a:rPr lang="en-US" dirty="0">
                <a:ea typeface="Verdana" panose="020B0604030504040204" pitchFamily="34" charset="0"/>
                <a:hlinkClick r:id="rId5">
                  <a:extLst>
                    <a:ext uri="{A12FA001-AC4F-418D-AE19-62706E023703}">
                      <ahyp:hlinkClr xmlns:ahyp="http://schemas.microsoft.com/office/drawing/2018/hyperlinkcolor" val="tx"/>
                    </a:ext>
                  </a:extLst>
                </a:hlinkClick>
              </a:rPr>
              <a:t>storytime guide</a:t>
            </a:r>
            <a:endParaRPr lang="en-US" sz="3600" dirty="0">
              <a:ea typeface="Verdana" panose="020B0604030504040204" pitchFamily="34" charset="0"/>
              <a:hlinkClick r:id="rId6">
                <a:extLst>
                  <a:ext uri="{A12FA001-AC4F-418D-AE19-62706E023703}">
                    <ahyp:hlinkClr xmlns:ahyp="http://schemas.microsoft.com/office/drawing/2018/hyperlinkcolor" val="tx"/>
                  </a:ext>
                </a:extLst>
              </a:hlinkClick>
            </a:endParaRPr>
          </a:p>
          <a:p>
            <a:r>
              <a:rPr lang="en-CA" dirty="0">
                <a:hlinkClick r:id="rId7">
                  <a:extLst>
                    <a:ext uri="{A12FA001-AC4F-418D-AE19-62706E023703}">
                      <ahyp:hlinkClr xmlns:ahyp="http://schemas.microsoft.com/office/drawing/2018/hyperlinkcolor" val="tx"/>
                    </a:ext>
                  </a:extLst>
                </a:hlinkClick>
              </a:rPr>
              <a:t>CELA’s child services poster</a:t>
            </a:r>
            <a:endParaRPr lang="en-CA" dirty="0"/>
          </a:p>
          <a:p>
            <a:pPr marL="0" indent="0">
              <a:buNone/>
            </a:pPr>
            <a:endParaRPr lang="en-CA" dirty="0"/>
          </a:p>
        </p:txBody>
      </p:sp>
      <p:pic>
        <p:nvPicPr>
          <p:cNvPr id="5" name="Picture 4" descr="CELA's child services poster.">
            <a:extLst>
              <a:ext uri="{FF2B5EF4-FFF2-40B4-BE49-F238E27FC236}">
                <a16:creationId xmlns:a16="http://schemas.microsoft.com/office/drawing/2014/main" id="{27315A67-53B8-9FCC-EB91-12A03C2363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33876" y="1355834"/>
            <a:ext cx="3148524" cy="4146331"/>
          </a:xfrm>
          <a:prstGeom prst="rect">
            <a:avLst/>
          </a:prstGeom>
          <a:ln>
            <a:solidFill>
              <a:schemeClr val="tx1"/>
            </a:solidFill>
          </a:ln>
        </p:spPr>
      </p:pic>
    </p:spTree>
    <p:extLst>
      <p:ext uri="{BB962C8B-B14F-4D97-AF65-F5344CB8AC3E}">
        <p14:creationId xmlns:p14="http://schemas.microsoft.com/office/powerpoint/2010/main" val="970506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0DD9C-F4BE-27E2-B70E-A1C4E7DCCB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13FA4C-AA6C-3549-7B34-FC9B82DB16A9}"/>
              </a:ext>
            </a:extLst>
          </p:cNvPr>
          <p:cNvSpPr>
            <a:spLocks noGrp="1"/>
          </p:cNvSpPr>
          <p:nvPr>
            <p:ph type="title"/>
          </p:nvPr>
        </p:nvSpPr>
        <p:spPr/>
        <p:txBody>
          <a:bodyPr/>
          <a:lstStyle/>
          <a:p>
            <a:r>
              <a:rPr lang="en-US"/>
              <a:t>Resources</a:t>
            </a:r>
            <a:endParaRPr lang="en-CA"/>
          </a:p>
        </p:txBody>
      </p:sp>
      <p:sp>
        <p:nvSpPr>
          <p:cNvPr id="3" name="Content Placeholder 2">
            <a:extLst>
              <a:ext uri="{FF2B5EF4-FFF2-40B4-BE49-F238E27FC236}">
                <a16:creationId xmlns:a16="http://schemas.microsoft.com/office/drawing/2014/main" id="{232D4639-0A30-35C7-2BE2-EB6A6F1D9161}"/>
              </a:ext>
            </a:extLst>
          </p:cNvPr>
          <p:cNvSpPr>
            <a:spLocks noGrp="1"/>
          </p:cNvSpPr>
          <p:nvPr>
            <p:ph idx="1"/>
          </p:nvPr>
        </p:nvSpPr>
        <p:spPr>
          <a:xfrm>
            <a:off x="609599" y="1504666"/>
            <a:ext cx="11464414" cy="4099722"/>
          </a:xfrm>
        </p:spPr>
        <p:txBody>
          <a:bodyPr>
            <a:normAutofit fontScale="92500" lnSpcReduction="10000"/>
          </a:bodyPr>
          <a:lstStyle/>
          <a:p>
            <a:pPr>
              <a:buClr>
                <a:srgbClr val="800000"/>
              </a:buClr>
            </a:pPr>
            <a:r>
              <a:rPr lang="en-US">
                <a:ea typeface="Verdana" panose="020B0604030504040204" pitchFamily="34" charset="0"/>
                <a:hlinkClick r:id="rId2">
                  <a:extLst>
                    <a:ext uri="{A12FA001-AC4F-418D-AE19-62706E023703}">
                      <ahyp:hlinkClr xmlns:ahyp="http://schemas.microsoft.com/office/drawing/2018/hyperlinkcolor" val="tx"/>
                    </a:ext>
                  </a:extLst>
                </a:hlinkClick>
              </a:rPr>
              <a:t>Child and Teen Library Accessibility Interest Group!</a:t>
            </a:r>
            <a:endParaRPr lang="en-US" sz="3600">
              <a:ea typeface="Verdana" panose="020B0604030504040204" pitchFamily="34" charset="0"/>
            </a:endParaRPr>
          </a:p>
          <a:p>
            <a:pPr>
              <a:buClr>
                <a:srgbClr val="800000"/>
              </a:buClr>
            </a:pPr>
            <a:r>
              <a:rPr lang="en-US" sz="3600">
                <a:ea typeface="Verdana" panose="020B0604030504040204" pitchFamily="34" charset="0"/>
                <a:hlinkClick r:id="rId3">
                  <a:extLst>
                    <a:ext uri="{A12FA001-AC4F-418D-AE19-62706E023703}">
                      <ahyp:hlinkClr xmlns:ahyp="http://schemas.microsoft.com/office/drawing/2018/hyperlinkcolor" val="tx"/>
                    </a:ext>
                  </a:extLst>
                </a:hlinkClick>
              </a:rPr>
              <a:t>Educator Access Group</a:t>
            </a:r>
            <a:endParaRPr lang="en-US" sz="3600">
              <a:ea typeface="Verdana" panose="020B0604030504040204" pitchFamily="34" charset="0"/>
            </a:endParaRPr>
          </a:p>
          <a:p>
            <a:pPr>
              <a:buClr>
                <a:srgbClr val="800000"/>
              </a:buClr>
            </a:pPr>
            <a:r>
              <a:rPr lang="en-US" sz="3600">
                <a:ea typeface="Verdana" panose="020B0604030504040204" pitchFamily="34" charset="0"/>
                <a:hlinkClick r:id="rId4">
                  <a:extLst>
                    <a:ext uri="{A12FA001-AC4F-418D-AE19-62706E023703}">
                      <ahyp:hlinkClr xmlns:ahyp="http://schemas.microsoft.com/office/drawing/2018/hyperlinkcolor" val="tx"/>
                    </a:ext>
                  </a:extLst>
                </a:hlinkClick>
              </a:rPr>
              <a:t>Resources for Supportin</a:t>
            </a:r>
            <a:r>
              <a:rPr lang="en-US">
                <a:ea typeface="Verdana" panose="020B0604030504040204" pitchFamily="34" charset="0"/>
                <a:hlinkClick r:id="rId4">
                  <a:extLst>
                    <a:ext uri="{A12FA001-AC4F-418D-AE19-62706E023703}">
                      <ahyp:hlinkClr xmlns:ahyp="http://schemas.microsoft.com/office/drawing/2018/hyperlinkcolor" val="tx"/>
                    </a:ext>
                  </a:extLst>
                </a:hlinkClick>
              </a:rPr>
              <a:t>g Kids and teens with Disabilities page</a:t>
            </a:r>
            <a:endParaRPr lang="en-US" sz="3600">
              <a:ea typeface="Verdana" panose="020B0604030504040204" pitchFamily="34" charset="0"/>
            </a:endParaRPr>
          </a:p>
          <a:p>
            <a:pPr>
              <a:buClr>
                <a:srgbClr val="800000"/>
              </a:buClr>
            </a:pPr>
            <a:r>
              <a:rPr lang="en-US">
                <a:ea typeface="Verdana" panose="020B0604030504040204" pitchFamily="34" charset="0"/>
                <a:hlinkClick r:id="rId5">
                  <a:extLst>
                    <a:ext uri="{A12FA001-AC4F-418D-AE19-62706E023703}">
                      <ahyp:hlinkClr xmlns:ahyp="http://schemas.microsoft.com/office/drawing/2018/hyperlinkcolor" val="tx"/>
                    </a:ext>
                  </a:extLst>
                </a:hlinkClick>
              </a:rPr>
              <a:t>Accessible Libraries </a:t>
            </a:r>
            <a:r>
              <a:rPr lang="en-US">
                <a:ea typeface="Verdana" panose="020B0604030504040204" pitchFamily="34" charset="0"/>
              </a:rPr>
              <a:t>(PLARC)</a:t>
            </a:r>
          </a:p>
          <a:p>
            <a:pPr>
              <a:buClr>
                <a:srgbClr val="800000"/>
              </a:buClr>
            </a:pPr>
            <a:r>
              <a:rPr lang="en-US" sz="3600">
                <a:ea typeface="Verdana" panose="020B0604030504040204" pitchFamily="34" charset="0"/>
                <a:hlinkClick r:id="rId6">
                  <a:extLst>
                    <a:ext uri="{A12FA001-AC4F-418D-AE19-62706E023703}">
                      <ahyp:hlinkClr xmlns:ahyp="http://schemas.microsoft.com/office/drawing/2018/hyperlinkcolor" val="tx"/>
                    </a:ext>
                  </a:extLst>
                </a:hlinkClick>
              </a:rPr>
              <a:t>BC SRC Inclusion and Accessibility</a:t>
            </a:r>
            <a:r>
              <a:rPr lang="en-US" sz="3600">
                <a:ea typeface="Verdana" panose="020B0604030504040204" pitchFamily="34" charset="0"/>
              </a:rPr>
              <a:t> page</a:t>
            </a:r>
          </a:p>
          <a:p>
            <a:pPr>
              <a:buClr>
                <a:srgbClr val="800000"/>
              </a:buClr>
            </a:pPr>
            <a:r>
              <a:rPr lang="en-US">
                <a:ea typeface="Verdana" panose="020B0604030504040204" pitchFamily="34" charset="0"/>
                <a:hlinkClick r:id="rId7">
                  <a:extLst>
                    <a:ext uri="{A12FA001-AC4F-418D-AE19-62706E023703}">
                      <ahyp:hlinkClr xmlns:ahyp="http://schemas.microsoft.com/office/drawing/2018/hyperlinkcolor" val="tx"/>
                    </a:ext>
                  </a:extLst>
                </a:hlinkClick>
              </a:rPr>
              <a:t>TDSRC Plan for Accessibility</a:t>
            </a:r>
            <a:r>
              <a:rPr lang="en-US">
                <a:ea typeface="Verdana" panose="020B0604030504040204" pitchFamily="34" charset="0"/>
              </a:rPr>
              <a:t> page</a:t>
            </a:r>
            <a:endParaRPr lang="en-US" sz="3600">
              <a:ea typeface="Verdana" panose="020B0604030504040204" pitchFamily="34" charset="0"/>
            </a:endParaRPr>
          </a:p>
          <a:p>
            <a:endParaRPr lang="en-CA"/>
          </a:p>
        </p:txBody>
      </p:sp>
    </p:spTree>
    <p:extLst>
      <p:ext uri="{BB962C8B-B14F-4D97-AF65-F5344CB8AC3E}">
        <p14:creationId xmlns:p14="http://schemas.microsoft.com/office/powerpoint/2010/main" val="3333733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6553-5370-4BEB-A2DB-CC466AB77B60}"/>
              </a:ext>
            </a:extLst>
          </p:cNvPr>
          <p:cNvSpPr>
            <a:spLocks noGrp="1"/>
          </p:cNvSpPr>
          <p:nvPr>
            <p:ph type="title"/>
          </p:nvPr>
        </p:nvSpPr>
        <p:spPr/>
        <p:txBody>
          <a:bodyPr/>
          <a:lstStyle/>
          <a:p>
            <a:r>
              <a:rPr lang="en-US"/>
              <a:t>Thank you!</a:t>
            </a:r>
          </a:p>
        </p:txBody>
      </p:sp>
      <p:sp>
        <p:nvSpPr>
          <p:cNvPr id="3" name="Content Placeholder 2">
            <a:extLst>
              <a:ext uri="{FF2B5EF4-FFF2-40B4-BE49-F238E27FC236}">
                <a16:creationId xmlns:a16="http://schemas.microsoft.com/office/drawing/2014/main" id="{1064A1F1-25C4-4A72-8935-E6A81DB1152B}"/>
              </a:ext>
            </a:extLst>
          </p:cNvPr>
          <p:cNvSpPr>
            <a:spLocks noGrp="1"/>
          </p:cNvSpPr>
          <p:nvPr>
            <p:ph idx="1"/>
          </p:nvPr>
        </p:nvSpPr>
        <p:spPr/>
        <p:txBody>
          <a:bodyPr>
            <a:normAutofit/>
          </a:bodyPr>
          <a:lstStyle/>
          <a:p>
            <a:pPr marL="0" indent="0">
              <a:buNone/>
            </a:pPr>
            <a:r>
              <a:rPr lang="en-US" altLang="en-US" sz="3000" dirty="0">
                <a:ea typeface="Verdana" panose="020B0604030504040204" pitchFamily="34" charset="0"/>
                <a:cs typeface="Verdana" panose="020B0604030504040204" pitchFamily="34" charset="0"/>
              </a:rPr>
              <a:t>Denise Scott, Program Assistant</a:t>
            </a:r>
          </a:p>
          <a:p>
            <a:pPr marL="0" indent="0">
              <a:buNone/>
            </a:pPr>
            <a:r>
              <a:rPr lang="en-US" altLang="en-US" sz="3000" dirty="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denise.scott@celalibrary.ca </a:t>
            </a:r>
            <a:endParaRPr lang="en-US" altLang="en-US" sz="3000" dirty="0">
              <a:ea typeface="Verdana" panose="020B0604030504040204" pitchFamily="34" charset="0"/>
              <a:cs typeface="Verdana" panose="020B0604030504040204" pitchFamily="34" charset="0"/>
            </a:endParaRPr>
          </a:p>
          <a:p>
            <a:pPr marL="0" indent="0">
              <a:buNone/>
            </a:pPr>
            <a:endParaRPr lang="en-US" altLang="en-US" sz="3000" dirty="0">
              <a:ea typeface="Verdana" panose="020B0604030504040204" pitchFamily="34" charset="0"/>
              <a:cs typeface="Verdana" panose="020B0604030504040204" pitchFamily="34" charset="0"/>
            </a:endParaRPr>
          </a:p>
          <a:p>
            <a:pPr marL="0" indent="0">
              <a:buNone/>
            </a:pPr>
            <a:r>
              <a:rPr lang="en-US" sz="3200" dirty="0">
                <a:ea typeface="Verdana" panose="020B0604030504040204" pitchFamily="34" charset="0"/>
                <a:hlinkClick r:id="rId4">
                  <a:extLst>
                    <a:ext uri="{A12FA001-AC4F-418D-AE19-62706E023703}">
                      <ahyp:hlinkClr xmlns:ahyp="http://schemas.microsoft.com/office/drawing/2018/hyperlinkcolor" val="tx"/>
                    </a:ext>
                  </a:extLst>
                </a:hlinkClick>
              </a:rPr>
              <a:t>celalibrary.ca</a:t>
            </a:r>
            <a:r>
              <a:rPr lang="en-US" sz="3200" dirty="0">
                <a:ea typeface="Verdana" panose="020B0604030504040204" pitchFamily="34" charset="0"/>
              </a:rPr>
              <a:t> 1-855-655-2273 ext. 2</a:t>
            </a:r>
          </a:p>
          <a:p>
            <a:pPr marL="0" indent="0">
              <a:buNone/>
            </a:pPr>
            <a:r>
              <a:rPr lang="en-US" sz="3200" dirty="0">
                <a:ea typeface="Verdana" panose="020B0604030504040204" pitchFamily="34" charset="0"/>
                <a:hlinkClick r:id="rId5">
                  <a:extLst>
                    <a:ext uri="{A12FA001-AC4F-418D-AE19-62706E023703}">
                      <ahyp:hlinkClr xmlns:ahyp="http://schemas.microsoft.com/office/drawing/2018/hyperlinkcolor" val="tx"/>
                    </a:ext>
                  </a:extLst>
                </a:hlinkClick>
              </a:rPr>
              <a:t>members@celalibrary.ca</a:t>
            </a:r>
            <a:r>
              <a:rPr lang="en-US" sz="3200" dirty="0">
                <a:ea typeface="Verdana" panose="020B0604030504040204" pitchFamily="34" charset="0"/>
              </a:rPr>
              <a:t> </a:t>
            </a:r>
          </a:p>
          <a:p>
            <a:pPr marL="0" indent="0">
              <a:buNone/>
            </a:pPr>
            <a:endParaRPr lang="en-US" altLang="en-US" sz="300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16027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FF0B8-BA4D-3D2A-4C1F-018219DCFE0C}"/>
              </a:ext>
            </a:extLst>
          </p:cNvPr>
          <p:cNvSpPr>
            <a:spLocks noGrp="1"/>
          </p:cNvSpPr>
          <p:nvPr>
            <p:ph type="title"/>
          </p:nvPr>
        </p:nvSpPr>
        <p:spPr/>
        <p:txBody>
          <a:bodyPr/>
          <a:lstStyle/>
          <a:p>
            <a:r>
              <a:rPr lang="en-US">
                <a:ea typeface="Verdana"/>
              </a:rPr>
              <a:t>Learning goals</a:t>
            </a:r>
            <a:endParaRPr lang="en-US"/>
          </a:p>
        </p:txBody>
      </p:sp>
      <p:sp>
        <p:nvSpPr>
          <p:cNvPr id="6" name="Content Placeholder 5">
            <a:extLst>
              <a:ext uri="{FF2B5EF4-FFF2-40B4-BE49-F238E27FC236}">
                <a16:creationId xmlns:a16="http://schemas.microsoft.com/office/drawing/2014/main" id="{2623A27B-5EB6-F8BD-6C05-ECF46F06822D}"/>
              </a:ext>
            </a:extLst>
          </p:cNvPr>
          <p:cNvSpPr>
            <a:spLocks noGrp="1"/>
          </p:cNvSpPr>
          <p:nvPr>
            <p:ph idx="1"/>
          </p:nvPr>
        </p:nvSpPr>
        <p:spPr/>
        <p:txBody>
          <a:bodyPr>
            <a:normAutofit/>
          </a:bodyPr>
          <a:lstStyle/>
          <a:p>
            <a:pPr algn="l">
              <a:buFont typeface="Arial" panose="020B0604020202020204" pitchFamily="34" charset="0"/>
              <a:buChar char="•"/>
            </a:pPr>
            <a:r>
              <a:rPr lang="en-CA" sz="3200" b="0" i="0">
                <a:effectLst/>
              </a:rPr>
              <a:t>How to make your club inclusive from planning, delivery and evaluation</a:t>
            </a:r>
          </a:p>
          <a:p>
            <a:pPr algn="l">
              <a:buFont typeface="Arial" panose="020B0604020202020204" pitchFamily="34" charset="0"/>
              <a:buChar char="•"/>
            </a:pPr>
            <a:r>
              <a:rPr lang="en-CA" sz="3200" b="0" i="0">
                <a:effectLst/>
              </a:rPr>
              <a:t>Why libraries should include accessible formats in reading activities</a:t>
            </a:r>
          </a:p>
          <a:p>
            <a:r>
              <a:rPr lang="en-CA" sz="3200"/>
              <a:t>Accessibility considerations for clubs: tracking reading, giveaways and more!</a:t>
            </a:r>
          </a:p>
          <a:p>
            <a:pPr algn="l">
              <a:buFont typeface="Arial" panose="020B0604020202020204" pitchFamily="34" charset="0"/>
              <a:buChar char="•"/>
            </a:pPr>
            <a:r>
              <a:rPr lang="en-CA" sz="3200" b="0" i="0">
                <a:effectLst/>
              </a:rPr>
              <a:t>Craft and activity ideas that are accessible</a:t>
            </a:r>
          </a:p>
        </p:txBody>
      </p:sp>
    </p:spTree>
    <p:extLst>
      <p:ext uri="{BB962C8B-B14F-4D97-AF65-F5344CB8AC3E}">
        <p14:creationId xmlns:p14="http://schemas.microsoft.com/office/powerpoint/2010/main" val="3736615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B5919-AE70-FFD9-9543-E1158C1EDDDE}"/>
              </a:ext>
            </a:extLst>
          </p:cNvPr>
          <p:cNvSpPr>
            <a:spLocks noGrp="1"/>
          </p:cNvSpPr>
          <p:nvPr>
            <p:ph type="title"/>
          </p:nvPr>
        </p:nvSpPr>
        <p:spPr/>
        <p:txBody>
          <a:bodyPr anchor="ctr">
            <a:normAutofit/>
          </a:bodyPr>
          <a:lstStyle/>
          <a:p>
            <a:r>
              <a:rPr lang="en-US" dirty="0"/>
              <a:t>Story</a:t>
            </a:r>
          </a:p>
        </p:txBody>
      </p:sp>
      <p:sp>
        <p:nvSpPr>
          <p:cNvPr id="9" name="Content Placeholder 2">
            <a:extLst>
              <a:ext uri="{FF2B5EF4-FFF2-40B4-BE49-F238E27FC236}">
                <a16:creationId xmlns:a16="http://schemas.microsoft.com/office/drawing/2014/main" id="{30700F2A-5E83-117F-33ED-511342912D9E}"/>
              </a:ext>
            </a:extLst>
          </p:cNvPr>
          <p:cNvSpPr>
            <a:spLocks noGrp="1"/>
          </p:cNvSpPr>
          <p:nvPr>
            <p:ph idx="1"/>
          </p:nvPr>
        </p:nvSpPr>
        <p:spPr>
          <a:xfrm>
            <a:off x="609600" y="1600201"/>
            <a:ext cx="11325726" cy="4525963"/>
          </a:xfrm>
        </p:spPr>
        <p:txBody>
          <a:bodyPr>
            <a:normAutofit/>
          </a:bodyPr>
          <a:lstStyle/>
          <a:p>
            <a:pPr marL="0" marR="0" indent="0">
              <a:buNone/>
            </a:pPr>
            <a:r>
              <a:rPr lang="en-CA" sz="3600" dirty="0">
                <a:solidFill>
                  <a:srgbClr val="000000"/>
                </a:solidFill>
                <a:effectLst/>
                <a:ea typeface="Times New Roman" panose="02020603050405020304" pitchFamily="18" charset="0"/>
                <a:cs typeface="Aptos" panose="020B0004020202020204" pitchFamily="34" charset="0"/>
              </a:rPr>
              <a:t>“My little girl has diverse abilities and is embarrassed to read because she is in grade 4 with a grade 1 reading level. SRC has changed all of that to ‘proud of reading’! She even started reading in bed at night on her own with a flashlight – I cried tears of joy” </a:t>
            </a:r>
          </a:p>
          <a:p>
            <a:pPr marL="0" marR="0" indent="0">
              <a:buNone/>
            </a:pPr>
            <a:r>
              <a:rPr lang="en-CA" sz="3200" dirty="0">
                <a:solidFill>
                  <a:srgbClr val="000000"/>
                </a:solidFill>
                <a:ea typeface="Times New Roman" panose="02020603050405020304" pitchFamily="18" charset="0"/>
                <a:cs typeface="Aptos" panose="020B0004020202020204" pitchFamily="34" charset="0"/>
              </a:rPr>
              <a:t>~</a:t>
            </a:r>
            <a:r>
              <a:rPr lang="en-CA" sz="3200" dirty="0">
                <a:ea typeface="Times New Roman" panose="02020603050405020304" pitchFamily="18" charset="0"/>
                <a:cs typeface="Aptos" panose="020B0004020202020204" pitchFamily="34" charset="0"/>
              </a:rPr>
              <a:t>C</a:t>
            </a:r>
            <a:r>
              <a:rPr lang="en-CA" sz="3200" dirty="0">
                <a:effectLst/>
                <a:ea typeface="Times New Roman" panose="02020603050405020304" pitchFamily="18" charset="0"/>
                <a:cs typeface="Aptos" panose="020B0004020202020204" pitchFamily="34" charset="0"/>
              </a:rPr>
              <a:t>omment a Cambridge Public Library (ON)parent</a:t>
            </a:r>
            <a:endParaRPr lang="en-CA" sz="3200" dirty="0">
              <a:effectLst/>
              <a:ea typeface="Aptos" panose="020B0004020202020204" pitchFamily="34" charset="0"/>
              <a:cs typeface="Aptos" panose="020B0004020202020204" pitchFamily="34" charset="0"/>
            </a:endParaRPr>
          </a:p>
          <a:p>
            <a:endParaRPr lang="en-US" dirty="0"/>
          </a:p>
        </p:txBody>
      </p:sp>
    </p:spTree>
    <p:extLst>
      <p:ext uri="{BB962C8B-B14F-4D97-AF65-F5344CB8AC3E}">
        <p14:creationId xmlns:p14="http://schemas.microsoft.com/office/powerpoint/2010/main" val="990290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92FB07-1365-C69A-89A2-C275A9D23586}"/>
              </a:ext>
            </a:extLst>
          </p:cNvPr>
          <p:cNvSpPr>
            <a:spLocks noGrp="1"/>
          </p:cNvSpPr>
          <p:nvPr>
            <p:ph type="title"/>
          </p:nvPr>
        </p:nvSpPr>
        <p:spPr/>
        <p:txBody>
          <a:bodyPr/>
          <a:lstStyle/>
          <a:p>
            <a:r>
              <a:rPr lang="en-CA"/>
              <a:t>What is CELA?</a:t>
            </a:r>
          </a:p>
        </p:txBody>
      </p:sp>
      <p:sp>
        <p:nvSpPr>
          <p:cNvPr id="4" name="Content Placeholder 3">
            <a:extLst>
              <a:ext uri="{FF2B5EF4-FFF2-40B4-BE49-F238E27FC236}">
                <a16:creationId xmlns:a16="http://schemas.microsoft.com/office/drawing/2014/main" id="{2A0E0140-36B7-3143-0CE5-7CDE7007ADF9}"/>
              </a:ext>
            </a:extLst>
          </p:cNvPr>
          <p:cNvSpPr>
            <a:spLocks noGrp="1"/>
          </p:cNvSpPr>
          <p:nvPr>
            <p:ph idx="1"/>
          </p:nvPr>
        </p:nvSpPr>
        <p:spPr>
          <a:xfrm>
            <a:off x="609599" y="1417638"/>
            <a:ext cx="7259891" cy="4525963"/>
          </a:xfrm>
        </p:spPr>
        <p:txBody>
          <a:bodyPr>
            <a:normAutofit fontScale="92500"/>
          </a:bodyPr>
          <a:lstStyle/>
          <a:p>
            <a:r>
              <a:rPr lang="en-CA"/>
              <a:t>Is a free library service offered through Canadian public libraries</a:t>
            </a:r>
            <a:endParaRPr lang="en-CA">
              <a:ea typeface="Verdana"/>
            </a:endParaRPr>
          </a:p>
          <a:p>
            <a:r>
              <a:rPr lang="en-CA"/>
              <a:t>Serves people with print disabilities across Canada</a:t>
            </a:r>
            <a:endParaRPr lang="en-CA">
              <a:ea typeface="Verdana"/>
            </a:endParaRPr>
          </a:p>
          <a:p>
            <a:r>
              <a:rPr lang="en-CA"/>
              <a:t>Provides materials in accessible formats, like braille, e-text and audio</a:t>
            </a:r>
            <a:endParaRPr lang="en-CA">
              <a:ea typeface="Verdana"/>
            </a:endParaRPr>
          </a:p>
          <a:p>
            <a:pPr marL="0" indent="0">
              <a:buNone/>
            </a:pPr>
            <a:endParaRPr lang="en-CA"/>
          </a:p>
          <a:p>
            <a:pPr marL="0" indent="0">
              <a:buNone/>
            </a:pPr>
            <a:endParaRPr lang="en-CA"/>
          </a:p>
          <a:p>
            <a:pPr marL="0" indent="0">
              <a:buNone/>
            </a:pPr>
            <a:endParaRPr lang="en-CA"/>
          </a:p>
          <a:p>
            <a:pPr marL="0" indent="0">
              <a:buNone/>
            </a:pPr>
            <a:endParaRPr lang="en-CA"/>
          </a:p>
        </p:txBody>
      </p:sp>
      <p:pic>
        <p:nvPicPr>
          <p:cNvPr id="12" name="Picture 11" descr="Images of hands reading a braille book, a man with a headset and a woman holding an ipad.&#10;CELA Where libraries and accessibility connect&#10;Do you or someone you know have difficulty reading print? Accessible reading materials are available at your public library.">
            <a:extLst>
              <a:ext uri="{FF2B5EF4-FFF2-40B4-BE49-F238E27FC236}">
                <a16:creationId xmlns:a16="http://schemas.microsoft.com/office/drawing/2014/main" id="{DD8A630D-B160-BFA3-1612-87CD15C80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3143" y="456010"/>
            <a:ext cx="3712909" cy="5900151"/>
          </a:xfrm>
          <a:prstGeom prst="rect">
            <a:avLst/>
          </a:prstGeom>
        </p:spPr>
      </p:pic>
    </p:spTree>
    <p:extLst>
      <p:ext uri="{BB962C8B-B14F-4D97-AF65-F5344CB8AC3E}">
        <p14:creationId xmlns:p14="http://schemas.microsoft.com/office/powerpoint/2010/main" val="844670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17A1-B99E-504E-3F00-35D10D9C83AA}"/>
              </a:ext>
            </a:extLst>
          </p:cNvPr>
          <p:cNvSpPr>
            <a:spLocks noGrp="1"/>
          </p:cNvSpPr>
          <p:nvPr>
            <p:ph type="title"/>
          </p:nvPr>
        </p:nvSpPr>
        <p:spPr/>
        <p:txBody>
          <a:bodyPr/>
          <a:lstStyle/>
          <a:p>
            <a:r>
              <a:rPr lang="en-CA" dirty="0"/>
              <a:t>Who can access CELA’s collection</a:t>
            </a:r>
          </a:p>
        </p:txBody>
      </p:sp>
      <p:sp>
        <p:nvSpPr>
          <p:cNvPr id="3" name="Content Placeholder 2">
            <a:extLst>
              <a:ext uri="{FF2B5EF4-FFF2-40B4-BE49-F238E27FC236}">
                <a16:creationId xmlns:a16="http://schemas.microsoft.com/office/drawing/2014/main" id="{34D79D80-8F81-FC36-2EC8-2B62C98BF72F}"/>
              </a:ext>
            </a:extLst>
          </p:cNvPr>
          <p:cNvSpPr>
            <a:spLocks noGrp="1"/>
          </p:cNvSpPr>
          <p:nvPr>
            <p:ph idx="1"/>
          </p:nvPr>
        </p:nvSpPr>
        <p:spPr/>
        <p:txBody>
          <a:bodyPr/>
          <a:lstStyle/>
          <a:p>
            <a:r>
              <a:rPr lang="en-CA" dirty="0"/>
              <a:t>Patrons with print disabilities</a:t>
            </a:r>
          </a:p>
          <a:p>
            <a:r>
              <a:rPr lang="en-CA" dirty="0"/>
              <a:t>On behalf of people with print disabilities:</a:t>
            </a:r>
          </a:p>
          <a:p>
            <a:pPr lvl="1"/>
            <a:r>
              <a:rPr lang="en-CA" dirty="0"/>
              <a:t>Public libraries</a:t>
            </a:r>
          </a:p>
          <a:p>
            <a:pPr lvl="1"/>
            <a:r>
              <a:rPr lang="en-CA" dirty="0"/>
              <a:t>Educators </a:t>
            </a:r>
          </a:p>
          <a:p>
            <a:pPr lvl="1"/>
            <a:r>
              <a:rPr lang="en-CA" dirty="0"/>
              <a:t>Other professionals</a:t>
            </a:r>
          </a:p>
          <a:p>
            <a:endParaRPr lang="en-CA" dirty="0"/>
          </a:p>
          <a:p>
            <a:endParaRPr lang="en-CA" dirty="0"/>
          </a:p>
        </p:txBody>
      </p:sp>
      <p:pic>
        <p:nvPicPr>
          <p:cNvPr id="4" name="Content Placeholder 6" descr="Teacher holding a tablet sitting beside young student ">
            <a:extLst>
              <a:ext uri="{FF2B5EF4-FFF2-40B4-BE49-F238E27FC236}">
                <a16:creationId xmlns:a16="http://schemas.microsoft.com/office/drawing/2014/main" id="{293445C2-27B2-03D5-FB33-8310679B99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737520" y="3429000"/>
            <a:ext cx="3815851" cy="2417374"/>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44082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ECF2F-999C-C318-CB2E-7BD73764AA18}"/>
              </a:ext>
            </a:extLst>
          </p:cNvPr>
          <p:cNvSpPr>
            <a:spLocks noGrp="1"/>
          </p:cNvSpPr>
          <p:nvPr>
            <p:ph type="title"/>
          </p:nvPr>
        </p:nvSpPr>
        <p:spPr>
          <a:xfrm>
            <a:off x="636917" y="235729"/>
            <a:ext cx="10515600" cy="1325563"/>
          </a:xfrm>
        </p:spPr>
        <p:txBody>
          <a:bodyPr/>
          <a:lstStyle/>
          <a:p>
            <a:r>
              <a:rPr lang="en-CA"/>
              <a:t>Types of disabilities</a:t>
            </a:r>
            <a:endParaRPr lang="en-US"/>
          </a:p>
        </p:txBody>
      </p:sp>
      <p:sp>
        <p:nvSpPr>
          <p:cNvPr id="3" name="Content Placeholder 2">
            <a:extLst>
              <a:ext uri="{FF2B5EF4-FFF2-40B4-BE49-F238E27FC236}">
                <a16:creationId xmlns:a16="http://schemas.microsoft.com/office/drawing/2014/main" id="{AF3679F3-30BD-F763-CF49-DDF1B61E6F25}"/>
              </a:ext>
            </a:extLst>
          </p:cNvPr>
          <p:cNvSpPr>
            <a:spLocks noGrp="1"/>
          </p:cNvSpPr>
          <p:nvPr>
            <p:ph idx="1"/>
          </p:nvPr>
        </p:nvSpPr>
        <p:spPr/>
        <p:txBody>
          <a:bodyPr vert="horz" lIns="91440" tIns="45720" rIns="91440" bIns="45720" rtlCol="0" anchor="t">
            <a:normAutofit/>
          </a:bodyPr>
          <a:lstStyle/>
          <a:p>
            <a:r>
              <a:rPr lang="en-CA" sz="3600">
                <a:ea typeface="+mn-lt"/>
                <a:cs typeface="+mn-lt"/>
              </a:rPr>
              <a:t>    Visual </a:t>
            </a:r>
            <a:endParaRPr lang="en-US" sz="3600">
              <a:cs typeface="Calibri"/>
            </a:endParaRPr>
          </a:p>
          <a:p>
            <a:r>
              <a:rPr lang="en-CA" sz="3600">
                <a:ea typeface="+mn-lt"/>
                <a:cs typeface="+mn-lt"/>
              </a:rPr>
              <a:t>    Physical </a:t>
            </a:r>
            <a:endParaRPr lang="en-CA"/>
          </a:p>
          <a:p>
            <a:r>
              <a:rPr lang="en-CA" sz="3600">
                <a:ea typeface="+mn-lt"/>
                <a:cs typeface="+mn-lt"/>
              </a:rPr>
              <a:t>    Learning </a:t>
            </a:r>
            <a:endParaRPr lang="en-CA"/>
          </a:p>
          <a:p>
            <a:r>
              <a:rPr lang="en-CA" sz="3600">
                <a:ea typeface="+mn-lt"/>
                <a:cs typeface="+mn-lt"/>
              </a:rPr>
              <a:t>    Mental Health </a:t>
            </a:r>
            <a:endParaRPr lang="en-US"/>
          </a:p>
          <a:p>
            <a:r>
              <a:rPr lang="en-CA" sz="3600">
                <a:ea typeface="+mn-lt"/>
                <a:cs typeface="+mn-lt"/>
              </a:rPr>
              <a:t>    Developmental </a:t>
            </a:r>
            <a:endParaRPr lang="en-CA"/>
          </a:p>
          <a:p>
            <a:r>
              <a:rPr lang="en-CA" sz="3600">
                <a:ea typeface="+mn-lt"/>
                <a:cs typeface="+mn-lt"/>
              </a:rPr>
              <a:t>    Hearing</a:t>
            </a:r>
            <a:endParaRPr lang="en-CA"/>
          </a:p>
          <a:p>
            <a:endParaRPr lang="en-CA" sz="3600">
              <a:cs typeface="Calibri"/>
            </a:endParaRPr>
          </a:p>
        </p:txBody>
      </p:sp>
      <p:pic>
        <p:nvPicPr>
          <p:cNvPr id="7" name="Picture 2" descr="Toddler on woman's lap with hands on a printbraille book.">
            <a:extLst>
              <a:ext uri="{FF2B5EF4-FFF2-40B4-BE49-F238E27FC236}">
                <a16:creationId xmlns:a16="http://schemas.microsoft.com/office/drawing/2014/main" id="{68140F95-8F31-A111-F2FB-0A97928AA148}"/>
              </a:ext>
            </a:extLst>
          </p:cNvPr>
          <p:cNvPicPr>
            <a:picLocks noChangeAspect="1" noChangeArrowheads="1"/>
          </p:cNvPicPr>
          <p:nvPr>
            <p:custDataLst>
              <p:tags r:id="rId1"/>
            </p:custDataLst>
          </p:nvPr>
        </p:nvPicPr>
        <p:blipFill rotWithShape="1">
          <a:blip r:embed="rId5">
            <a:extLst>
              <a:ext uri="{28A0092B-C50C-407E-A947-70E740481C1C}">
                <a14:useLocalDpi xmlns:a14="http://schemas.microsoft.com/office/drawing/2010/main" val="0"/>
              </a:ext>
            </a:extLst>
          </a:blip>
          <a:srcRect t="14440" r="1" b="8857"/>
          <a:stretch/>
        </p:blipFill>
        <p:spPr bwMode="auto">
          <a:xfrm>
            <a:off x="5855322" y="3134270"/>
            <a:ext cx="3241807" cy="33005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Woman holding hand of a teenage boy with disability affecting his hands.">
            <a:extLst>
              <a:ext uri="{FF2B5EF4-FFF2-40B4-BE49-F238E27FC236}">
                <a16:creationId xmlns:a16="http://schemas.microsoft.com/office/drawing/2014/main" id="{53FE2042-6E64-0616-855E-7FD145574EA6}"/>
              </a:ext>
            </a:extLst>
          </p:cNvPr>
          <p:cNvPicPr>
            <a:picLocks noChangeAspect="1"/>
          </p:cNvPicPr>
          <p:nvPr>
            <p:custDataLst>
              <p:tags r:id="rId2"/>
            </p:custDataLst>
          </p:nvPr>
        </p:nvPicPr>
        <p:blipFill rotWithShape="1">
          <a:blip r:embed="rId6"/>
          <a:srcRect l="17982" r="16734" b="2"/>
          <a:stretch/>
        </p:blipFill>
        <p:spPr>
          <a:xfrm>
            <a:off x="8425152" y="230032"/>
            <a:ext cx="3299297" cy="3358091"/>
          </a:xfrm>
          <a:prstGeom prst="rect">
            <a:avLst/>
          </a:prstGeom>
        </p:spPr>
      </p:pic>
    </p:spTree>
    <p:extLst>
      <p:ext uri="{BB962C8B-B14F-4D97-AF65-F5344CB8AC3E}">
        <p14:creationId xmlns:p14="http://schemas.microsoft.com/office/powerpoint/2010/main" val="561363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810FA-8998-8D2E-4CB1-119D6D7F5A65}"/>
              </a:ext>
            </a:extLst>
          </p:cNvPr>
          <p:cNvSpPr>
            <a:spLocks noGrp="1"/>
          </p:cNvSpPr>
          <p:nvPr>
            <p:ph type="title"/>
          </p:nvPr>
        </p:nvSpPr>
        <p:spPr/>
        <p:txBody>
          <a:bodyPr/>
          <a:lstStyle/>
          <a:p>
            <a:r>
              <a:rPr lang="en-US"/>
              <a:t>Born accessible</a:t>
            </a:r>
            <a:endParaRPr lang="en-CA"/>
          </a:p>
        </p:txBody>
      </p:sp>
      <p:sp>
        <p:nvSpPr>
          <p:cNvPr id="3" name="Content Placeholder 2">
            <a:extLst>
              <a:ext uri="{FF2B5EF4-FFF2-40B4-BE49-F238E27FC236}">
                <a16:creationId xmlns:a16="http://schemas.microsoft.com/office/drawing/2014/main" id="{88996394-4E2B-3171-D6DE-006F5075CDDF}"/>
              </a:ext>
            </a:extLst>
          </p:cNvPr>
          <p:cNvSpPr>
            <a:spLocks noGrp="1"/>
          </p:cNvSpPr>
          <p:nvPr>
            <p:ph idx="1"/>
          </p:nvPr>
        </p:nvSpPr>
        <p:spPr>
          <a:xfrm>
            <a:off x="609600" y="1600201"/>
            <a:ext cx="5486400" cy="4525963"/>
          </a:xfrm>
        </p:spPr>
        <p:txBody>
          <a:bodyPr/>
          <a:lstStyle/>
          <a:p>
            <a:r>
              <a:rPr lang="en-US"/>
              <a:t>Accessibility is proactive</a:t>
            </a:r>
          </a:p>
          <a:p>
            <a:r>
              <a:rPr lang="en-US"/>
              <a:t>Easier to plan ahead than adapt on the fly</a:t>
            </a:r>
          </a:p>
          <a:p>
            <a:r>
              <a:rPr lang="en-US"/>
              <a:t>Inclusion and belonging</a:t>
            </a:r>
          </a:p>
        </p:txBody>
      </p:sp>
      <p:pic>
        <p:nvPicPr>
          <p:cNvPr id="5" name="Picture 4" descr="A group of kids, one is sitting in a wheelchair and another has Down syndrome.">
            <a:extLst>
              <a:ext uri="{FF2B5EF4-FFF2-40B4-BE49-F238E27FC236}">
                <a16:creationId xmlns:a16="http://schemas.microsoft.com/office/drawing/2014/main" id="{BEFE13A1-278E-585B-5646-EE65995E1BB7}"/>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2271" y="1993490"/>
            <a:ext cx="5100129" cy="3014920"/>
          </a:xfrm>
          <a:prstGeom prst="rect">
            <a:avLst/>
          </a:prstGeom>
        </p:spPr>
      </p:pic>
    </p:spTree>
    <p:extLst>
      <p:ext uri="{BB962C8B-B14F-4D97-AF65-F5344CB8AC3E}">
        <p14:creationId xmlns:p14="http://schemas.microsoft.com/office/powerpoint/2010/main" val="3684365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B27B7-1680-351B-4619-C4A5CBEA8D87}"/>
              </a:ext>
            </a:extLst>
          </p:cNvPr>
          <p:cNvSpPr>
            <a:spLocks noGrp="1"/>
          </p:cNvSpPr>
          <p:nvPr>
            <p:ph type="title"/>
          </p:nvPr>
        </p:nvSpPr>
        <p:spPr/>
        <p:txBody>
          <a:bodyPr/>
          <a:lstStyle/>
          <a:p>
            <a:r>
              <a:rPr lang="en-CA" dirty="0"/>
              <a:t>You’re already doing accessibility!</a:t>
            </a:r>
          </a:p>
        </p:txBody>
      </p:sp>
      <p:sp>
        <p:nvSpPr>
          <p:cNvPr id="3" name="Content Placeholder 2">
            <a:extLst>
              <a:ext uri="{FF2B5EF4-FFF2-40B4-BE49-F238E27FC236}">
                <a16:creationId xmlns:a16="http://schemas.microsoft.com/office/drawing/2014/main" id="{F0EC42CE-B778-B67E-CC23-8D6120B21AF0}"/>
              </a:ext>
            </a:extLst>
          </p:cNvPr>
          <p:cNvSpPr>
            <a:spLocks noGrp="1"/>
          </p:cNvSpPr>
          <p:nvPr>
            <p:ph idx="1"/>
          </p:nvPr>
        </p:nvSpPr>
        <p:spPr/>
        <p:txBody>
          <a:bodyPr/>
          <a:lstStyle/>
          <a:p>
            <a:r>
              <a:rPr lang="en-CA" dirty="0"/>
              <a:t>Communications</a:t>
            </a:r>
            <a:endParaRPr lang="en-CA" dirty="0">
              <a:ea typeface="Verdana"/>
            </a:endParaRPr>
          </a:p>
          <a:p>
            <a:r>
              <a:rPr lang="en-CA" dirty="0"/>
              <a:t>Neurodivergent adaptions</a:t>
            </a:r>
            <a:endParaRPr lang="en-US" dirty="0"/>
          </a:p>
          <a:p>
            <a:r>
              <a:rPr lang="en-CA" dirty="0">
                <a:ea typeface="Verdana"/>
              </a:rPr>
              <a:t>Build on what you're already doing </a:t>
            </a:r>
          </a:p>
          <a:p>
            <a:endParaRPr lang="en-CA" dirty="0"/>
          </a:p>
        </p:txBody>
      </p:sp>
    </p:spTree>
    <p:extLst>
      <p:ext uri="{BB962C8B-B14F-4D97-AF65-F5344CB8AC3E}">
        <p14:creationId xmlns:p14="http://schemas.microsoft.com/office/powerpoint/2010/main" val="27433408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Clouds">
  <a:themeElements>
    <a:clrScheme name="Custom 4">
      <a:dk1>
        <a:sysClr val="windowText" lastClr="000000"/>
      </a:dk1>
      <a:lt1>
        <a:sysClr val="window" lastClr="FFFFFF"/>
      </a:lt1>
      <a:dk2>
        <a:srgbClr val="44546A"/>
      </a:dk2>
      <a:lt2>
        <a:srgbClr val="E7E6E6"/>
      </a:lt2>
      <a:accent1>
        <a:srgbClr val="4472C4"/>
      </a:accent1>
      <a:accent2>
        <a:srgbClr val="C00000"/>
      </a:accent2>
      <a:accent3>
        <a:srgbClr val="A5A5A5"/>
      </a:accent3>
      <a:accent4>
        <a:srgbClr val="FF0000"/>
      </a:accent4>
      <a:accent5>
        <a:srgbClr val="2F5496"/>
      </a:accent5>
      <a:accent6>
        <a:srgbClr val="171616"/>
      </a:accent6>
      <a:hlink>
        <a:srgbClr val="B4C6E7"/>
      </a:hlink>
      <a:folHlink>
        <a:srgbClr val="BE2631"/>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E0CC086D-EDA3-468D-A9B4-5D96BAFC9D25}" vid="{646DCFF5-2DEF-4C20-BECA-1752CD9DF33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E0CC086D-EDA3-468D-A9B4-5D96BAFC9D25}" vid="{A5FE6389-375C-441E-B9D0-E4F808E794D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a063f01-faea-4c9e-8a02-d223cffde0c5">
      <Terms xmlns="http://schemas.microsoft.com/office/infopath/2007/PartnerControls"/>
    </lcf76f155ced4ddcb4097134ff3c332f>
    <TaxCatchAll xmlns="d8838bea-bcac-41ad-91f9-c646e9be633d" xsi:nil="true"/>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388BE21877C794E8C767319E61FFC96" ma:contentTypeVersion="21" ma:contentTypeDescription="Create a new document." ma:contentTypeScope="" ma:versionID="84f94807165026ee1f881611ea8f4d3c">
  <xsd:schema xmlns:xsd="http://www.w3.org/2001/XMLSchema" xmlns:xs="http://www.w3.org/2001/XMLSchema" xmlns:p="http://schemas.microsoft.com/office/2006/metadata/properties" xmlns:ns1="http://schemas.microsoft.com/sharepoint/v3" xmlns:ns2="7a063f01-faea-4c9e-8a02-d223cffde0c5" xmlns:ns3="d8838bea-bcac-41ad-91f9-c646e9be633d" targetNamespace="http://schemas.microsoft.com/office/2006/metadata/properties" ma:root="true" ma:fieldsID="5064b1cd68c03adac97816ad39ac8284" ns1:_="" ns2:_="" ns3:_="">
    <xsd:import namespace="http://schemas.microsoft.com/sharepoint/v3"/>
    <xsd:import namespace="7a063f01-faea-4c9e-8a02-d223cffde0c5"/>
    <xsd:import namespace="d8838bea-bcac-41ad-91f9-c646e9be633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063f01-faea-4c9e-8a02-d223cffde0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f59938e-b3a8-4d66-a2c9-44a493279f0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838bea-bcac-41ad-91f9-c646e9be633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b9b0353-a37a-4f25-83a3-c0dd55ceaf3a}" ma:internalName="TaxCatchAll" ma:showField="CatchAllData" ma:web="d8838bea-bcac-41ad-91f9-c646e9be63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074059-FE5A-4B67-A7C7-1A8972B1AE45}">
  <ds:schemaRefs>
    <ds:schemaRef ds:uri="http://schemas.microsoft.com/sharepoint/v3"/>
    <ds:schemaRef ds:uri="7a063f01-faea-4c9e-8a02-d223cffde0c5"/>
    <ds:schemaRef ds:uri="http://purl.org/dc/dcmitype/"/>
    <ds:schemaRef ds:uri="d8838bea-bcac-41ad-91f9-c646e9be633d"/>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08CDB7B8-2C85-48F8-88C3-4E67991D83DE}"/>
</file>

<file path=customXml/itemProps3.xml><?xml version="1.0" encoding="utf-8"?>
<ds:datastoreItem xmlns:ds="http://schemas.openxmlformats.org/officeDocument/2006/customXml" ds:itemID="{B9E7F8C1-A05F-424D-AB09-FF57CC5EA3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4865</TotalTime>
  <Words>858</Words>
  <Application>Microsoft Office PowerPoint</Application>
  <PresentationFormat>Widescreen</PresentationFormat>
  <Paragraphs>175</Paragraphs>
  <Slides>28</Slides>
  <Notes>26</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Aptos</vt:lpstr>
      <vt:lpstr>Arial</vt:lpstr>
      <vt:lpstr>Calibri</vt:lpstr>
      <vt:lpstr>Century Gothic</vt:lpstr>
      <vt:lpstr>Courier New</vt:lpstr>
      <vt:lpstr>Times New Roman</vt:lpstr>
      <vt:lpstr>Verdana</vt:lpstr>
      <vt:lpstr>Wingdings</vt:lpstr>
      <vt:lpstr>Clouds</vt:lpstr>
      <vt:lpstr>1_Office Theme</vt:lpstr>
      <vt:lpstr>Summer reading for everyone! </vt:lpstr>
      <vt:lpstr>Land acknowledgement</vt:lpstr>
      <vt:lpstr>Learning goals</vt:lpstr>
      <vt:lpstr>Story</vt:lpstr>
      <vt:lpstr>What is CELA?</vt:lpstr>
      <vt:lpstr>Who can access CELA’s collection</vt:lpstr>
      <vt:lpstr>Types of disabilities</vt:lpstr>
      <vt:lpstr>Born accessible</vt:lpstr>
      <vt:lpstr>You’re already doing accessibility!</vt:lpstr>
      <vt:lpstr>Nothing about us, without us!</vt:lpstr>
      <vt:lpstr>British Columbia SRC</vt:lpstr>
      <vt:lpstr>BC SRC ASL Video</vt:lpstr>
      <vt:lpstr>TD Summer Reading Club</vt:lpstr>
      <vt:lpstr>Promotions and outreach</vt:lpstr>
      <vt:lpstr>Displays and decorating spaces</vt:lpstr>
      <vt:lpstr>Registration</vt:lpstr>
      <vt:lpstr>Book reporting</vt:lpstr>
      <vt:lpstr>Giveaways and prizes</vt:lpstr>
      <vt:lpstr>Evaluations</vt:lpstr>
      <vt:lpstr>Programming: Crafts</vt:lpstr>
      <vt:lpstr>Programming: Storytime</vt:lpstr>
      <vt:lpstr>Programming: Large scale events</vt:lpstr>
      <vt:lpstr>Programming: STEM</vt:lpstr>
      <vt:lpstr>TDSRC Accessibility Award</vt:lpstr>
      <vt:lpstr>How CELA can help</vt:lpstr>
      <vt:lpstr>Resources</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Tyler</dc:creator>
  <cp:lastModifiedBy>Denise Scott</cp:lastModifiedBy>
  <cp:revision>3</cp:revision>
  <dcterms:created xsi:type="dcterms:W3CDTF">2023-03-08T16:26:13Z</dcterms:created>
  <dcterms:modified xsi:type="dcterms:W3CDTF">2026-03-31T15:22:57Z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0x0101007388BE21877C794E8C767319E61FFC96</vt:lpwstr>
  </property>
  <property fmtid="{D5CDD505-2E9C-101B-9397-08002B2CF9AE}" pid="3" name="MediaServiceImageTags">
    <vt:lpwstr/>
  </property>
</Properties>
</file>