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674" r:id="rId6"/>
  </p:sldMasterIdLst>
  <p:notesMasterIdLst>
    <p:notesMasterId r:id="rId35"/>
  </p:notesMasterIdLst>
  <p:sldIdLst>
    <p:sldId id="258" r:id="rId7"/>
    <p:sldId id="317" r:id="rId8"/>
    <p:sldId id="420" r:id="rId9"/>
    <p:sldId id="282" r:id="rId10"/>
    <p:sldId id="259" r:id="rId11"/>
    <p:sldId id="290" r:id="rId12"/>
    <p:sldId id="298" r:id="rId13"/>
    <p:sldId id="314" r:id="rId14"/>
    <p:sldId id="280" r:id="rId15"/>
    <p:sldId id="299" r:id="rId16"/>
    <p:sldId id="281" r:id="rId17"/>
    <p:sldId id="308" r:id="rId18"/>
    <p:sldId id="303" r:id="rId19"/>
    <p:sldId id="441" r:id="rId20"/>
    <p:sldId id="425" r:id="rId21"/>
    <p:sldId id="426" r:id="rId22"/>
    <p:sldId id="427" r:id="rId23"/>
    <p:sldId id="428" r:id="rId24"/>
    <p:sldId id="429" r:id="rId25"/>
    <p:sldId id="430" r:id="rId26"/>
    <p:sldId id="431" r:id="rId27"/>
    <p:sldId id="432" r:id="rId28"/>
    <p:sldId id="433" r:id="rId29"/>
    <p:sldId id="434" r:id="rId30"/>
    <p:sldId id="436" r:id="rId31"/>
    <p:sldId id="439" r:id="rId32"/>
    <p:sldId id="437" r:id="rId33"/>
    <p:sldId id="438"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000" autoAdjust="0"/>
  </p:normalViewPr>
  <p:slideViewPr>
    <p:cSldViewPr snapToGrid="0">
      <p:cViewPr varScale="1">
        <p:scale>
          <a:sx n="58" d="100"/>
          <a:sy n="58" d="100"/>
        </p:scale>
        <p:origin x="1608"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EDF24-4D2E-4384-B437-A0EF617031D7}" type="datetimeFigureOut">
              <a:rPr lang="fr-CA" smtClean="0"/>
              <a:t>2025-08-21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2273E-D74F-4826-88D2-16947F88BCD4}" type="slidenum">
              <a:rPr lang="fr-CA" smtClean="0"/>
              <a:t>‹#›</a:t>
            </a:fld>
            <a:endParaRPr lang="fr-CA"/>
          </a:p>
        </p:txBody>
      </p:sp>
    </p:spTree>
    <p:extLst>
      <p:ext uri="{BB962C8B-B14F-4D97-AF65-F5344CB8AC3E}">
        <p14:creationId xmlns:p14="http://schemas.microsoft.com/office/powerpoint/2010/main" val="175850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1</a:t>
            </a:fld>
            <a:endParaRPr lang="en-GB"/>
          </a:p>
        </p:txBody>
      </p:sp>
    </p:spTree>
    <p:extLst>
      <p:ext uri="{BB962C8B-B14F-4D97-AF65-F5344CB8AC3E}">
        <p14:creationId xmlns:p14="http://schemas.microsoft.com/office/powerpoint/2010/main" val="2281530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Similaire à une extension de navigateur</a:t>
            </a:r>
            <a:r>
              <a:rPr lang="en-CA" dirty="0"/>
              <a:t>.</a:t>
            </a:r>
            <a:endParaRPr lang="fr-FR" dirty="0"/>
          </a:p>
        </p:txBody>
      </p:sp>
      <p:sp>
        <p:nvSpPr>
          <p:cNvPr id="4" name="Slide Number Placeholder 3"/>
          <p:cNvSpPr>
            <a:spLocks noGrp="1"/>
          </p:cNvSpPr>
          <p:nvPr>
            <p:ph type="sldNum" sz="quarter" idx="5"/>
          </p:nvPr>
        </p:nvSpPr>
        <p:spPr/>
        <p:txBody>
          <a:bodyPr/>
          <a:lstStyle/>
          <a:p>
            <a:fld id="{02C8C48F-BA6B-4B6C-93F9-398B24BC021F}" type="slidenum">
              <a:rPr lang="en-GB" smtClean="0"/>
              <a:t>10</a:t>
            </a:fld>
            <a:endParaRPr lang="en-GB"/>
          </a:p>
        </p:txBody>
      </p:sp>
    </p:spTree>
    <p:extLst>
      <p:ext uri="{BB962C8B-B14F-4D97-AF65-F5344CB8AC3E}">
        <p14:creationId xmlns:p14="http://schemas.microsoft.com/office/powerpoint/2010/main" val="2060191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11</a:t>
            </a:fld>
            <a:endParaRPr lang="en-GB"/>
          </a:p>
        </p:txBody>
      </p:sp>
    </p:spTree>
    <p:extLst>
      <p:ext uri="{BB962C8B-B14F-4D97-AF65-F5344CB8AC3E}">
        <p14:creationId xmlns:p14="http://schemas.microsoft.com/office/powerpoint/2010/main" val="112964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Pour connecter </a:t>
            </a:r>
            <a:r>
              <a:rPr lang="en-CA" dirty="0" err="1"/>
              <a:t>votre</a:t>
            </a:r>
            <a:r>
              <a:rPr lang="en-CA" dirty="0"/>
              <a:t> </a:t>
            </a:r>
            <a:r>
              <a:rPr lang="en-CA" dirty="0" err="1"/>
              <a:t>compte</a:t>
            </a:r>
            <a:r>
              <a:rPr lang="en-CA" dirty="0"/>
              <a:t> Amazon.ca à </a:t>
            </a:r>
            <a:r>
              <a:rPr lang="en-CA" dirty="0" err="1"/>
              <a:t>votre</a:t>
            </a:r>
            <a:r>
              <a:rPr lang="en-CA" dirty="0"/>
              <a:t> </a:t>
            </a:r>
            <a:r>
              <a:rPr lang="en-CA" dirty="0" err="1"/>
              <a:t>compte</a:t>
            </a:r>
            <a:r>
              <a:rPr lang="en-CA" dirty="0"/>
              <a:t> CAEB, </a:t>
            </a:r>
            <a:r>
              <a:rPr lang="en-CA" dirty="0" err="1"/>
              <a:t>lancez</a:t>
            </a:r>
            <a:r>
              <a:rPr lang="en-CA" dirty="0"/>
              <a:t> la skill. </a:t>
            </a:r>
          </a:p>
          <a:p>
            <a:r>
              <a:rPr lang="en-CA" dirty="0"/>
              <a:t>Il y a 2 options: via application </a:t>
            </a:r>
            <a:r>
              <a:rPr lang="en-CA" dirty="0" err="1"/>
              <a:t>ou</a:t>
            </a:r>
            <a:r>
              <a:rPr lang="en-CA" dirty="0"/>
              <a:t> le site web.</a:t>
            </a:r>
          </a:p>
        </p:txBody>
      </p:sp>
      <p:sp>
        <p:nvSpPr>
          <p:cNvPr id="4" name="Slide Number Placeholder 3"/>
          <p:cNvSpPr>
            <a:spLocks noGrp="1"/>
          </p:cNvSpPr>
          <p:nvPr>
            <p:ph type="sldNum" sz="quarter" idx="5"/>
          </p:nvPr>
        </p:nvSpPr>
        <p:spPr/>
        <p:txBody>
          <a:bodyPr/>
          <a:lstStyle/>
          <a:p>
            <a:fld id="{02C8C48F-BA6B-4B6C-93F9-398B24BC021F}" type="slidenum">
              <a:rPr lang="en-GB" smtClean="0"/>
              <a:t>12</a:t>
            </a:fld>
            <a:endParaRPr lang="en-GB"/>
          </a:p>
        </p:txBody>
      </p:sp>
    </p:spTree>
    <p:extLst>
      <p:ext uri="{BB962C8B-B14F-4D97-AF65-F5344CB8AC3E}">
        <p14:creationId xmlns:p14="http://schemas.microsoft.com/office/powerpoint/2010/main" val="417641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Vidéo</a:t>
            </a:r>
            <a:r>
              <a:rPr lang="en-GB"/>
              <a:t> : </a:t>
            </a:r>
            <a:r>
              <a:rPr lang="en-GB" err="1"/>
              <a:t>Activer</a:t>
            </a:r>
            <a:r>
              <a:rPr lang="en-GB"/>
              <a:t> </a:t>
            </a:r>
            <a:r>
              <a:rPr lang="en-GB" err="1"/>
              <a:t>manuellement</a:t>
            </a:r>
            <a:r>
              <a:rPr lang="en-GB"/>
              <a:t> la skill du </a:t>
            </a:r>
            <a:r>
              <a:rPr lang="en-CA" sz="1200" noProof="0">
                <a:ea typeface="Verdana"/>
              </a:rPr>
              <a:t>CAÉB</a:t>
            </a:r>
            <a:r>
              <a:rPr lang="en-GB"/>
              <a:t> avec un </a:t>
            </a:r>
            <a:r>
              <a:rPr lang="en-GB" err="1"/>
              <a:t>lecteur</a:t>
            </a:r>
            <a:r>
              <a:rPr lang="en-GB"/>
              <a:t> </a:t>
            </a:r>
            <a:r>
              <a:rPr lang="en-GB" err="1"/>
              <a:t>d’écran</a:t>
            </a:r>
            <a:r>
              <a:rPr lang="en-GB"/>
              <a:t>.</a:t>
            </a:r>
          </a:p>
          <a:p>
            <a:endParaRPr lang="en-GB"/>
          </a:p>
          <a:p>
            <a:r>
              <a:rPr lang="fr-FR"/>
              <a:t>Lorsque vous ouvrez l’application pour la première fois avant qu’elle ait été lancée ou associée</a:t>
            </a:r>
            <a:r>
              <a:rPr lang="en-US"/>
              <a:t>, </a:t>
            </a:r>
            <a:r>
              <a:rPr lang="en-US" err="1"/>
              <a:t>vous</a:t>
            </a:r>
            <a:r>
              <a:rPr lang="en-US"/>
              <a:t> ne </a:t>
            </a:r>
            <a:r>
              <a:rPr lang="en-US" err="1"/>
              <a:t>pouvez</a:t>
            </a:r>
            <a:r>
              <a:rPr lang="en-US"/>
              <a:t> pas </a:t>
            </a:r>
            <a:r>
              <a:rPr lang="en-US" err="1"/>
              <a:t>utiliser</a:t>
            </a:r>
            <a:r>
              <a:rPr lang="en-US"/>
              <a:t> la </a:t>
            </a:r>
            <a:r>
              <a:rPr lang="en-US" err="1"/>
              <a:t>commande</a:t>
            </a:r>
            <a:r>
              <a:rPr lang="en-US"/>
              <a:t> « </a:t>
            </a:r>
            <a:r>
              <a:rPr lang="en-US" err="1"/>
              <a:t>Démarrer</a:t>
            </a:r>
            <a:r>
              <a:rPr lang="en-US"/>
              <a:t> Lecture Accessible Canada ».</a:t>
            </a:r>
          </a:p>
          <a:p>
            <a:r>
              <a:rPr lang="en-US"/>
              <a:t>Vous </a:t>
            </a:r>
            <a:r>
              <a:rPr lang="en-US" err="1"/>
              <a:t>devez</a:t>
            </a:r>
            <a:r>
              <a:rPr lang="en-US"/>
              <a:t> dire « </a:t>
            </a:r>
            <a:r>
              <a:rPr lang="en-US" err="1"/>
              <a:t>Ouvrir</a:t>
            </a:r>
            <a:r>
              <a:rPr lang="en-US"/>
              <a:t> » </a:t>
            </a:r>
            <a:r>
              <a:rPr lang="en-US" err="1"/>
              <a:t>ou</a:t>
            </a:r>
            <a:r>
              <a:rPr lang="en-US"/>
              <a:t> « Lancer Lecture Accessible Canada », </a:t>
            </a:r>
            <a:r>
              <a:rPr lang="en-US" err="1"/>
              <a:t>sinon</a:t>
            </a:r>
            <a:r>
              <a:rPr lang="en-US"/>
              <a:t> le haut-</a:t>
            </a:r>
            <a:r>
              <a:rPr lang="en-US" err="1"/>
              <a:t>parleur</a:t>
            </a:r>
            <a:r>
              <a:rPr lang="en-US"/>
              <a:t> </a:t>
            </a:r>
            <a:r>
              <a:rPr lang="fr-FR"/>
              <a:t>ne comprendra pas ce que vous essayez de faire</a:t>
            </a:r>
            <a:r>
              <a:rPr lang="en-US"/>
              <a:t>. </a:t>
            </a:r>
          </a:p>
          <a:p>
            <a:endParaRPr lang="en-US"/>
          </a:p>
          <a:p>
            <a:r>
              <a:rPr lang="en-US"/>
              <a:t>Avec </a:t>
            </a:r>
            <a:r>
              <a:rPr lang="en-US" err="1"/>
              <a:t>l’appli</a:t>
            </a:r>
            <a:r>
              <a:rPr lang="en-US"/>
              <a:t> </a:t>
            </a:r>
            <a:r>
              <a:rPr lang="en-US" err="1"/>
              <a:t>d’Amazon</a:t>
            </a:r>
            <a:r>
              <a:rPr lang="en-US"/>
              <a:t> sur un </a:t>
            </a:r>
            <a:r>
              <a:rPr lang="en-US" err="1"/>
              <a:t>appareil</a:t>
            </a:r>
            <a:r>
              <a:rPr lang="en-US"/>
              <a:t> iOS : Le fait de b</a:t>
            </a:r>
            <a:r>
              <a:rPr lang="fr-FR" err="1"/>
              <a:t>alayer</a:t>
            </a:r>
            <a:r>
              <a:rPr lang="fr-FR"/>
              <a:t> vers la gauche et vers la droite pour localiser un élément comme la notification d'Alexa ne fonctionne pas très bien</a:t>
            </a:r>
            <a:r>
              <a:rPr lang="en-US"/>
              <a:t>. Il </a:t>
            </a:r>
            <a:r>
              <a:rPr lang="en-US" err="1"/>
              <a:t>est</a:t>
            </a:r>
            <a:r>
              <a:rPr lang="en-US"/>
              <a:t> </a:t>
            </a:r>
            <a:r>
              <a:rPr lang="en-US" err="1"/>
              <a:t>préférable</a:t>
            </a:r>
            <a:r>
              <a:rPr lang="en-US"/>
              <a:t> de </a:t>
            </a:r>
            <a:r>
              <a:rPr lang="fr-FR"/>
              <a:t>faire glisser votre doigt sur l’écran et de localiser physiquement la notification</a:t>
            </a:r>
            <a:r>
              <a:rPr lang="en-US"/>
              <a:t>.</a:t>
            </a:r>
          </a:p>
          <a:p>
            <a:endParaRPr lang="en-US"/>
          </a:p>
          <a:p>
            <a:r>
              <a:rPr lang="en-US"/>
              <a:t>Texte de </a:t>
            </a:r>
            <a:r>
              <a:rPr lang="en-US" err="1"/>
              <a:t>remplacement</a:t>
            </a:r>
            <a:r>
              <a:rPr lang="en-US"/>
              <a:t> : Capture </a:t>
            </a:r>
            <a:r>
              <a:rPr lang="en-US" err="1"/>
              <a:t>vidéo</a:t>
            </a:r>
            <a:r>
              <a:rPr lang="en-US"/>
              <a:t> d’un iPhone </a:t>
            </a:r>
            <a:r>
              <a:rPr lang="en-US" err="1"/>
              <a:t>où</a:t>
            </a:r>
            <a:r>
              <a:rPr lang="en-US"/>
              <a:t> </a:t>
            </a:r>
            <a:r>
              <a:rPr lang="en-US" err="1"/>
              <a:t>l’on</a:t>
            </a:r>
            <a:r>
              <a:rPr lang="en-US"/>
              <a:t> </a:t>
            </a:r>
            <a:r>
              <a:rPr lang="en-US" err="1"/>
              <a:t>voit</a:t>
            </a:r>
            <a:r>
              <a:rPr lang="en-US"/>
              <a:t> </a:t>
            </a:r>
            <a:r>
              <a:rPr lang="fr-FR"/>
              <a:t>la configuration manuelle de la skill </a:t>
            </a:r>
            <a:r>
              <a:rPr lang="en-US"/>
              <a:t>Lecture Accessible Canada</a:t>
            </a:r>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13</a:t>
            </a:fld>
            <a:endParaRPr lang="en-GB"/>
          </a:p>
        </p:txBody>
      </p:sp>
    </p:spTree>
    <p:extLst>
      <p:ext uri="{BB962C8B-B14F-4D97-AF65-F5344CB8AC3E}">
        <p14:creationId xmlns:p14="http://schemas.microsoft.com/office/powerpoint/2010/main" val="176939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9455-3AAB-7907-9A3D-7861C11C5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B4556-8C71-197D-0248-261F2AF15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D10EA-21DE-3C0E-BB93-DB72F96476F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CB34517-0490-2070-5F7E-CB1FF735D785}"/>
              </a:ext>
            </a:extLst>
          </p:cNvPr>
          <p:cNvSpPr>
            <a:spLocks noGrp="1"/>
          </p:cNvSpPr>
          <p:nvPr>
            <p:ph type="sldNum" sz="quarter" idx="5"/>
          </p:nvPr>
        </p:nvSpPr>
        <p:spPr/>
        <p:txBody>
          <a:bodyPr/>
          <a:lstStyle/>
          <a:p>
            <a:fld id="{02C8C48F-BA6B-4B6C-93F9-398B24BC021F}" type="slidenum">
              <a:rPr lang="en-GB" smtClean="0"/>
              <a:t>14</a:t>
            </a:fld>
            <a:endParaRPr lang="en-GB"/>
          </a:p>
        </p:txBody>
      </p:sp>
    </p:spTree>
    <p:extLst>
      <p:ext uri="{BB962C8B-B14F-4D97-AF65-F5344CB8AC3E}">
        <p14:creationId xmlns:p14="http://schemas.microsoft.com/office/powerpoint/2010/main" val="1359328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dirty="0" err="1"/>
              <a:t>L’étagère</a:t>
            </a:r>
            <a:r>
              <a:rPr lang="en-US" dirty="0"/>
              <a:t> de </a:t>
            </a:r>
            <a:r>
              <a:rPr lang="en-US" dirty="0" err="1"/>
              <a:t>Téléchargement</a:t>
            </a:r>
            <a:r>
              <a:rPr lang="en-US" dirty="0"/>
              <a:t> direct </a:t>
            </a:r>
            <a:r>
              <a:rPr lang="en-US" dirty="0" err="1"/>
              <a:t>est</a:t>
            </a:r>
            <a:r>
              <a:rPr lang="en-US" dirty="0"/>
              <a:t> </a:t>
            </a:r>
            <a:r>
              <a:rPr lang="en-US" dirty="0" err="1"/>
              <a:t>reliée</a:t>
            </a:r>
            <a:r>
              <a:rPr lang="en-US" dirty="0"/>
              <a:t> à la skill LAC</a:t>
            </a:r>
          </a:p>
          <a:p>
            <a:pPr marL="171450" indent="-171450">
              <a:spcAft>
                <a:spcPts val="600"/>
              </a:spcAft>
              <a:buFont typeface="Arial" panose="020B0604020202020204" pitchFamily="34" charset="0"/>
              <a:buChar char="•"/>
            </a:pPr>
            <a:r>
              <a:rPr lang="en-US" dirty="0"/>
              <a:t>Les </a:t>
            </a:r>
            <a:r>
              <a:rPr lang="en-US" dirty="0" err="1"/>
              <a:t>utilisateurs</a:t>
            </a:r>
            <a:r>
              <a:rPr lang="en-US" dirty="0"/>
              <a:t> ne </a:t>
            </a:r>
            <a:r>
              <a:rPr lang="en-US" dirty="0" err="1"/>
              <a:t>peuvent</a:t>
            </a:r>
            <a:r>
              <a:rPr lang="en-US" dirty="0"/>
              <a:t> </a:t>
            </a:r>
            <a:r>
              <a:rPr lang="en-US" dirty="0" err="1"/>
              <a:t>accéder</a:t>
            </a:r>
            <a:r>
              <a:rPr lang="en-US" dirty="0"/>
              <a:t> </a:t>
            </a:r>
            <a:r>
              <a:rPr lang="en-US" dirty="0" err="1"/>
              <a:t>qu’aux</a:t>
            </a:r>
            <a:r>
              <a:rPr lang="en-US" dirty="0"/>
              <a:t> livres audio du </a:t>
            </a:r>
            <a:r>
              <a:rPr lang="en-CA" sz="1200" noProof="0" dirty="0">
                <a:ea typeface="Verdana"/>
              </a:rPr>
              <a:t>CAÉB</a:t>
            </a:r>
            <a:endParaRPr lang="en-US" dirty="0"/>
          </a:p>
          <a:p>
            <a:pPr marL="628650" lvl="1" indent="-171450">
              <a:spcAft>
                <a:spcPts val="600"/>
              </a:spcAft>
              <a:buFont typeface="Arial" panose="020B0604020202020204" pitchFamily="34" charset="0"/>
              <a:buChar char="•"/>
            </a:pPr>
            <a:r>
              <a:rPr lang="en-US" dirty="0"/>
              <a:t>Pas </a:t>
            </a:r>
            <a:r>
              <a:rPr lang="en-US" dirty="0" err="1"/>
              <a:t>d’accès</a:t>
            </a:r>
            <a:r>
              <a:rPr lang="en-US" dirty="0"/>
              <a:t> à Bookshare </a:t>
            </a:r>
            <a:r>
              <a:rPr lang="en-US" dirty="0" err="1"/>
              <a:t>ou</a:t>
            </a:r>
            <a:r>
              <a:rPr lang="en-US" dirty="0"/>
              <a:t> aux magazines</a:t>
            </a:r>
          </a:p>
          <a:p>
            <a:pPr marL="628650" lvl="1" indent="-171450">
              <a:spcAft>
                <a:spcPts val="600"/>
              </a:spcAft>
              <a:buFont typeface="Arial" panose="020B0604020202020204" pitchFamily="34" charset="0"/>
              <a:buChar char="•"/>
            </a:pPr>
            <a:r>
              <a:rPr lang="en-US" dirty="0"/>
              <a:t>Pas </a:t>
            </a:r>
            <a:r>
              <a:rPr lang="en-US" dirty="0" err="1"/>
              <a:t>d’accès</a:t>
            </a:r>
            <a:r>
              <a:rPr lang="en-US" dirty="0"/>
              <a:t> aux livres sous </a:t>
            </a:r>
            <a:r>
              <a:rPr lang="en-US" dirty="0" err="1"/>
              <a:t>forme</a:t>
            </a:r>
            <a:r>
              <a:rPr lang="en-US" dirty="0"/>
              <a:t> de </a:t>
            </a:r>
            <a:r>
              <a:rPr lang="en-US" dirty="0" err="1"/>
              <a:t>texte</a:t>
            </a:r>
            <a:endParaRPr lang="en-US" dirty="0"/>
          </a:p>
        </p:txBody>
      </p:sp>
      <p:sp>
        <p:nvSpPr>
          <p:cNvPr id="4" name="Slide Number Placeholder 3"/>
          <p:cNvSpPr>
            <a:spLocks noGrp="1"/>
          </p:cNvSpPr>
          <p:nvPr>
            <p:ph type="sldNum" sz="quarter" idx="5"/>
          </p:nvPr>
        </p:nvSpPr>
        <p:spPr/>
        <p:txBody>
          <a:bodyPr/>
          <a:lstStyle/>
          <a:p>
            <a:fld id="{89F92ACD-A813-422E-B08D-55BC37BE08B3}" type="slidenum">
              <a:rPr lang="en-GB" smtClean="0"/>
              <a:t>15</a:t>
            </a:fld>
            <a:endParaRPr lang="en-GB"/>
          </a:p>
        </p:txBody>
      </p:sp>
    </p:spTree>
    <p:extLst>
      <p:ext uri="{BB962C8B-B14F-4D97-AF65-F5344CB8AC3E}">
        <p14:creationId xmlns:p14="http://schemas.microsoft.com/office/powerpoint/2010/main" val="164210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16</a:t>
            </a:fld>
            <a:endParaRPr lang="en-GB"/>
          </a:p>
        </p:txBody>
      </p:sp>
    </p:spTree>
    <p:extLst>
      <p:ext uri="{BB962C8B-B14F-4D97-AF65-F5344CB8AC3E}">
        <p14:creationId xmlns:p14="http://schemas.microsoft.com/office/powerpoint/2010/main" val="2110578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17</a:t>
            </a:fld>
            <a:endParaRPr lang="en-GB"/>
          </a:p>
        </p:txBody>
      </p:sp>
    </p:spTree>
    <p:extLst>
      <p:ext uri="{BB962C8B-B14F-4D97-AF65-F5344CB8AC3E}">
        <p14:creationId xmlns:p14="http://schemas.microsoft.com/office/powerpoint/2010/main" val="378949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ptos"/>
              </a:rPr>
              <a:t>Il </a:t>
            </a:r>
            <a:r>
              <a:rPr lang="en-CA" dirty="0" err="1">
                <a:latin typeface="Aptos"/>
              </a:rPr>
              <a:t>est</a:t>
            </a:r>
            <a:r>
              <a:rPr lang="en-CA" dirty="0">
                <a:latin typeface="Aptos"/>
              </a:rPr>
              <a:t> possible </a:t>
            </a:r>
            <a:r>
              <a:rPr lang="en-CA" dirty="0" err="1">
                <a:latin typeface="Aptos"/>
              </a:rPr>
              <a:t>d’utiliser</a:t>
            </a:r>
            <a:r>
              <a:rPr lang="en-CA" dirty="0">
                <a:latin typeface="Aptos"/>
              </a:rPr>
              <a:t> la </a:t>
            </a:r>
            <a:r>
              <a:rPr lang="en-CA" dirty="0" err="1">
                <a:latin typeface="Aptos"/>
              </a:rPr>
              <a:t>commande</a:t>
            </a:r>
            <a:r>
              <a:rPr lang="en-CA" dirty="0">
                <a:latin typeface="Aptos"/>
              </a:rPr>
              <a:t> </a:t>
            </a:r>
            <a:r>
              <a:rPr lang="en-CA" dirty="0" err="1">
                <a:latin typeface="Aptos"/>
              </a:rPr>
              <a:t>d’aide</a:t>
            </a:r>
            <a:r>
              <a:rPr lang="en-CA" dirty="0">
                <a:latin typeface="Aptos"/>
              </a:rPr>
              <a:t> dans </a:t>
            </a:r>
            <a:r>
              <a:rPr lang="en-CA" dirty="0" err="1">
                <a:latin typeface="Aptos"/>
              </a:rPr>
              <a:t>n’importe</a:t>
            </a:r>
            <a:r>
              <a:rPr lang="en-CA" dirty="0">
                <a:latin typeface="Aptos"/>
              </a:rPr>
              <a:t> </a:t>
            </a:r>
            <a:r>
              <a:rPr lang="en-CA" dirty="0" err="1">
                <a:latin typeface="Aptos"/>
              </a:rPr>
              <a:t>quel</a:t>
            </a:r>
            <a:r>
              <a:rPr lang="en-CA" dirty="0">
                <a:latin typeface="Aptos"/>
              </a:rPr>
              <a:t> menu de la skill, </a:t>
            </a:r>
            <a:r>
              <a:rPr lang="en-CA" dirty="0" err="1">
                <a:latin typeface="Aptos"/>
              </a:rPr>
              <a:t>sauf</a:t>
            </a:r>
            <a:r>
              <a:rPr lang="en-CA" dirty="0">
                <a:latin typeface="Aptos"/>
              </a:rPr>
              <a:t> pour la lecture. La </a:t>
            </a:r>
            <a:r>
              <a:rPr lang="en-CA" dirty="0" err="1">
                <a:latin typeface="Aptos"/>
              </a:rPr>
              <a:t>commande</a:t>
            </a:r>
            <a:r>
              <a:rPr lang="en-CA" dirty="0">
                <a:latin typeface="Aptos"/>
              </a:rPr>
              <a:t> </a:t>
            </a:r>
            <a:r>
              <a:rPr lang="en-CA" dirty="0" err="1">
                <a:latin typeface="Aptos"/>
              </a:rPr>
              <a:t>d’aide</a:t>
            </a:r>
            <a:r>
              <a:rPr lang="en-CA" dirty="0">
                <a:latin typeface="Aptos"/>
              </a:rPr>
              <a:t> </a:t>
            </a:r>
            <a:r>
              <a:rPr lang="en-CA" dirty="0" err="1">
                <a:latin typeface="Aptos"/>
              </a:rPr>
              <a:t>est</a:t>
            </a:r>
            <a:r>
              <a:rPr lang="en-CA" dirty="0">
                <a:latin typeface="Aptos"/>
              </a:rPr>
              <a:t> </a:t>
            </a:r>
            <a:r>
              <a:rPr lang="en-CA" dirty="0" err="1">
                <a:latin typeface="Aptos"/>
              </a:rPr>
              <a:t>contextuelle</a:t>
            </a:r>
            <a:r>
              <a:rPr lang="en-CA" dirty="0">
                <a:latin typeface="Aptos"/>
              </a:rPr>
              <a:t>. Pendant </a:t>
            </a:r>
            <a:r>
              <a:rPr lang="en-CA" dirty="0" err="1">
                <a:latin typeface="Aptos"/>
              </a:rPr>
              <a:t>une</a:t>
            </a:r>
            <a:r>
              <a:rPr lang="en-CA" dirty="0">
                <a:latin typeface="Aptos"/>
              </a:rPr>
              <a:t> recherche par </a:t>
            </a:r>
            <a:r>
              <a:rPr lang="en-CA" dirty="0" err="1">
                <a:latin typeface="Aptos"/>
              </a:rPr>
              <a:t>exemple</a:t>
            </a:r>
            <a:r>
              <a:rPr lang="en-CA" dirty="0">
                <a:latin typeface="Aptos"/>
              </a:rPr>
              <a:t>, </a:t>
            </a:r>
            <a:r>
              <a:rPr lang="en-CA" dirty="0" err="1">
                <a:latin typeface="Aptos"/>
              </a:rPr>
              <a:t>elle</a:t>
            </a:r>
            <a:r>
              <a:rPr lang="fr-FR" dirty="0">
                <a:latin typeface="+mn-lt"/>
              </a:rPr>
              <a:t> indique comment procéder</a:t>
            </a:r>
            <a:endParaRPr lang="en-CA" dirty="0"/>
          </a:p>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18</a:t>
            </a:fld>
            <a:endParaRPr lang="en-GB"/>
          </a:p>
        </p:txBody>
      </p:sp>
    </p:spTree>
    <p:extLst>
      <p:ext uri="{BB962C8B-B14F-4D97-AF65-F5344CB8AC3E}">
        <p14:creationId xmlns:p14="http://schemas.microsoft.com/office/powerpoint/2010/main" val="625343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19</a:t>
            </a:fld>
            <a:endParaRPr lang="en-GB"/>
          </a:p>
        </p:txBody>
      </p:sp>
    </p:spTree>
    <p:extLst>
      <p:ext uri="{BB962C8B-B14F-4D97-AF65-F5344CB8AC3E}">
        <p14:creationId xmlns:p14="http://schemas.microsoft.com/office/powerpoint/2010/main" val="281844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a:t>
            </a:fld>
            <a:endParaRPr lang="en-GB"/>
          </a:p>
        </p:txBody>
      </p:sp>
    </p:spTree>
    <p:extLst>
      <p:ext uri="{BB962C8B-B14F-4D97-AF65-F5344CB8AC3E}">
        <p14:creationId xmlns:p14="http://schemas.microsoft.com/office/powerpoint/2010/main" val="84812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Une fois commencée la lecture d'un livre, vous n’êtes plus dans Lecture Accessible Canada, mais dans la fonction de lecture d’Alexa et vous devez relancer l’appli. Alexa </a:t>
            </a:r>
            <a:r>
              <a:rPr lang="en-CA" noProof="0">
                <a:latin typeface="+mn-lt"/>
              </a:rPr>
              <a:t>contrôle les fonctions pendant la lecture, mais pas LAC</a:t>
            </a:r>
            <a:r>
              <a:rPr lang="en-US"/>
              <a:t>.</a:t>
            </a:r>
          </a:p>
        </p:txBody>
      </p:sp>
      <p:sp>
        <p:nvSpPr>
          <p:cNvPr id="4" name="Slide Number Placeholder 3"/>
          <p:cNvSpPr>
            <a:spLocks noGrp="1"/>
          </p:cNvSpPr>
          <p:nvPr>
            <p:ph type="sldNum" sz="quarter" idx="5"/>
          </p:nvPr>
        </p:nvSpPr>
        <p:spPr/>
        <p:txBody>
          <a:bodyPr/>
          <a:lstStyle/>
          <a:p>
            <a:fld id="{02C8C48F-BA6B-4B6C-93F9-398B24BC021F}" type="slidenum">
              <a:rPr lang="en-GB" smtClean="0"/>
              <a:t>20</a:t>
            </a:fld>
            <a:endParaRPr lang="en-GB"/>
          </a:p>
        </p:txBody>
      </p:sp>
    </p:spTree>
    <p:extLst>
      <p:ext uri="{BB962C8B-B14F-4D97-AF65-F5344CB8AC3E}">
        <p14:creationId xmlns:p14="http://schemas.microsoft.com/office/powerpoint/2010/main" val="39792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21</a:t>
            </a:fld>
            <a:endParaRPr lang="en-GB"/>
          </a:p>
        </p:txBody>
      </p:sp>
    </p:spTree>
    <p:extLst>
      <p:ext uri="{BB962C8B-B14F-4D97-AF65-F5344CB8AC3E}">
        <p14:creationId xmlns:p14="http://schemas.microsoft.com/office/powerpoint/2010/main" val="3765788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2C8C48F-BA6B-4B6C-93F9-398B24BC021F}" type="slidenum">
              <a:rPr lang="en-GB" smtClean="0"/>
              <a:t>22</a:t>
            </a:fld>
            <a:endParaRPr lang="en-GB"/>
          </a:p>
        </p:txBody>
      </p:sp>
    </p:spTree>
    <p:extLst>
      <p:ext uri="{BB962C8B-B14F-4D97-AF65-F5344CB8AC3E}">
        <p14:creationId xmlns:p14="http://schemas.microsoft.com/office/powerpoint/2010/main" val="2459178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Navigation </a:t>
            </a:r>
            <a:r>
              <a:rPr lang="en-US" dirty="0" err="1"/>
              <a:t>vers</a:t>
            </a:r>
            <a:r>
              <a:rPr lang="en-US" dirty="0"/>
              <a:t> des pages </a:t>
            </a:r>
            <a:r>
              <a:rPr lang="en-US" dirty="0" err="1"/>
              <a:t>ou</a:t>
            </a:r>
            <a:r>
              <a:rPr lang="en-US" dirty="0"/>
              <a:t> des sections </a:t>
            </a:r>
            <a:r>
              <a:rPr lang="en-US" dirty="0" err="1"/>
              <a:t>en</a:t>
            </a:r>
            <a:r>
              <a:rPr lang="en-US" dirty="0"/>
              <a:t> particulier de </a:t>
            </a:r>
            <a:r>
              <a:rPr lang="en-US" dirty="0" err="1"/>
              <a:t>chapitres</a:t>
            </a:r>
            <a:r>
              <a:rPr lang="en-US" sz="1200" dirty="0"/>
              <a:t>. </a:t>
            </a:r>
            <a:r>
              <a:rPr lang="en-CA" sz="1200" noProof="0" dirty="0"/>
              <a:t>Impossible </a:t>
            </a:r>
            <a:r>
              <a:rPr lang="en-CA" sz="1200" noProof="0" dirty="0" err="1"/>
              <a:t>d’ajouter</a:t>
            </a:r>
            <a:r>
              <a:rPr lang="en-CA" sz="1200" noProof="0" dirty="0"/>
              <a:t> des livres à son étagère de </a:t>
            </a:r>
            <a:r>
              <a:rPr lang="en-CA" sz="1200" noProof="0" dirty="0" err="1"/>
              <a:t>Téléchargement</a:t>
            </a:r>
            <a:r>
              <a:rPr lang="en-CA" sz="1200" noProof="0" dirty="0"/>
              <a:t> direct, </a:t>
            </a:r>
            <a:r>
              <a:rPr lang="en-CA" sz="1200" noProof="0" dirty="0" err="1"/>
              <a:t>mais</a:t>
            </a:r>
            <a:r>
              <a:rPr lang="en-CA" sz="1200" noProof="0" dirty="0"/>
              <a:t> le fait de commencer la lecture d’un livre avec la</a:t>
            </a:r>
            <a:r>
              <a:rPr lang="en-US" dirty="0"/>
              <a:t> skill </a:t>
            </a:r>
            <a:r>
              <a:rPr lang="en-US" dirty="0" err="1"/>
              <a:t>ajoutera</a:t>
            </a:r>
            <a:r>
              <a:rPr lang="en-US" dirty="0"/>
              <a:t> le </a:t>
            </a:r>
            <a:r>
              <a:rPr lang="en-US" dirty="0" err="1"/>
              <a:t>titre</a:t>
            </a:r>
            <a:r>
              <a:rPr lang="en-US" dirty="0"/>
              <a:t> à son « </a:t>
            </a:r>
            <a:r>
              <a:rPr lang="en-US" dirty="0" err="1"/>
              <a:t>historique</a:t>
            </a:r>
            <a:r>
              <a:rPr lang="en-US" dirty="0"/>
              <a:t> ».</a:t>
            </a:r>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23</a:t>
            </a:fld>
            <a:endParaRPr lang="en-GB"/>
          </a:p>
        </p:txBody>
      </p:sp>
    </p:spTree>
    <p:extLst>
      <p:ext uri="{BB962C8B-B14F-4D97-AF65-F5344CB8AC3E}">
        <p14:creationId xmlns:p14="http://schemas.microsoft.com/office/powerpoint/2010/main" val="734247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D1D21-C718-A865-DC25-24472EE41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BD974-D8D5-9845-4D3A-213882860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26AC2-04E7-18C2-DD53-EB65CD7293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030E2F-37AC-8371-5486-EA499B90FFBB}"/>
              </a:ext>
            </a:extLst>
          </p:cNvPr>
          <p:cNvSpPr>
            <a:spLocks noGrp="1"/>
          </p:cNvSpPr>
          <p:nvPr>
            <p:ph type="sldNum" sz="quarter" idx="5"/>
          </p:nvPr>
        </p:nvSpPr>
        <p:spPr/>
        <p:txBody>
          <a:bodyPr/>
          <a:lstStyle/>
          <a:p>
            <a:fld id="{02C8C48F-BA6B-4B6C-93F9-398B24BC021F}" type="slidenum">
              <a:rPr lang="en-GB" smtClean="0"/>
              <a:t>24</a:t>
            </a:fld>
            <a:endParaRPr lang="en-GB"/>
          </a:p>
        </p:txBody>
      </p:sp>
    </p:spTree>
    <p:extLst>
      <p:ext uri="{BB962C8B-B14F-4D97-AF65-F5344CB8AC3E}">
        <p14:creationId xmlns:p14="http://schemas.microsoft.com/office/powerpoint/2010/main" val="2680284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Assistance pour les services numériques et les appareils </a:t>
            </a:r>
            <a:r>
              <a:rPr lang="en-CA" b="1" dirty="0"/>
              <a:t>:</a:t>
            </a:r>
          </a:p>
          <a:p>
            <a:pPr marL="171450" indent="-171450">
              <a:buFont typeface="Arial" panose="020B0604020202020204" pitchFamily="34" charset="0"/>
              <a:buChar char="•"/>
            </a:pPr>
            <a:r>
              <a:rPr lang="en-CA" dirty="0"/>
              <a:t>Articles</a:t>
            </a:r>
          </a:p>
          <a:p>
            <a:pPr marL="171450" indent="-171450">
              <a:buFont typeface="Arial" panose="020B0604020202020204" pitchFamily="34" charset="0"/>
              <a:buChar char="•"/>
            </a:pPr>
            <a:r>
              <a:rPr lang="en-CA" dirty="0"/>
              <a:t>Forum </a:t>
            </a:r>
            <a:r>
              <a:rPr lang="en-CA" dirty="0" err="1"/>
              <a:t>communautaire</a:t>
            </a:r>
            <a:endParaRPr lang="en-CA" dirty="0"/>
          </a:p>
          <a:p>
            <a:pPr marL="171450" indent="-171450">
              <a:buFont typeface="Arial" panose="020B0604020202020204" pitchFamily="34" charset="0"/>
              <a:buChar char="•"/>
            </a:pPr>
            <a:r>
              <a:rPr lang="en-CA" dirty="0" err="1"/>
              <a:t>Clavardage</a:t>
            </a:r>
            <a:endParaRPr lang="en-CA" dirty="0"/>
          </a:p>
        </p:txBody>
      </p:sp>
      <p:sp>
        <p:nvSpPr>
          <p:cNvPr id="4" name="Slide Number Placeholder 3"/>
          <p:cNvSpPr>
            <a:spLocks noGrp="1"/>
          </p:cNvSpPr>
          <p:nvPr>
            <p:ph type="sldNum" sz="quarter" idx="5"/>
          </p:nvPr>
        </p:nvSpPr>
        <p:spPr/>
        <p:txBody>
          <a:bodyPr/>
          <a:lstStyle/>
          <a:p>
            <a:fld id="{02C8C48F-BA6B-4B6C-93F9-398B24BC021F}" type="slidenum">
              <a:rPr lang="en-GB" smtClean="0"/>
              <a:t>25</a:t>
            </a:fld>
            <a:endParaRPr lang="en-GB"/>
          </a:p>
        </p:txBody>
      </p:sp>
    </p:spTree>
    <p:extLst>
      <p:ext uri="{BB962C8B-B14F-4D97-AF65-F5344CB8AC3E}">
        <p14:creationId xmlns:p14="http://schemas.microsoft.com/office/powerpoint/2010/main" val="11570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5B68-6EA3-32D0-7F87-6B672A0AD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9FF50-B2BC-DA0A-94F2-A6D605F9E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A2B97-D0C3-29CD-56C6-5BEA2528BFE3}"/>
              </a:ext>
            </a:extLst>
          </p:cNvPr>
          <p:cNvSpPr>
            <a:spLocks noGrp="1"/>
          </p:cNvSpPr>
          <p:nvPr>
            <p:ph type="body" idx="1"/>
          </p:nvPr>
        </p:nvSpPr>
        <p:spPr/>
        <p:txBody>
          <a:bodyPr/>
          <a:lstStyle/>
          <a:p>
            <a:pPr marL="0" indent="0">
              <a:buFont typeface="Arial" panose="020B0604020202020204" pitchFamily="34" charset="0"/>
              <a:buNone/>
            </a:pPr>
            <a:r>
              <a:rPr lang="en-US" dirty="0"/>
              <a:t>Texte de </a:t>
            </a:r>
            <a:r>
              <a:rPr lang="en-US" dirty="0" err="1"/>
              <a:t>remplacement</a:t>
            </a:r>
            <a:r>
              <a:rPr lang="en-US" dirty="0"/>
              <a:t> : Page du </a:t>
            </a:r>
            <a:r>
              <a:rPr lang="en-US" dirty="0" err="1"/>
              <a:t>compte</a:t>
            </a:r>
            <a:r>
              <a:rPr lang="en-US" dirty="0"/>
              <a:t> Amazon </a:t>
            </a:r>
            <a:r>
              <a:rPr lang="en-US" dirty="0" err="1"/>
              <a:t>affichant</a:t>
            </a:r>
            <a:r>
              <a:rPr lang="en-US" dirty="0"/>
              <a:t> les pages </a:t>
            </a:r>
            <a:r>
              <a:rPr lang="en-US" dirty="0" err="1"/>
              <a:t>d’assistance</a:t>
            </a:r>
            <a:r>
              <a:rPr lang="en-US" dirty="0"/>
              <a:t>, </a:t>
            </a:r>
            <a:r>
              <a:rPr lang="en-US" dirty="0" err="1"/>
              <a:t>notamment</a:t>
            </a:r>
            <a:r>
              <a:rPr lang="en-US" dirty="0"/>
              <a:t> «</a:t>
            </a:r>
            <a:r>
              <a:rPr lang="fr-FR" dirty="0"/>
              <a:t>Assistance pour les services numériques et les appareils » et « Service à la clientèle »</a:t>
            </a:r>
            <a:r>
              <a:rPr lang="en-US" dirty="0"/>
              <a:t>. </a:t>
            </a:r>
            <a:r>
              <a:rPr lang="fr-FR" dirty="0"/>
              <a:t>L’onglet « Compte » en haut à droite est entouré d'un cercle rouge pour indiquer comment accéder à la page du compte</a:t>
            </a:r>
            <a:r>
              <a:rPr lang="en-US" dirty="0"/>
              <a:t>.</a:t>
            </a:r>
          </a:p>
        </p:txBody>
      </p:sp>
      <p:sp>
        <p:nvSpPr>
          <p:cNvPr id="4" name="Slide Number Placeholder 3">
            <a:extLst>
              <a:ext uri="{FF2B5EF4-FFF2-40B4-BE49-F238E27FC236}">
                <a16:creationId xmlns:a16="http://schemas.microsoft.com/office/drawing/2014/main" id="{9CFD09F9-6646-C441-BD4F-EB456EE737C2}"/>
              </a:ext>
            </a:extLst>
          </p:cNvPr>
          <p:cNvSpPr>
            <a:spLocks noGrp="1"/>
          </p:cNvSpPr>
          <p:nvPr>
            <p:ph type="sldNum" sz="quarter" idx="5"/>
          </p:nvPr>
        </p:nvSpPr>
        <p:spPr/>
        <p:txBody>
          <a:bodyPr/>
          <a:lstStyle/>
          <a:p>
            <a:fld id="{02C8C48F-BA6B-4B6C-93F9-398B24BC021F}" type="slidenum">
              <a:rPr lang="en-GB" smtClean="0"/>
              <a:t>26</a:t>
            </a:fld>
            <a:endParaRPr lang="en-GB"/>
          </a:p>
        </p:txBody>
      </p:sp>
    </p:spTree>
    <p:extLst>
      <p:ext uri="{BB962C8B-B14F-4D97-AF65-F5344CB8AC3E}">
        <p14:creationId xmlns:p14="http://schemas.microsoft.com/office/powerpoint/2010/main" val="3933148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92ACD-A813-422E-B08D-55BC37BE08B3}" type="slidenum">
              <a:rPr lang="en-GB" smtClean="0"/>
              <a:t>27</a:t>
            </a:fld>
            <a:endParaRPr lang="en-GB"/>
          </a:p>
        </p:txBody>
      </p:sp>
    </p:spTree>
    <p:extLst>
      <p:ext uri="{BB962C8B-B14F-4D97-AF65-F5344CB8AC3E}">
        <p14:creationId xmlns:p14="http://schemas.microsoft.com/office/powerpoint/2010/main" val="1290321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28</a:t>
            </a:fld>
            <a:endParaRPr lang="en-GB"/>
          </a:p>
        </p:txBody>
      </p:sp>
    </p:spTree>
    <p:extLst>
      <p:ext uri="{BB962C8B-B14F-4D97-AF65-F5344CB8AC3E}">
        <p14:creationId xmlns:p14="http://schemas.microsoft.com/office/powerpoint/2010/main" val="383220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a typeface="Calibri"/>
              <a:cs typeface="Calibri"/>
            </a:endParaRPr>
          </a:p>
        </p:txBody>
      </p:sp>
      <p:sp>
        <p:nvSpPr>
          <p:cNvPr id="4" name="Slide Number Placeholder 3"/>
          <p:cNvSpPr>
            <a:spLocks noGrp="1"/>
          </p:cNvSpPr>
          <p:nvPr>
            <p:ph type="sldNum" sz="quarter" idx="5"/>
          </p:nvPr>
        </p:nvSpPr>
        <p:spPr/>
        <p:txBody>
          <a:bodyPr/>
          <a:lstStyle/>
          <a:p>
            <a:fld id="{37CD79CE-713A-4569-A52C-CA3FEA2234B8}" type="slidenum">
              <a:rPr lang="en-CA" smtClean="0"/>
              <a:t>3</a:t>
            </a:fld>
            <a:endParaRPr lang="en-CA"/>
          </a:p>
        </p:txBody>
      </p:sp>
    </p:spTree>
    <p:extLst>
      <p:ext uri="{BB962C8B-B14F-4D97-AF65-F5344CB8AC3E}">
        <p14:creationId xmlns:p14="http://schemas.microsoft.com/office/powerpoint/2010/main" val="188692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a:effectLst/>
                <a:latin typeface="Verdana" panose="020B0604030504040204" pitchFamily="34" charset="0"/>
                <a:ea typeface="Calibri" panose="020F0502020204030204" pitchFamily="34" charset="0"/>
                <a:cs typeface="Times New Roman" panose="02020603050405020304" pitchFamily="18" charset="0"/>
              </a:rPr>
              <a:t>Les </a:t>
            </a:r>
            <a:r>
              <a:rPr lang="en-CA" sz="1800" err="1"/>
              <a:t>personnes</a:t>
            </a:r>
            <a:r>
              <a:rPr lang="en-CA" sz="1800"/>
              <a:t> incapables de lire les </a:t>
            </a:r>
            <a:r>
              <a:rPr lang="en-CA" sz="1800" err="1"/>
              <a:t>imprimés</a:t>
            </a:r>
            <a:r>
              <a:rPr lang="en-CA" sz="1800"/>
              <a:t> </a:t>
            </a:r>
            <a:r>
              <a:rPr lang="en-CA" sz="1800" err="1"/>
              <a:t>ont</a:t>
            </a:r>
            <a:r>
              <a:rPr lang="en-CA" sz="1800"/>
              <a:t> </a:t>
            </a:r>
            <a:r>
              <a:rPr lang="en-CA" sz="1800" err="1"/>
              <a:t>besoin</a:t>
            </a:r>
            <a:r>
              <a:rPr lang="en-CA" sz="1800"/>
              <a:t> de livres </a:t>
            </a:r>
            <a:r>
              <a:rPr lang="en-CA" sz="1800" err="1"/>
              <a:t>en</a:t>
            </a:r>
            <a:r>
              <a:rPr lang="en-CA" sz="1800"/>
              <a:t> formats</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accessibles</a:t>
            </a:r>
            <a:r>
              <a:rPr lang="en-CA" sz="1800" kern="100">
                <a:effectLst/>
                <a:latin typeface="Verdana" panose="020B0604030504040204" pitchFamily="34" charset="0"/>
                <a:ea typeface="Calibri" panose="020F0502020204030204" pitchFamily="34" charset="0"/>
                <a:cs typeface="Times New Roman" panose="02020603050405020304" pitchFamily="18" charset="0"/>
              </a:rPr>
              <a:t>. Le </a:t>
            </a:r>
            <a:r>
              <a:rPr lang="en-US" sz="1800">
                <a:ea typeface="Verdana"/>
              </a:rPr>
              <a:t>CAÉB </a:t>
            </a:r>
            <a:r>
              <a:rPr lang="en-US" sz="1800" err="1">
                <a:ea typeface="Verdana"/>
              </a:rPr>
              <a:t>offre</a:t>
            </a:r>
            <a:r>
              <a:rPr lang="en-US" sz="1800">
                <a:ea typeface="Verdana"/>
              </a:rPr>
              <a:t> un</a:t>
            </a:r>
            <a:r>
              <a:rPr lang="en-CA" sz="1800" kern="100">
                <a:effectLst/>
                <a:latin typeface="Verdana" panose="020B0604030504040204" pitchFamily="34" charset="0"/>
                <a:ea typeface="Calibri" panose="020F0502020204030204" pitchFamily="34" charset="0"/>
                <a:cs typeface="Times New Roman" panose="02020603050405020304" pitchFamily="18" charset="0"/>
              </a:rPr>
              <a:t> service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complet</a:t>
            </a:r>
            <a:r>
              <a:rPr lang="en-CA" sz="1800" kern="100">
                <a:effectLst/>
                <a:latin typeface="Verdana" panose="020B0604030504040204" pitchFamily="34" charset="0"/>
                <a:ea typeface="Calibri" panose="020F0502020204030204" pitchFamily="34" charset="0"/>
                <a:cs typeface="Times New Roman" panose="02020603050405020304" pitchFamily="18" charset="0"/>
              </a:rPr>
              <a:t> de </a:t>
            </a:r>
            <a:r>
              <a:rPr lang="en-US" sz="1800">
                <a:ea typeface="Verdana"/>
              </a:rPr>
              <a:t>bibliothèque</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en</a:t>
            </a:r>
            <a:r>
              <a:rPr lang="en-CA" sz="1800" kern="100">
                <a:effectLst/>
                <a:latin typeface="Verdana" panose="020B0604030504040204" pitchFamily="34" charset="0"/>
                <a:ea typeface="Calibri" panose="020F0502020204030204" pitchFamily="34" charset="0"/>
                <a:cs typeface="Times New Roman" panose="02020603050405020304" pitchFamily="18" charset="0"/>
              </a:rPr>
              <a:t> proposant plus de 1,4 million de livres, de magazines et de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journaux</a:t>
            </a:r>
            <a:r>
              <a:rPr lang="en-CA" sz="1800" kern="100">
                <a:effectLst/>
                <a:latin typeface="Verdana" panose="020B0604030504040204" pitchFamily="34" charset="0"/>
                <a:ea typeface="Calibri" panose="020F0502020204030204" pitchFamily="34" charset="0"/>
                <a:cs typeface="Times New Roman" panose="02020603050405020304" pitchFamily="18" charset="0"/>
              </a:rPr>
              <a:t> aux </a:t>
            </a:r>
            <a:r>
              <a:rPr lang="en-CA" sz="1800" err="1"/>
              <a:t>personnes</a:t>
            </a:r>
            <a:r>
              <a:rPr lang="en-CA" sz="1800"/>
              <a:t> incapables de lire les </a:t>
            </a:r>
            <a:r>
              <a:rPr lang="en-CA" sz="1800" err="1"/>
              <a:t>imprimés</a:t>
            </a:r>
            <a:r>
              <a:rPr lang="en-CA" sz="1800"/>
              <a:t> vivant au</a:t>
            </a:r>
            <a:r>
              <a:rPr lang="en-CA" sz="1800" kern="100">
                <a:effectLst/>
                <a:latin typeface="Verdana" panose="020B0604030504040204" pitchFamily="34" charset="0"/>
                <a:ea typeface="Calibri" panose="020F0502020204030204" pitchFamily="34" charset="0"/>
                <a:cs typeface="Times New Roman" panose="02020603050405020304" pitchFamily="18" charset="0"/>
              </a:rPr>
              <a:t> Canada. Le </a:t>
            </a:r>
            <a:r>
              <a:rPr lang="en-US" sz="1800">
                <a:ea typeface="Verdana"/>
              </a:rPr>
              <a:t>CAÉB</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est</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une</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fr-FR" sz="2800" b="0" i="0">
                <a:solidFill>
                  <a:srgbClr val="212121"/>
                </a:solidFill>
                <a:effectLst/>
                <a:latin typeface="Arial" panose="020B0604020202020204" pitchFamily="34" charset="0"/>
              </a:rPr>
              <a:t>organisation nationale sans but lucratif qui offre des services de lecture accessible aux quelque trois millions de personnes au Canada ayant une déficience de lecture des imprimés</a:t>
            </a:r>
            <a:r>
              <a:rPr lang="en-CA" sz="1800" kern="10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fr-FR" sz="2800" b="0" i="0">
                <a:solidFill>
                  <a:srgbClr val="212121"/>
                </a:solidFill>
                <a:effectLst/>
                <a:latin typeface="Arial" panose="020B0604020202020204" pitchFamily="34" charset="0"/>
              </a:rPr>
              <a:t>Nos services permettent aux personnes incapables de lire les imprimés de partout au pays de mieux participer aux activités d’apprentissage et à la vie professionnelle et sociale. Ces services les aident à contribuer au développement social, culturel et économique de leur communauté et de la collectivité en général</a:t>
            </a:r>
            <a:r>
              <a:rPr lang="en-CA" sz="1800" kern="100">
                <a:solidFill>
                  <a:srgbClr val="212121"/>
                </a:solidFill>
                <a:effectLst/>
                <a:latin typeface="Verdana" panose="020B0604030504040204" pitchFamily="34" charset="0"/>
                <a:ea typeface="Calibri" panose="020F0502020204030204" pitchFamily="34" charset="0"/>
                <a:cs typeface="Arial" panose="020B0604020202020204" pitchFamily="34" charset="0"/>
              </a:rPr>
              <a:t>.</a:t>
            </a:r>
          </a:p>
          <a:p>
            <a:endParaRPr lang="en-CA" sz="1800" kern="100">
              <a:solidFill>
                <a:srgbClr val="212121"/>
              </a:solidFill>
              <a:effectLst/>
              <a:latin typeface="Verdana" panose="020B0604030504040204" pitchFamily="34" charset="0"/>
              <a:ea typeface="Calibri" panose="020F0502020204030204" pitchFamily="34" charset="0"/>
              <a:cs typeface="Arial" panose="020B0604020202020204" pitchFamily="34" charset="0"/>
            </a:endParaRPr>
          </a:p>
          <a:p>
            <a:r>
              <a:rPr lang="en-CA" sz="1800" kern="100">
                <a:effectLst/>
                <a:latin typeface="Verdana" panose="020B0604030504040204" pitchFamily="34" charset="0"/>
                <a:ea typeface="Calibri" panose="020F0502020204030204" pitchFamily="34" charset="0"/>
                <a:cs typeface="Times New Roman" panose="02020603050405020304" pitchFamily="18" charset="0"/>
              </a:rPr>
              <a:t>Nous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avons</a:t>
            </a:r>
            <a:r>
              <a:rPr lang="en-CA" sz="1800" kern="100">
                <a:effectLst/>
                <a:latin typeface="Verdana" panose="020B0604030504040204" pitchFamily="34" charset="0"/>
                <a:ea typeface="Calibri" panose="020F0502020204030204" pitchFamily="34" charset="0"/>
                <a:cs typeface="Times New Roman" panose="02020603050405020304" pitchFamily="18" charset="0"/>
              </a:rPr>
              <a:t> pour mission de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soutenir</a:t>
            </a:r>
            <a:r>
              <a:rPr lang="en-CA" sz="1800" kern="100">
                <a:effectLst/>
                <a:latin typeface="Verdana" panose="020B0604030504040204" pitchFamily="34" charset="0"/>
                <a:ea typeface="Calibri" panose="020F0502020204030204" pitchFamily="34" charset="0"/>
                <a:cs typeface="Times New Roman" panose="02020603050405020304" pitchFamily="18" charset="0"/>
              </a:rPr>
              <a:t> les </a:t>
            </a:r>
            <a:r>
              <a:rPr lang="en-US" sz="1800">
                <a:ea typeface="Verdana"/>
              </a:rPr>
              <a:t>bibliothèques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publiques</a:t>
            </a:r>
            <a:r>
              <a:rPr lang="en-CA" sz="1800" kern="100">
                <a:effectLst/>
                <a:latin typeface="Verdana" panose="020B0604030504040204" pitchFamily="34" charset="0"/>
                <a:ea typeface="Calibri" panose="020F0502020204030204" pitchFamily="34" charset="0"/>
                <a:cs typeface="Times New Roman" panose="02020603050405020304" pitchFamily="18" charset="0"/>
              </a:rPr>
              <a:t> dans la mise à disposition de collections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accessibles</a:t>
            </a:r>
            <a:r>
              <a:rPr lang="en-CA" sz="1800" kern="100">
                <a:effectLst/>
                <a:latin typeface="Verdana" panose="020B0604030504040204" pitchFamily="34" charset="0"/>
                <a:ea typeface="Calibri" panose="020F0502020204030204" pitchFamily="34" charset="0"/>
                <a:cs typeface="Times New Roman" panose="02020603050405020304" pitchFamily="18" charset="0"/>
              </a:rPr>
              <a:t> et de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défendre</a:t>
            </a:r>
            <a:r>
              <a:rPr lang="en-CA" sz="1800" kern="100">
                <a:effectLst/>
                <a:latin typeface="Verdana" panose="020B0604030504040204" pitchFamily="34" charset="0"/>
                <a:ea typeface="Calibri" panose="020F0502020204030204" pitchFamily="34" charset="0"/>
                <a:cs typeface="Times New Roman" panose="02020603050405020304" pitchFamily="18" charset="0"/>
              </a:rPr>
              <a:t> le droit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fondamental</a:t>
            </a:r>
            <a:r>
              <a:rPr lang="en-CA" sz="1800" kern="100">
                <a:effectLst/>
                <a:latin typeface="Verdana" panose="020B0604030504040204" pitchFamily="34" charset="0"/>
                <a:ea typeface="Calibri" panose="020F0502020204030204" pitchFamily="34" charset="0"/>
                <a:cs typeface="Times New Roman" panose="02020603050405020304" pitchFamily="18" charset="0"/>
              </a:rPr>
              <a:t> des Canadiens </a:t>
            </a:r>
            <a:r>
              <a:rPr lang="fr-FR" sz="1800" b="0" i="0">
                <a:solidFill>
                  <a:srgbClr val="212121"/>
                </a:solidFill>
                <a:effectLst/>
                <a:latin typeface="Arial" panose="020B0604020202020204" pitchFamily="34" charset="0"/>
              </a:rPr>
              <a:t>incapables de lire les imprimés d’accéder à des </a:t>
            </a:r>
            <a:r>
              <a:rPr lang="fr-FR" sz="2800" b="0" i="0">
                <a:solidFill>
                  <a:srgbClr val="212121"/>
                </a:solidFill>
                <a:effectLst/>
                <a:latin typeface="Arial" panose="020B0604020202020204" pitchFamily="34" charset="0"/>
              </a:rPr>
              <a:t>médias et à des documents dans le format de leur choix</a:t>
            </a:r>
            <a:r>
              <a:rPr lang="en-CA" sz="1800" kern="100">
                <a:effectLst/>
                <a:latin typeface="Verdana" panose="020B0604030504040204" pitchFamily="34" charset="0"/>
                <a:ea typeface="Calibri" panose="020F0502020204030204" pitchFamily="34" charset="0"/>
                <a:cs typeface="Times New Roman" panose="02020603050405020304" pitchFamily="18" charset="0"/>
              </a:rPr>
              <a:t>. Nous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allons</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revenir</a:t>
            </a:r>
            <a:r>
              <a:rPr lang="en-CA" sz="1800" kern="100">
                <a:effectLst/>
                <a:latin typeface="Verdana" panose="020B0604030504040204" pitchFamily="34" charset="0"/>
                <a:ea typeface="Calibri" panose="020F0502020204030204" pitchFamily="34" charset="0"/>
                <a:cs typeface="Times New Roman" panose="02020603050405020304" pitchFamily="18" charset="0"/>
              </a:rPr>
              <a:t> plus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en</a:t>
            </a:r>
            <a:r>
              <a:rPr lang="en-CA" sz="1800" kern="10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détail</a:t>
            </a:r>
            <a:r>
              <a:rPr lang="en-CA" sz="1800" kern="100">
                <a:effectLst/>
                <a:latin typeface="Verdana" panose="020B0604030504040204" pitchFamily="34" charset="0"/>
                <a:ea typeface="Calibri" panose="020F0502020204030204" pitchFamily="34" charset="0"/>
                <a:cs typeface="Times New Roman" panose="02020603050405020304" pitchFamily="18" charset="0"/>
              </a:rPr>
              <a:t> sur </a:t>
            </a:r>
            <a:r>
              <a:rPr lang="en-CA" sz="1800" kern="100" err="1">
                <a:effectLst/>
                <a:latin typeface="Verdana" panose="020B0604030504040204" pitchFamily="34" charset="0"/>
                <a:ea typeface="Calibri" panose="020F0502020204030204" pitchFamily="34" charset="0"/>
                <a:cs typeface="Times New Roman" panose="02020603050405020304" pitchFamily="18" charset="0"/>
              </a:rPr>
              <a:t>ces</a:t>
            </a:r>
            <a:r>
              <a:rPr lang="en-CA" sz="1800" kern="100">
                <a:effectLst/>
                <a:latin typeface="Verdana" panose="020B0604030504040204" pitchFamily="34" charset="0"/>
                <a:ea typeface="Calibri" panose="020F0502020204030204" pitchFamily="34" charset="0"/>
                <a:cs typeface="Times New Roman" panose="02020603050405020304" pitchFamily="18" charset="0"/>
              </a:rPr>
              <a:t> points.</a:t>
            </a:r>
          </a:p>
          <a:p>
            <a:endParaRPr lang="en-CA" sz="1800" kern="100">
              <a:effectLst/>
              <a:latin typeface="Verdana" panose="020B0604030504040204" pitchFamily="34" charset="0"/>
              <a:ea typeface="Calibri" panose="020F0502020204030204" pitchFamily="34" charset="0"/>
              <a:cs typeface="Times New Roman" panose="02020603050405020304" pitchFamily="18" charset="0"/>
            </a:endParaRPr>
          </a:p>
          <a:p>
            <a:r>
              <a:rPr lang="en-CA" sz="1800" kern="100">
                <a:effectLst/>
                <a:latin typeface="Verdana" panose="020B0604030504040204" pitchFamily="34" charset="0"/>
                <a:ea typeface="Calibri" panose="020F0502020204030204" pitchFamily="34" charset="0"/>
                <a:cs typeface="Times New Roman" panose="02020603050405020304" pitchFamily="18" charset="0"/>
              </a:rPr>
              <a:t>Image : </a:t>
            </a:r>
            <a:r>
              <a:rPr lang="en-US" sz="1800" kern="100">
                <a:effectLst/>
                <a:latin typeface="Verdana" panose="020B0604030504040204" pitchFamily="34" charset="0"/>
                <a:ea typeface="Calibri" panose="020F0502020204030204" pitchFamily="34" charset="0"/>
                <a:cs typeface="Times New Roman" panose="02020603050405020304" pitchFamily="18" charset="0"/>
              </a:rPr>
              <a:t>Images de mains lisant un livre en braille, d’un homme portant un casque d’écoute et d’une femme tenant un </a:t>
            </a:r>
            <a:r>
              <a:rPr lang="en-US" sz="1800" kern="100" err="1">
                <a:effectLst/>
                <a:latin typeface="Verdana" panose="020B0604030504040204" pitchFamily="34" charset="0"/>
                <a:ea typeface="Calibri" panose="020F0502020204030204" pitchFamily="34" charset="0"/>
                <a:cs typeface="Times New Roman" panose="02020603050405020304" pitchFamily="18" charset="0"/>
              </a:rPr>
              <a:t>ipad</a:t>
            </a:r>
            <a:r>
              <a:rPr lang="en-US" sz="1800" kern="100">
                <a:effectLst/>
                <a:latin typeface="Verdana" panose="020B0604030504040204" pitchFamily="34" charset="0"/>
                <a:ea typeface="Calibri" panose="020F0502020204030204" pitchFamily="34" charset="0"/>
                <a:cs typeface="Times New Roman" panose="02020603050405020304" pitchFamily="18" charset="0"/>
              </a:rPr>
              <a:t>.</a:t>
            </a:r>
          </a:p>
          <a:p>
            <a:r>
              <a:rPr lang="en-US" sz="1800" kern="100">
                <a:effectLst/>
                <a:latin typeface="Verdana" panose="020B0604030504040204" pitchFamily="34" charset="0"/>
                <a:ea typeface="Calibri" panose="020F0502020204030204" pitchFamily="34" charset="0"/>
                <a:cs typeface="Times New Roman" panose="02020603050405020304" pitchFamily="18" charset="0"/>
              </a:rPr>
              <a:t>Le CAÉB : </a:t>
            </a:r>
            <a:r>
              <a:rPr lang="fr-FR" sz="1800" kern="100">
                <a:effectLst/>
                <a:latin typeface="Verdana" panose="020B0604030504040204" pitchFamily="34" charset="0"/>
                <a:ea typeface="Calibri" panose="020F0502020204030204" pitchFamily="34" charset="0"/>
                <a:cs typeface="Times New Roman" panose="02020603050405020304" pitchFamily="18" charset="0"/>
              </a:rPr>
              <a:t>les bibliothèques et l’accessibilité réunies</a:t>
            </a:r>
            <a:endParaRPr lang="en-CA"/>
          </a:p>
        </p:txBody>
      </p:sp>
      <p:sp>
        <p:nvSpPr>
          <p:cNvPr id="4" name="Slide Number Placeholder 3"/>
          <p:cNvSpPr>
            <a:spLocks noGrp="1"/>
          </p:cNvSpPr>
          <p:nvPr>
            <p:ph type="sldNum" sz="quarter" idx="5"/>
          </p:nvPr>
        </p:nvSpPr>
        <p:spPr/>
        <p:txBody>
          <a:bodyPr/>
          <a:lstStyle/>
          <a:p>
            <a:fld id="{9FD2F16B-AECB-46D9-8AE3-EA89E21702C4}" type="slidenum">
              <a:rPr lang="en-CA" smtClean="0"/>
              <a:t>4</a:t>
            </a:fld>
            <a:endParaRPr lang="en-CA"/>
          </a:p>
        </p:txBody>
      </p:sp>
    </p:spTree>
    <p:extLst>
      <p:ext uri="{BB962C8B-B14F-4D97-AF65-F5344CB8AC3E}">
        <p14:creationId xmlns:p14="http://schemas.microsoft.com/office/powerpoint/2010/main" val="76505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5</a:t>
            </a:fld>
            <a:endParaRPr lang="en-GB"/>
          </a:p>
        </p:txBody>
      </p:sp>
    </p:spTree>
    <p:extLst>
      <p:ext uri="{BB962C8B-B14F-4D97-AF65-F5344CB8AC3E}">
        <p14:creationId xmlns:p14="http://schemas.microsoft.com/office/powerpoint/2010/main" val="354407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6</a:t>
            </a:fld>
            <a:endParaRPr lang="en-GB"/>
          </a:p>
        </p:txBody>
      </p:sp>
    </p:spTree>
    <p:extLst>
      <p:ext uri="{BB962C8B-B14F-4D97-AF65-F5344CB8AC3E}">
        <p14:creationId xmlns:p14="http://schemas.microsoft.com/office/powerpoint/2010/main" val="386922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ptos" panose="020B0004020202020204" pitchFamily="34" charset="0"/>
              </a:rPr>
              <a:t>Les haut-parleurs intelligents compatibles avec Alexa sont des appareils, provenant principalement d’Amazon, qui s’associent</a:t>
            </a:r>
            <a:r>
              <a:rPr lang="fr-FR" b="0" i="0">
                <a:solidFill>
                  <a:srgbClr val="000000"/>
                </a:solidFill>
                <a:effectLst/>
                <a:latin typeface="Aptos" panose="020B0004020202020204" pitchFamily="34" charset="0"/>
              </a:rPr>
              <a:t> avec l’assistant virtuel d’</a:t>
            </a:r>
            <a:r>
              <a:rPr lang="en-US" b="0" i="0">
                <a:solidFill>
                  <a:srgbClr val="000000"/>
                </a:solidFill>
                <a:effectLst/>
                <a:latin typeface="Aptos" panose="020B0004020202020204" pitchFamily="34" charset="0"/>
              </a:rPr>
              <a:t>Amazon, appelé Alexa. Les haut-parleurs intelligents d’</a:t>
            </a:r>
            <a:r>
              <a:rPr lang="en-GB"/>
              <a:t>Amazon sont appelés Echo, mais on retrouve d’autres types de </a:t>
            </a:r>
            <a:r>
              <a:rPr lang="en-US" b="0" i="0">
                <a:solidFill>
                  <a:srgbClr val="000000"/>
                </a:solidFill>
                <a:effectLst/>
                <a:latin typeface="Aptos" panose="020B0004020202020204" pitchFamily="34" charset="0"/>
              </a:rPr>
              <a:t>haut-parleurs compatibles avec </a:t>
            </a:r>
            <a:r>
              <a:rPr lang="en-GB"/>
              <a:t>Alexa. </a:t>
            </a:r>
          </a:p>
          <a:p>
            <a:endParaRPr lang="en-GB"/>
          </a:p>
          <a:p>
            <a:r>
              <a:rPr lang="en-GB"/>
              <a:t>Il faut disposer d’un appareil compatible avec Alexa pour utiliser la skill du CAÉB. Nous recommandons l’Echo Dot, peu coûteux et facile à utiliser.</a:t>
            </a:r>
          </a:p>
        </p:txBody>
      </p:sp>
      <p:sp>
        <p:nvSpPr>
          <p:cNvPr id="4" name="Slide Number Placeholder 3"/>
          <p:cNvSpPr>
            <a:spLocks noGrp="1"/>
          </p:cNvSpPr>
          <p:nvPr>
            <p:ph type="sldNum" sz="quarter" idx="5"/>
          </p:nvPr>
        </p:nvSpPr>
        <p:spPr/>
        <p:txBody>
          <a:bodyPr/>
          <a:lstStyle/>
          <a:p>
            <a:fld id="{02C8C48F-BA6B-4B6C-93F9-398B24BC021F}" type="slidenum">
              <a:rPr lang="en-GB" smtClean="0"/>
              <a:t>7</a:t>
            </a:fld>
            <a:endParaRPr lang="en-GB"/>
          </a:p>
        </p:txBody>
      </p:sp>
    </p:spTree>
    <p:extLst>
      <p:ext uri="{BB962C8B-B14F-4D97-AF65-F5344CB8AC3E}">
        <p14:creationId xmlns:p14="http://schemas.microsoft.com/office/powerpoint/2010/main" val="273802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noProof="0" dirty="0" err="1">
                <a:solidFill>
                  <a:schemeClr val="tx1"/>
                </a:solidFill>
                <a:effectLst/>
                <a:latin typeface="+mn-lt"/>
                <a:ea typeface="+mn-ea"/>
                <a:cs typeface="+mn-cs"/>
              </a:rPr>
              <a:t>Autres</a:t>
            </a:r>
            <a:r>
              <a:rPr lang="en-CA" sz="1200" b="0" i="0" kern="1200" noProof="0" dirty="0">
                <a:solidFill>
                  <a:schemeClr val="tx1"/>
                </a:solidFill>
                <a:effectLst/>
                <a:latin typeface="+mn-lt"/>
                <a:ea typeface="+mn-ea"/>
                <a:cs typeface="+mn-cs"/>
              </a:rPr>
              <a:t> </a:t>
            </a:r>
            <a:r>
              <a:rPr lang="en-CA" sz="1200" b="0" i="0" kern="1200" noProof="0" dirty="0" err="1">
                <a:solidFill>
                  <a:schemeClr val="tx1"/>
                </a:solidFill>
                <a:effectLst/>
                <a:latin typeface="+mn-lt"/>
                <a:ea typeface="+mn-ea"/>
                <a:cs typeface="+mn-cs"/>
              </a:rPr>
              <a:t>magasins</a:t>
            </a:r>
            <a:r>
              <a:rPr lang="en-CA" sz="1200" b="0" i="0" kern="1200" noProof="0" dirty="0">
                <a:solidFill>
                  <a:schemeClr val="tx1"/>
                </a:solidFill>
                <a:effectLst/>
                <a:latin typeface="+mn-lt"/>
                <a:ea typeface="+mn-ea"/>
                <a:cs typeface="+mn-cs"/>
              </a:rPr>
              <a:t> de bricolage :</a:t>
            </a:r>
          </a:p>
          <a:p>
            <a:pPr marL="171450" indent="-171450">
              <a:buFont typeface="Arial" panose="020B0604020202020204" pitchFamily="34" charset="0"/>
              <a:buChar char="•"/>
            </a:pPr>
            <a:r>
              <a:rPr lang="en-CA" sz="1200" b="0" i="0" kern="1200" noProof="0" dirty="0">
                <a:solidFill>
                  <a:schemeClr val="tx1"/>
                </a:solidFill>
                <a:effectLst/>
                <a:latin typeface="+mn-lt"/>
                <a:ea typeface="+mn-ea"/>
                <a:cs typeface="+mn-cs"/>
              </a:rPr>
              <a:t>Rona</a:t>
            </a:r>
          </a:p>
          <a:p>
            <a:pPr marL="171450" indent="-171450">
              <a:buFont typeface="Arial" panose="020B0604020202020204" pitchFamily="34" charset="0"/>
              <a:buChar char="•"/>
            </a:pPr>
            <a:r>
              <a:rPr lang="en-CA" sz="1200" b="0" i="0" kern="1200" noProof="0" dirty="0">
                <a:solidFill>
                  <a:schemeClr val="tx1"/>
                </a:solidFill>
                <a:effectLst/>
                <a:latin typeface="+mn-lt"/>
                <a:ea typeface="+mn-ea"/>
                <a:cs typeface="+mn-cs"/>
              </a:rPr>
              <a:t>Lowe’s</a:t>
            </a:r>
          </a:p>
        </p:txBody>
      </p:sp>
      <p:sp>
        <p:nvSpPr>
          <p:cNvPr id="4" name="Slide Number Placeholder 3"/>
          <p:cNvSpPr>
            <a:spLocks noGrp="1"/>
          </p:cNvSpPr>
          <p:nvPr>
            <p:ph type="sldNum" sz="quarter" idx="5"/>
          </p:nvPr>
        </p:nvSpPr>
        <p:spPr/>
        <p:txBody>
          <a:bodyPr/>
          <a:lstStyle/>
          <a:p>
            <a:fld id="{89F92ACD-A813-422E-B08D-55BC37BE08B3}" type="slidenum">
              <a:rPr lang="en-GB" smtClean="0"/>
              <a:t>8</a:t>
            </a:fld>
            <a:endParaRPr lang="en-GB"/>
          </a:p>
        </p:txBody>
      </p:sp>
    </p:spTree>
    <p:extLst>
      <p:ext uri="{BB962C8B-B14F-4D97-AF65-F5344CB8AC3E}">
        <p14:creationId xmlns:p14="http://schemas.microsoft.com/office/powerpoint/2010/main" val="137670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9F92ACD-A813-422E-B08D-55BC37BE08B3}" type="slidenum">
              <a:rPr lang="en-GB" smtClean="0"/>
              <a:t>9</a:t>
            </a:fld>
            <a:endParaRPr lang="en-GB"/>
          </a:p>
        </p:txBody>
      </p:sp>
    </p:spTree>
    <p:extLst>
      <p:ext uri="{BB962C8B-B14F-4D97-AF65-F5344CB8AC3E}">
        <p14:creationId xmlns:p14="http://schemas.microsoft.com/office/powerpoint/2010/main" val="2903383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3107E-56AA-ED43-72FA-20CD763923C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13C1537-0451-F880-5287-0EF2FC56C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4118AB3-35A6-A52B-8472-EC99122644E5}"/>
              </a:ext>
            </a:extLst>
          </p:cNvPr>
          <p:cNvSpPr>
            <a:spLocks noGrp="1"/>
          </p:cNvSpPr>
          <p:nvPr>
            <p:ph type="dt" sz="half" idx="10"/>
          </p:nvPr>
        </p:nvSpPr>
        <p:spPr/>
        <p:txBody>
          <a:bodyPr/>
          <a:lstStyle/>
          <a:p>
            <a:fld id="{CB535B9D-5065-4594-BDCD-B15C25E3D837}" type="datetimeFigureOut">
              <a:rPr lang="fr-CA" smtClean="0"/>
              <a:t>2025-08-21</a:t>
            </a:fld>
            <a:endParaRPr lang="fr-CA"/>
          </a:p>
        </p:txBody>
      </p:sp>
      <p:sp>
        <p:nvSpPr>
          <p:cNvPr id="5" name="Espace réservé du pied de page 4">
            <a:extLst>
              <a:ext uri="{FF2B5EF4-FFF2-40B4-BE49-F238E27FC236}">
                <a16:creationId xmlns:a16="http://schemas.microsoft.com/office/drawing/2014/main" id="{27ABE2CD-19D3-A679-AB97-F5AACE12BAA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F511B89-E418-2D1E-3975-04DCCF31D248}"/>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294163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8499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254012-DF31-BE94-D10C-0A50E058771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325ADB6-D898-60FA-F56B-9E8CDE2AE5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5A2B82D-F7DB-6293-195C-29077F0CF9F5}"/>
              </a:ext>
            </a:extLst>
          </p:cNvPr>
          <p:cNvSpPr>
            <a:spLocks noGrp="1"/>
          </p:cNvSpPr>
          <p:nvPr>
            <p:ph type="dt" sz="half" idx="10"/>
          </p:nvPr>
        </p:nvSpPr>
        <p:spPr/>
        <p:txBody>
          <a:bodyPr/>
          <a:lstStyle/>
          <a:p>
            <a:fld id="{85271F2F-296B-41BA-91DF-B3926D0454E1}" type="datetimeFigureOut">
              <a:rPr lang="fr-CA" smtClean="0"/>
              <a:t>2025-08-21</a:t>
            </a:fld>
            <a:endParaRPr lang="fr-CA"/>
          </a:p>
        </p:txBody>
      </p:sp>
      <p:sp>
        <p:nvSpPr>
          <p:cNvPr id="5" name="Espace réservé du pied de page 4">
            <a:extLst>
              <a:ext uri="{FF2B5EF4-FFF2-40B4-BE49-F238E27FC236}">
                <a16:creationId xmlns:a16="http://schemas.microsoft.com/office/drawing/2014/main" id="{94D49B3B-C69A-310A-472F-F82B80BCD8C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EC4A7CB-06D7-9C5C-F86B-55E6AD283E00}"/>
              </a:ext>
            </a:extLst>
          </p:cNvPr>
          <p:cNvSpPr>
            <a:spLocks noGrp="1"/>
          </p:cNvSpPr>
          <p:nvPr>
            <p:ph type="sldNum" sz="quarter" idx="12"/>
          </p:nvPr>
        </p:nvSpPr>
        <p:spPr/>
        <p:txBody>
          <a:bodyPr/>
          <a:lstStyle/>
          <a:p>
            <a:fld id="{1EF58D54-66AE-4659-833C-5E904EEB683C}" type="slidenum">
              <a:rPr lang="fr-CA" smtClean="0"/>
              <a:t>‹#›</a:t>
            </a:fld>
            <a:endParaRPr lang="fr-CA"/>
          </a:p>
        </p:txBody>
      </p:sp>
    </p:spTree>
    <p:extLst>
      <p:ext uri="{BB962C8B-B14F-4D97-AF65-F5344CB8AC3E}">
        <p14:creationId xmlns:p14="http://schemas.microsoft.com/office/powerpoint/2010/main" val="3668994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4212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006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0539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74914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18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57156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88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714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786E2-7850-8726-2A9D-ED0AED95656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29613AC7-0C45-5C2C-397B-60209187F23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76DB4E50-E163-752D-625D-7B8287C4D51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52ACE140-05A8-D550-A151-E1A3577FFC34}"/>
              </a:ext>
            </a:extLst>
          </p:cNvPr>
          <p:cNvSpPr>
            <a:spLocks noGrp="1"/>
          </p:cNvSpPr>
          <p:nvPr>
            <p:ph type="dt" sz="half" idx="10"/>
          </p:nvPr>
        </p:nvSpPr>
        <p:spPr/>
        <p:txBody>
          <a:bodyPr/>
          <a:lstStyle/>
          <a:p>
            <a:fld id="{CB535B9D-5065-4594-BDCD-B15C25E3D837}" type="datetimeFigureOut">
              <a:rPr lang="fr-CA" smtClean="0"/>
              <a:t>2025-08-21</a:t>
            </a:fld>
            <a:endParaRPr lang="fr-CA"/>
          </a:p>
        </p:txBody>
      </p:sp>
      <p:sp>
        <p:nvSpPr>
          <p:cNvPr id="6" name="Espace réservé du pied de page 5">
            <a:extLst>
              <a:ext uri="{FF2B5EF4-FFF2-40B4-BE49-F238E27FC236}">
                <a16:creationId xmlns:a16="http://schemas.microsoft.com/office/drawing/2014/main" id="{A913B37A-B63A-1D78-A680-6B0838B1C3F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E92D471-BE1E-0AC9-AF7E-9C7E6080B370}"/>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921059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1515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21419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306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9656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D6356-3A97-B0EE-35E3-08F245E3170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52EFF7D3-53E5-A807-C20D-3FAA02CF10D9}"/>
              </a:ext>
            </a:extLst>
          </p:cNvPr>
          <p:cNvSpPr>
            <a:spLocks noGrp="1"/>
          </p:cNvSpPr>
          <p:nvPr>
            <p:ph type="dt" sz="half" idx="10"/>
          </p:nvPr>
        </p:nvSpPr>
        <p:spPr/>
        <p:txBody>
          <a:bodyPr/>
          <a:lstStyle/>
          <a:p>
            <a:fld id="{CB535B9D-5065-4594-BDCD-B15C25E3D837}" type="datetimeFigureOut">
              <a:rPr lang="fr-CA" smtClean="0"/>
              <a:t>2025-08-21</a:t>
            </a:fld>
            <a:endParaRPr lang="fr-CA"/>
          </a:p>
        </p:txBody>
      </p:sp>
      <p:sp>
        <p:nvSpPr>
          <p:cNvPr id="4" name="Espace réservé du pied de page 3">
            <a:extLst>
              <a:ext uri="{FF2B5EF4-FFF2-40B4-BE49-F238E27FC236}">
                <a16:creationId xmlns:a16="http://schemas.microsoft.com/office/drawing/2014/main" id="{605D42D9-68AB-B26D-CAFB-69B40FC72B28}"/>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F26A507B-4453-7386-1500-7F37C01FE482}"/>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165131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FD4A4-A640-F3E0-E21C-CEFE2D98193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F123157-0F0C-18D0-7E48-A8A044027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F4C5B24-78FA-0588-2A51-D48A00D65BF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8A72E85F-F63B-1839-0DB0-64A2AB5AB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AAAB016-D337-943E-3C7A-ED1C06C44AB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A4258156-EAA4-0636-A8B7-F5F6A08A1F4C}"/>
              </a:ext>
            </a:extLst>
          </p:cNvPr>
          <p:cNvSpPr>
            <a:spLocks noGrp="1"/>
          </p:cNvSpPr>
          <p:nvPr>
            <p:ph type="dt" sz="half" idx="10"/>
          </p:nvPr>
        </p:nvSpPr>
        <p:spPr/>
        <p:txBody>
          <a:bodyPr/>
          <a:lstStyle/>
          <a:p>
            <a:fld id="{CB535B9D-5065-4594-BDCD-B15C25E3D837}" type="datetimeFigureOut">
              <a:rPr lang="fr-CA" smtClean="0"/>
              <a:t>2025-08-21</a:t>
            </a:fld>
            <a:endParaRPr lang="fr-CA"/>
          </a:p>
        </p:txBody>
      </p:sp>
      <p:sp>
        <p:nvSpPr>
          <p:cNvPr id="8" name="Espace réservé du pied de page 7">
            <a:extLst>
              <a:ext uri="{FF2B5EF4-FFF2-40B4-BE49-F238E27FC236}">
                <a16:creationId xmlns:a16="http://schemas.microsoft.com/office/drawing/2014/main" id="{F5C563F6-38EF-663E-1877-A2BEA1BE3FAA}"/>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AD26758-5C1B-98A1-30F6-7CAB06131432}"/>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64543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121673-F1FD-3079-C749-14650B11AAD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ADFEA37D-A865-0623-8141-4D435DE77E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77200183-09C1-E0A5-E8BD-F5C091C200B2}"/>
              </a:ext>
            </a:extLst>
          </p:cNvPr>
          <p:cNvSpPr>
            <a:spLocks noGrp="1"/>
          </p:cNvSpPr>
          <p:nvPr>
            <p:ph type="dt" sz="half" idx="10"/>
          </p:nvPr>
        </p:nvSpPr>
        <p:spPr/>
        <p:txBody>
          <a:bodyPr/>
          <a:lstStyle/>
          <a:p>
            <a:fld id="{CB535B9D-5065-4594-BDCD-B15C25E3D837}" type="datetimeFigureOut">
              <a:rPr lang="fr-CA" smtClean="0"/>
              <a:t>2025-08-21</a:t>
            </a:fld>
            <a:endParaRPr lang="fr-CA"/>
          </a:p>
        </p:txBody>
      </p:sp>
      <p:sp>
        <p:nvSpPr>
          <p:cNvPr id="5" name="Espace réservé du pied de page 4">
            <a:extLst>
              <a:ext uri="{FF2B5EF4-FFF2-40B4-BE49-F238E27FC236}">
                <a16:creationId xmlns:a16="http://schemas.microsoft.com/office/drawing/2014/main" id="{D8C12D1F-2B45-89F5-2A36-C462FF98219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DBD08DD-ACEE-D984-129D-5435D4D95DE9}"/>
              </a:ext>
            </a:extLst>
          </p:cNvPr>
          <p:cNvSpPr>
            <a:spLocks noGrp="1"/>
          </p:cNvSpPr>
          <p:nvPr>
            <p:ph type="sldNum" sz="quarter" idx="12"/>
          </p:nvPr>
        </p:nvSpPr>
        <p:spPr/>
        <p:txBody>
          <a:bodyPr/>
          <a:lstStyle/>
          <a:p>
            <a:fld id="{B4B607E0-B329-4C36-8B69-5F1180D3686B}" type="slidenum">
              <a:rPr lang="fr-CA" smtClean="0"/>
              <a:t>‹#›</a:t>
            </a:fld>
            <a:endParaRPr lang="fr-CA"/>
          </a:p>
        </p:txBody>
      </p:sp>
    </p:spTree>
    <p:extLst>
      <p:ext uri="{BB962C8B-B14F-4D97-AF65-F5344CB8AC3E}">
        <p14:creationId xmlns:p14="http://schemas.microsoft.com/office/powerpoint/2010/main" val="82190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6303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4358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70329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934A3C5-DBC0-E643-315E-08AC1214A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A320CEF-7013-17B6-3C96-76780BC4F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8651808-E89D-30F2-9249-F935211B64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35B9D-5065-4594-BDCD-B15C25E3D837}" type="datetimeFigureOut">
              <a:rPr lang="fr-CA" smtClean="0"/>
              <a:t>2025-08-21</a:t>
            </a:fld>
            <a:endParaRPr lang="fr-CA"/>
          </a:p>
        </p:txBody>
      </p:sp>
      <p:sp>
        <p:nvSpPr>
          <p:cNvPr id="5" name="Espace réservé du pied de page 4">
            <a:extLst>
              <a:ext uri="{FF2B5EF4-FFF2-40B4-BE49-F238E27FC236}">
                <a16:creationId xmlns:a16="http://schemas.microsoft.com/office/drawing/2014/main" id="{C09FA157-1CA4-C11E-7A54-E8B5A6284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C5AFDE2-810F-5477-B59C-8F185959C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607E0-B329-4C36-8B69-5F1180D3686B}" type="slidenum">
              <a:rPr lang="fr-CA" smtClean="0"/>
              <a:t>‹#›</a:t>
            </a:fld>
            <a:endParaRPr lang="fr-CA"/>
          </a:p>
        </p:txBody>
      </p:sp>
    </p:spTree>
    <p:extLst>
      <p:ext uri="{BB962C8B-B14F-4D97-AF65-F5344CB8AC3E}">
        <p14:creationId xmlns:p14="http://schemas.microsoft.com/office/powerpoint/2010/main" val="261949534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60" r:id="rId3"/>
    <p:sldLayoutId id="2147483654" r:id="rId4"/>
    <p:sldLayoutId id="2147483653" r:id="rId5"/>
    <p:sldLayoutId id="21474836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453" y="5595624"/>
            <a:ext cx="5040130" cy="1061080"/>
          </a:xfrm>
          <a:prstGeom prst="rect">
            <a:avLst/>
          </a:prstGeom>
        </p:spPr>
      </p:pic>
    </p:spTree>
    <p:extLst>
      <p:ext uri="{BB962C8B-B14F-4D97-AF65-F5344CB8AC3E}">
        <p14:creationId xmlns:p14="http://schemas.microsoft.com/office/powerpoint/2010/main" val="31487361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a:solidFill>
                  <a:schemeClr val="accent2">
                    <a:lumMod val="75000"/>
                  </a:schemeClr>
                </a:solidFill>
                <a:latin typeface="Century Gothic" panose="020B0502020202020204" pitchFamily="34" charset="0"/>
              </a:rPr>
              <a:t>bibliocaeb.ca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0836" y="5769204"/>
            <a:ext cx="4397766" cy="925845"/>
          </a:xfrm>
          <a:prstGeom prst="rect">
            <a:avLst/>
          </a:prstGeom>
        </p:spPr>
      </p:pic>
    </p:spTree>
    <p:extLst>
      <p:ext uri="{BB962C8B-B14F-4D97-AF65-F5344CB8AC3E}">
        <p14:creationId xmlns:p14="http://schemas.microsoft.com/office/powerpoint/2010/main" val="4214238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5.xml"/><Relationship Id="rId5" Type="http://schemas.openxmlformats.org/officeDocument/2006/relationships/slideLayout" Target="../slideLayouts/slideLayout9.xml"/><Relationship Id="rId4" Type="http://schemas.openxmlformats.org/officeDocument/2006/relationships/tags" Target="../tags/tag3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notesSlide" Target="../notesSlides/notesSlide17.xml"/><Relationship Id="rId4"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notesSlide" Target="../notesSlides/notesSlide19.xml"/><Relationship Id="rId4"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22.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8.png"/><Relationship Id="rId5" Type="http://schemas.openxmlformats.org/officeDocument/2006/relationships/notesSlide" Target="../notesSlides/notesSlide22.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9.png"/><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25.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notesSlide" Target="../notesSlides/notesSlide2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8.xml"/><Relationship Id="rId5" Type="http://schemas.openxmlformats.org/officeDocument/2006/relationships/tags" Target="../tags/tag58.xml"/><Relationship Id="rId4" Type="http://schemas.openxmlformats.org/officeDocument/2006/relationships/tags" Target="../tags/tag57.xml"/></Relationships>
</file>

<file path=ppt/slides/_rels/slide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hyperlink" Target="https://www.amazon.ca/gp/help/customer/display.html?nodeId=GP97Y4RS3R5T7CCP&amp;language=en_CA" TargetMode="Externa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0.png"/><Relationship Id="rId5" Type="http://schemas.openxmlformats.org/officeDocument/2006/relationships/notesSlide" Target="../notesSlides/notesSlide26.xml"/><Relationship Id="rId4"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1.jpeg"/><Relationship Id="rId5" Type="http://schemas.openxmlformats.org/officeDocument/2006/relationships/notesSlide" Target="../notesSlides/notesSlide27.xml"/><Relationship Id="rId4"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hyperlink" Target="mailto:aide@bibliocaeb.ca" TargetMode="External"/><Relationship Id="rId5" Type="http://schemas.openxmlformats.org/officeDocument/2006/relationships/hyperlink" Target="http://www.bibliocaeb.ca/" TargetMode="Externa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hyperlink" Target="http://www.native-land.ca/"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8.xml"/><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1336-DAD8-AC2B-24C9-96912DE8F7BD}"/>
              </a:ext>
            </a:extLst>
          </p:cNvPr>
          <p:cNvSpPr>
            <a:spLocks noGrp="1"/>
          </p:cNvSpPr>
          <p:nvPr>
            <p:ph type="ctrTitle"/>
            <p:custDataLst>
              <p:tags r:id="rId1"/>
            </p:custDataLst>
          </p:nvPr>
        </p:nvSpPr>
        <p:spPr/>
        <p:txBody>
          <a:bodyPr/>
          <a:lstStyle/>
          <a:p>
            <a:pPr algn="ctr"/>
            <a:r>
              <a:rPr lang="fr-CA" b="1" noProof="0" dirty="0">
                <a:solidFill>
                  <a:schemeClr val="tx1"/>
                </a:solidFill>
                <a:latin typeface="Aptos" panose="020B0004020202020204" pitchFamily="34" charset="0"/>
              </a:rPr>
              <a:t>Lecture Accessible Canada</a:t>
            </a:r>
          </a:p>
        </p:txBody>
      </p:sp>
      <p:sp>
        <p:nvSpPr>
          <p:cNvPr id="3" name="Subtitle 2">
            <a:extLst>
              <a:ext uri="{FF2B5EF4-FFF2-40B4-BE49-F238E27FC236}">
                <a16:creationId xmlns:a16="http://schemas.microsoft.com/office/drawing/2014/main" id="{A7E50E54-1362-B48F-1C7B-F790DD84EAC3}"/>
              </a:ext>
            </a:extLst>
          </p:cNvPr>
          <p:cNvSpPr>
            <a:spLocks noGrp="1"/>
          </p:cNvSpPr>
          <p:nvPr>
            <p:ph type="subTitle" idx="1"/>
            <p:custDataLst>
              <p:tags r:id="rId2"/>
            </p:custDataLst>
          </p:nvPr>
        </p:nvSpPr>
        <p:spPr>
          <a:xfrm>
            <a:off x="1828800" y="3886200"/>
            <a:ext cx="8534400" cy="1090914"/>
          </a:xfrm>
        </p:spPr>
        <p:txBody>
          <a:bodyPr anchor="ctr">
            <a:normAutofit fontScale="92500" lnSpcReduction="10000"/>
          </a:bodyPr>
          <a:lstStyle/>
          <a:p>
            <a:pPr algn="ctr"/>
            <a:r>
              <a:rPr lang="fr-CA" noProof="0" dirty="0">
                <a:solidFill>
                  <a:schemeClr val="accent6">
                    <a:lumMod val="90000"/>
                    <a:lumOff val="10000"/>
                  </a:schemeClr>
                </a:solidFill>
                <a:latin typeface="Aptos" panose="020B0004020202020204" pitchFamily="34" charset="0"/>
              </a:rPr>
              <a:t>Webinaire à l’intention des abonnés du CAÉB et des responsables de bibliothèques</a:t>
            </a:r>
          </a:p>
        </p:txBody>
      </p:sp>
    </p:spTree>
    <p:extLst>
      <p:ext uri="{BB962C8B-B14F-4D97-AF65-F5344CB8AC3E}">
        <p14:creationId xmlns:p14="http://schemas.microsoft.com/office/powerpoint/2010/main" val="2868645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4A9A-7B3E-14CE-86D2-62F7E65D227E}"/>
              </a:ext>
            </a:extLst>
          </p:cNvPr>
          <p:cNvSpPr>
            <a:spLocks noGrp="1"/>
          </p:cNvSpPr>
          <p:nvPr>
            <p:ph type="title"/>
            <p:custDataLst>
              <p:tags r:id="rId1"/>
            </p:custDataLst>
          </p:nvPr>
        </p:nvSpPr>
        <p:spPr/>
        <p:txBody>
          <a:bodyPr>
            <a:normAutofit/>
          </a:bodyPr>
          <a:lstStyle/>
          <a:p>
            <a:pPr algn="ctr"/>
            <a:r>
              <a:rPr lang="fr-CA" noProof="0" dirty="0">
                <a:latin typeface="Aptos" panose="020B0004020202020204" pitchFamily="34" charset="0"/>
              </a:rPr>
              <a:t>À propos de Lecture Accessible Canada</a:t>
            </a:r>
          </a:p>
        </p:txBody>
      </p:sp>
      <p:sp>
        <p:nvSpPr>
          <p:cNvPr id="3" name="Content Placeholder 2">
            <a:extLst>
              <a:ext uri="{FF2B5EF4-FFF2-40B4-BE49-F238E27FC236}">
                <a16:creationId xmlns:a16="http://schemas.microsoft.com/office/drawing/2014/main" id="{31A64E31-5C6B-6B67-753A-23AD5660D95C}"/>
              </a:ext>
            </a:extLst>
          </p:cNvPr>
          <p:cNvSpPr>
            <a:spLocks noGrp="1"/>
          </p:cNvSpPr>
          <p:nvPr>
            <p:ph idx="1"/>
            <p:custDataLst>
              <p:tags r:id="rId2"/>
            </p:custDataLst>
          </p:nvPr>
        </p:nvSpPr>
        <p:spPr>
          <a:xfrm>
            <a:off x="609600" y="1600201"/>
            <a:ext cx="8245641" cy="4525963"/>
          </a:xfrm>
        </p:spPr>
        <p:txBody>
          <a:bodyPr vert="horz" lIns="91440" tIns="45720" rIns="91440" bIns="45720" rtlCol="0" anchor="t">
            <a:normAutofit fontScale="92500"/>
          </a:bodyPr>
          <a:lstStyle/>
          <a:p>
            <a:pPr indent="0">
              <a:spcBef>
                <a:spcPts val="1400"/>
              </a:spcBef>
              <a:spcAft>
                <a:spcPts val="800"/>
              </a:spcAft>
              <a:buNone/>
            </a:pPr>
            <a:r>
              <a:rPr lang="fr-CA" sz="3200" b="1" noProof="0" dirty="0">
                <a:latin typeface="Aptos"/>
              </a:rPr>
              <a:t>La skill Alexa</a:t>
            </a:r>
            <a:r>
              <a:rPr lang="fr-CA" sz="3200" noProof="0" dirty="0">
                <a:latin typeface="Aptos"/>
              </a:rPr>
              <a:t> est une application à commande vocale qui ajoutent des fonctionnalités à un appareil compatible avec Alexa.</a:t>
            </a:r>
            <a:endParaRPr lang="fr-CA" sz="3200" noProof="0" dirty="0">
              <a:latin typeface="Aptos"/>
              <a:ea typeface="Verdana"/>
            </a:endParaRPr>
          </a:p>
          <a:p>
            <a:pPr indent="0">
              <a:spcBef>
                <a:spcPts val="1400"/>
              </a:spcBef>
              <a:spcAft>
                <a:spcPts val="600"/>
              </a:spcAft>
              <a:buNone/>
            </a:pPr>
            <a:r>
              <a:rPr lang="fr-CA" sz="3200" b="1" noProof="0" dirty="0">
                <a:latin typeface="Aptos"/>
                <a:ea typeface="Verdana"/>
              </a:rPr>
              <a:t>Lecture Accessible Canada </a:t>
            </a:r>
            <a:r>
              <a:rPr lang="fr-CA" sz="3200" noProof="0" dirty="0">
                <a:latin typeface="Aptos"/>
                <a:ea typeface="Verdana"/>
              </a:rPr>
              <a:t>est une skill Alexa gratuite qui permet aux abonnés du CAÉB d’écouter des livres audio sur un haut-parleur intelligent Alexa.</a:t>
            </a:r>
          </a:p>
          <a:p>
            <a:pPr indent="0">
              <a:spcBef>
                <a:spcPts val="1400"/>
              </a:spcBef>
              <a:spcAft>
                <a:spcPts val="600"/>
              </a:spcAft>
              <a:buNone/>
            </a:pPr>
            <a:r>
              <a:rPr lang="fr-CA" sz="3200" b="1" noProof="0" dirty="0">
                <a:latin typeface="Aptos"/>
                <a:ea typeface="Verdana"/>
              </a:rPr>
              <a:t>Disponible en anglais et en français</a:t>
            </a:r>
          </a:p>
        </p:txBody>
      </p:sp>
      <p:pic>
        <p:nvPicPr>
          <p:cNvPr id="7" name="Picture 6">
            <a:extLst>
              <a:ext uri="{FF2B5EF4-FFF2-40B4-BE49-F238E27FC236}">
                <a16:creationId xmlns:a16="http://schemas.microsoft.com/office/drawing/2014/main" id="{5B39C979-5242-CE04-F63C-7242250BB767}"/>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8503427" y="1889514"/>
            <a:ext cx="3078972" cy="3078972"/>
          </a:xfrm>
          <a:prstGeom prst="rect">
            <a:avLst/>
          </a:prstGeom>
        </p:spPr>
      </p:pic>
    </p:spTree>
    <p:extLst>
      <p:ext uri="{BB962C8B-B14F-4D97-AF65-F5344CB8AC3E}">
        <p14:creationId xmlns:p14="http://schemas.microsoft.com/office/powerpoint/2010/main" val="409817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24125-21A4-2EF3-167D-D5B6E7429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82BED-1D7B-6400-C821-668648595CED}"/>
              </a:ext>
            </a:extLst>
          </p:cNvPr>
          <p:cNvSpPr>
            <a:spLocks noGrp="1"/>
          </p:cNvSpPr>
          <p:nvPr>
            <p:ph type="title"/>
            <p:custDataLst>
              <p:tags r:id="rId1"/>
            </p:custDataLst>
          </p:nvPr>
        </p:nvSpPr>
        <p:spPr>
          <a:xfrm>
            <a:off x="914400" y="2552178"/>
            <a:ext cx="10363200" cy="1753643"/>
          </a:xfrm>
        </p:spPr>
        <p:style>
          <a:lnRef idx="2">
            <a:schemeClr val="accent2"/>
          </a:lnRef>
          <a:fillRef idx="1">
            <a:schemeClr val="lt1"/>
          </a:fillRef>
          <a:effectRef idx="0">
            <a:schemeClr val="accent2"/>
          </a:effectRef>
          <a:fontRef idx="minor">
            <a:schemeClr val="dk1"/>
          </a:fontRef>
        </p:style>
        <p:txBody>
          <a:bodyPr anchor="ctr"/>
          <a:lstStyle/>
          <a:p>
            <a:pPr algn="ctr"/>
            <a:r>
              <a:rPr lang="fr-CA" noProof="0" dirty="0">
                <a:latin typeface="Aptos"/>
              </a:rPr>
              <a:t>Fonctionnement de LAC</a:t>
            </a:r>
          </a:p>
        </p:txBody>
      </p:sp>
    </p:spTree>
    <p:extLst>
      <p:ext uri="{BB962C8B-B14F-4D97-AF65-F5344CB8AC3E}">
        <p14:creationId xmlns:p14="http://schemas.microsoft.com/office/powerpoint/2010/main" val="4241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7575-1C81-B9EC-EECE-1AC115862B78}"/>
              </a:ext>
            </a:extLst>
          </p:cNvPr>
          <p:cNvSpPr>
            <a:spLocks noGrp="1"/>
          </p:cNvSpPr>
          <p:nvPr>
            <p:ph type="title"/>
            <p:custDataLst>
              <p:tags r:id="rId1"/>
            </p:custDataLst>
          </p:nvPr>
        </p:nvSpPr>
        <p:spPr/>
        <p:txBody>
          <a:bodyPr>
            <a:normAutofit/>
          </a:bodyPr>
          <a:lstStyle/>
          <a:p>
            <a:pPr algn="ctr"/>
            <a:r>
              <a:rPr lang="fr-CA" noProof="0" dirty="0">
                <a:latin typeface="Aptos" panose="020B0004020202020204" pitchFamily="34" charset="0"/>
              </a:rPr>
              <a:t>Ouvrir une session du </a:t>
            </a:r>
            <a:r>
              <a:rPr lang="fr-CA" noProof="0" dirty="0">
                <a:latin typeface="Aptos" panose="020B0004020202020204" pitchFamily="34" charset="0"/>
                <a:ea typeface="Verdana"/>
              </a:rPr>
              <a:t>CAÉB</a:t>
            </a:r>
            <a:endParaRPr lang="fr-CA" noProof="0" dirty="0">
              <a:latin typeface="Aptos" panose="020B0004020202020204" pitchFamily="34" charset="0"/>
            </a:endParaRPr>
          </a:p>
        </p:txBody>
      </p:sp>
      <p:sp>
        <p:nvSpPr>
          <p:cNvPr id="3" name="Content Placeholder 2">
            <a:extLst>
              <a:ext uri="{FF2B5EF4-FFF2-40B4-BE49-F238E27FC236}">
                <a16:creationId xmlns:a16="http://schemas.microsoft.com/office/drawing/2014/main" id="{38BC56CC-A3D2-DDB5-5F27-D36BF16EF173}"/>
              </a:ext>
            </a:extLst>
          </p:cNvPr>
          <p:cNvSpPr>
            <a:spLocks noGrp="1"/>
          </p:cNvSpPr>
          <p:nvPr>
            <p:ph idx="1"/>
            <p:custDataLst>
              <p:tags r:id="rId2"/>
            </p:custDataLst>
          </p:nvPr>
        </p:nvSpPr>
        <p:spPr>
          <a:xfrm>
            <a:off x="609600" y="1600201"/>
            <a:ext cx="7331901" cy="4525963"/>
          </a:xfrm>
        </p:spPr>
        <p:txBody>
          <a:bodyPr vert="horz" lIns="91440" tIns="45720" rIns="91440" bIns="45720" rtlCol="0" anchor="t">
            <a:normAutofit lnSpcReduction="10000"/>
          </a:bodyPr>
          <a:lstStyle/>
          <a:p>
            <a:pPr marL="742950" indent="-742950">
              <a:spcAft>
                <a:spcPts val="600"/>
              </a:spcAft>
              <a:buFont typeface="+mj-lt"/>
              <a:buAutoNum type="arabicPeriod"/>
            </a:pPr>
            <a:r>
              <a:rPr lang="fr-CA" b="1" noProof="0" dirty="0">
                <a:latin typeface="Aptos"/>
              </a:rPr>
              <a:t>Lancer la skill</a:t>
            </a:r>
          </a:p>
          <a:p>
            <a:pPr marL="1143000" lvl="1" indent="-742950">
              <a:spcAft>
                <a:spcPts val="600"/>
              </a:spcAft>
            </a:pPr>
            <a:r>
              <a:rPr lang="fr-CA" noProof="0" dirty="0">
                <a:latin typeface="Aptos"/>
              </a:rPr>
              <a:t>Appli Alexa</a:t>
            </a:r>
          </a:p>
          <a:p>
            <a:pPr marL="1143000" lvl="1" indent="-742950">
              <a:spcAft>
                <a:spcPts val="600"/>
              </a:spcAft>
            </a:pPr>
            <a:r>
              <a:rPr lang="fr-CA" noProof="0" dirty="0">
                <a:latin typeface="Aptos"/>
              </a:rPr>
              <a:t>Site Web d’Amazon</a:t>
            </a:r>
          </a:p>
          <a:p>
            <a:pPr marL="742950" indent="-742950">
              <a:spcAft>
                <a:spcPts val="600"/>
              </a:spcAft>
              <a:buFont typeface="+mj-lt"/>
              <a:buAutoNum type="arabicPeriod"/>
            </a:pPr>
            <a:r>
              <a:rPr lang="fr-CA" b="1" noProof="0" dirty="0">
                <a:latin typeface="Aptos"/>
              </a:rPr>
              <a:t>Ouvrir son compte du CAÉB</a:t>
            </a:r>
          </a:p>
          <a:p>
            <a:pPr marL="742950" indent="-742950">
              <a:spcAft>
                <a:spcPts val="600"/>
              </a:spcAft>
              <a:buFont typeface="+mj-lt"/>
              <a:buAutoNum type="arabicPeriod"/>
            </a:pPr>
            <a:r>
              <a:rPr lang="fr-CA" b="1" noProof="0" dirty="0">
                <a:latin typeface="Aptos"/>
              </a:rPr>
              <a:t>Utiliser la liste des commandes pour naviguer dans la skill</a:t>
            </a:r>
          </a:p>
        </p:txBody>
      </p:sp>
      <p:pic>
        <p:nvPicPr>
          <p:cNvPr id="5" name="Picture 4">
            <a:extLst>
              <a:ext uri="{FF2B5EF4-FFF2-40B4-BE49-F238E27FC236}">
                <a16:creationId xmlns:a16="http://schemas.microsoft.com/office/drawing/2014/main" id="{295145ED-D91D-5C53-BA21-2F2FFA08AFFA}"/>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7393339" y="2465362"/>
            <a:ext cx="4798661" cy="3499024"/>
          </a:xfrm>
          <a:prstGeom prst="rect">
            <a:avLst/>
          </a:prstGeom>
        </p:spPr>
      </p:pic>
    </p:spTree>
    <p:extLst>
      <p:ext uri="{BB962C8B-B14F-4D97-AF65-F5344CB8AC3E}">
        <p14:creationId xmlns:p14="http://schemas.microsoft.com/office/powerpoint/2010/main" val="30937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05CFE1-9195-7CEE-0F0E-A83214D133BD}"/>
              </a:ext>
            </a:extLst>
          </p:cNvPr>
          <p:cNvSpPr>
            <a:spLocks noGrp="1"/>
          </p:cNvSpPr>
          <p:nvPr>
            <p:ph type="title"/>
            <p:custDataLst>
              <p:tags r:id="rId1"/>
            </p:custDataLst>
          </p:nvPr>
        </p:nvSpPr>
        <p:spPr/>
        <p:txBody>
          <a:bodyPr>
            <a:normAutofit/>
          </a:bodyPr>
          <a:lstStyle/>
          <a:p>
            <a:pPr algn="ctr"/>
            <a:r>
              <a:rPr lang="fr-CA" noProof="0" dirty="0">
                <a:latin typeface="Aptos"/>
              </a:rPr>
              <a:t>Activer la démo de la skill LAC</a:t>
            </a:r>
          </a:p>
        </p:txBody>
      </p:sp>
      <p:pic>
        <p:nvPicPr>
          <p:cNvPr id="2" name="ARC - FR - Account linking demo with captions (edited)" descr="Démonstration video d'un écran de iPhone utilisant un lecteur d'écran.">
            <a:hlinkClick r:id="" action="ppaction://media"/>
            <a:extLst>
              <a:ext uri="{FF2B5EF4-FFF2-40B4-BE49-F238E27FC236}">
                <a16:creationId xmlns:a16="http://schemas.microsoft.com/office/drawing/2014/main" id="{4A8BDBCC-548B-D7C4-4C02-5D70745F33C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032000" y="1343025"/>
            <a:ext cx="8128000" cy="4572000"/>
          </a:xfrm>
          <a:prstGeom prst="rect">
            <a:avLst/>
          </a:prstGeom>
        </p:spPr>
      </p:pic>
    </p:spTree>
    <p:extLst>
      <p:ext uri="{BB962C8B-B14F-4D97-AF65-F5344CB8AC3E}">
        <p14:creationId xmlns:p14="http://schemas.microsoft.com/office/powerpoint/2010/main" val="2828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897B4-0CDA-55B1-B261-9D9B8EB8AB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3BDBD0-648C-33F4-FCCD-F076275EB402}"/>
              </a:ext>
            </a:extLst>
          </p:cNvPr>
          <p:cNvSpPr>
            <a:spLocks noGrp="1"/>
          </p:cNvSpPr>
          <p:nvPr>
            <p:ph type="title"/>
            <p:custDataLst>
              <p:tags r:id="rId1"/>
            </p:custDataLst>
          </p:nvPr>
        </p:nvSpPr>
        <p:spPr/>
        <p:txBody>
          <a:bodyPr>
            <a:normAutofit/>
          </a:bodyPr>
          <a:lstStyle/>
          <a:p>
            <a:pPr algn="ctr"/>
            <a:r>
              <a:rPr lang="fr-CA" noProof="0" dirty="0">
                <a:latin typeface="Aptos" panose="020B0004020202020204" pitchFamily="34" charset="0"/>
              </a:rPr>
              <a:t>Menu de la skill</a:t>
            </a:r>
          </a:p>
        </p:txBody>
      </p:sp>
      <p:sp>
        <p:nvSpPr>
          <p:cNvPr id="9" name="Text Placeholder 4">
            <a:extLst>
              <a:ext uri="{FF2B5EF4-FFF2-40B4-BE49-F238E27FC236}">
                <a16:creationId xmlns:a16="http://schemas.microsoft.com/office/drawing/2014/main" id="{00A45943-4D29-01BB-7FDB-1BF800A41904}"/>
              </a:ext>
            </a:extLst>
          </p:cNvPr>
          <p:cNvSpPr txBox="1">
            <a:spLocks/>
          </p:cNvSpPr>
          <p:nvPr>
            <p:custDataLst>
              <p:tags r:id="rId2"/>
            </p:custDataLst>
          </p:nvPr>
        </p:nvSpPr>
        <p:spPr>
          <a:xfrm>
            <a:off x="609600" y="1463358"/>
            <a:ext cx="3258313" cy="711517"/>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CA" sz="3200" b="1" noProof="0" dirty="0">
                <a:latin typeface="Aptos" panose="020B0004020202020204" pitchFamily="34" charset="0"/>
              </a:rPr>
              <a:t>Livres en Cours</a:t>
            </a:r>
          </a:p>
        </p:txBody>
      </p:sp>
      <p:sp>
        <p:nvSpPr>
          <p:cNvPr id="2" name="Content Placeholder 5">
            <a:extLst>
              <a:ext uri="{FF2B5EF4-FFF2-40B4-BE49-F238E27FC236}">
                <a16:creationId xmlns:a16="http://schemas.microsoft.com/office/drawing/2014/main" id="{4FB94DBC-B363-7A86-B4E1-1168B29A297C}"/>
              </a:ext>
            </a:extLst>
          </p:cNvPr>
          <p:cNvSpPr txBox="1">
            <a:spLocks/>
          </p:cNvSpPr>
          <p:nvPr>
            <p:custDataLst>
              <p:tags r:id="rId3"/>
            </p:custDataLst>
          </p:nvPr>
        </p:nvSpPr>
        <p:spPr>
          <a:xfrm>
            <a:off x="609600" y="2220595"/>
            <a:ext cx="3561499" cy="395128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noProof="0" dirty="0">
                <a:latin typeface="Aptos" panose="020B0004020202020204" pitchFamily="34" charset="0"/>
              </a:rPr>
              <a:t>Reprend la lecture du dernier livre consulté</a:t>
            </a:r>
          </a:p>
          <a:p>
            <a:r>
              <a:rPr lang="fr-CA" noProof="0" dirty="0">
                <a:latin typeface="Aptos" panose="020B0004020202020204" pitchFamily="34" charset="0"/>
              </a:rPr>
              <a:t>Lecture</a:t>
            </a:r>
          </a:p>
          <a:p>
            <a:pPr lvl="1"/>
            <a:r>
              <a:rPr lang="fr-CA" noProof="0" dirty="0">
                <a:latin typeface="Aptos" panose="020B0004020202020204" pitchFamily="34" charset="0"/>
              </a:rPr>
              <a:t>Parcourir les chapitres</a:t>
            </a:r>
          </a:p>
          <a:p>
            <a:pPr lvl="1"/>
            <a:r>
              <a:rPr lang="fr-CA" noProof="0" dirty="0">
                <a:latin typeface="Aptos" panose="020B0004020202020204" pitchFamily="34" charset="0"/>
              </a:rPr>
              <a:t>Monter le volume</a:t>
            </a:r>
          </a:p>
          <a:p>
            <a:pPr lvl="1"/>
            <a:r>
              <a:rPr lang="fr-CA" noProof="0" dirty="0">
                <a:latin typeface="Aptos" panose="020B0004020202020204" pitchFamily="34" charset="0"/>
              </a:rPr>
              <a:t>Demander de l’information à Alexa</a:t>
            </a:r>
          </a:p>
          <a:p>
            <a:pPr lvl="1"/>
            <a:r>
              <a:rPr lang="fr-CA" noProof="0" dirty="0">
                <a:latin typeface="Aptos" panose="020B0004020202020204" pitchFamily="34" charset="0"/>
              </a:rPr>
              <a:t>Quitter / arrêter</a:t>
            </a:r>
          </a:p>
        </p:txBody>
      </p:sp>
      <p:sp>
        <p:nvSpPr>
          <p:cNvPr id="5" name="Text Placeholder 6">
            <a:extLst>
              <a:ext uri="{FF2B5EF4-FFF2-40B4-BE49-F238E27FC236}">
                <a16:creationId xmlns:a16="http://schemas.microsoft.com/office/drawing/2014/main" id="{9EEE5DE4-B6E9-124F-3DE9-23A8B6572ACA}"/>
              </a:ext>
            </a:extLst>
          </p:cNvPr>
          <p:cNvSpPr txBox="1">
            <a:spLocks/>
          </p:cNvSpPr>
          <p:nvPr>
            <p:custDataLst>
              <p:tags r:id="rId4"/>
            </p:custDataLst>
          </p:nvPr>
        </p:nvSpPr>
        <p:spPr>
          <a:xfrm>
            <a:off x="4085932" y="1535113"/>
            <a:ext cx="3258313" cy="63976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CA" sz="3200" b="1" noProof="0" dirty="0">
                <a:latin typeface="Aptos" panose="020B0004020202020204" pitchFamily="34" charset="0"/>
              </a:rPr>
              <a:t>Mes Livres</a:t>
            </a:r>
          </a:p>
        </p:txBody>
      </p:sp>
      <p:sp>
        <p:nvSpPr>
          <p:cNvPr id="6" name="Content Placeholder 7">
            <a:extLst>
              <a:ext uri="{FF2B5EF4-FFF2-40B4-BE49-F238E27FC236}">
                <a16:creationId xmlns:a16="http://schemas.microsoft.com/office/drawing/2014/main" id="{18A6E5DD-4ED4-3052-6AF0-EE6ADD639DD8}"/>
              </a:ext>
            </a:extLst>
          </p:cNvPr>
          <p:cNvSpPr txBox="1">
            <a:spLocks/>
          </p:cNvSpPr>
          <p:nvPr>
            <p:custDataLst>
              <p:tags r:id="rId5"/>
            </p:custDataLst>
          </p:nvPr>
        </p:nvSpPr>
        <p:spPr>
          <a:xfrm>
            <a:off x="4315251" y="2221318"/>
            <a:ext cx="3705652" cy="3951288"/>
          </a:xfrm>
          <a:prstGeom prst="rect">
            <a:avLst/>
          </a:prstGeom>
        </p:spPr>
        <p:txBody>
          <a:bodyPr vert="horz" lIns="91440" tIns="45720" rIns="91440" bIns="45720" rtlCol="0" anchor="t">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noProof="0" dirty="0">
                <a:latin typeface="Aptos"/>
              </a:rPr>
              <a:t>Livres en Cours</a:t>
            </a:r>
          </a:p>
          <a:p>
            <a:pPr lvl="1"/>
            <a:r>
              <a:rPr lang="fr-CA" noProof="0" dirty="0">
                <a:latin typeface="Aptos"/>
              </a:rPr>
              <a:t>Entendre une liste pouvant contenir jusqu’à quatre livres récents que vous avez commencé à lire avec la skill</a:t>
            </a:r>
          </a:p>
          <a:p>
            <a:r>
              <a:rPr lang="fr-CA" noProof="0" dirty="0">
                <a:latin typeface="Aptos"/>
              </a:rPr>
              <a:t>Étagère</a:t>
            </a:r>
          </a:p>
          <a:p>
            <a:pPr lvl="1"/>
            <a:r>
              <a:rPr lang="fr-CA" noProof="0" dirty="0">
                <a:latin typeface="Aptos"/>
              </a:rPr>
              <a:t>Entendre les livres figurant sur votre étagère de Téléchargement direct du </a:t>
            </a:r>
            <a:r>
              <a:rPr lang="fr-CA" noProof="0" dirty="0">
                <a:latin typeface="Aptos"/>
                <a:ea typeface="Verdana"/>
              </a:rPr>
              <a:t>CAÉB</a:t>
            </a:r>
            <a:endParaRPr lang="fr-CA" noProof="0" dirty="0">
              <a:latin typeface="Aptos"/>
            </a:endParaRPr>
          </a:p>
        </p:txBody>
      </p:sp>
      <p:sp>
        <p:nvSpPr>
          <p:cNvPr id="7" name="Text Placeholder 6">
            <a:extLst>
              <a:ext uri="{FF2B5EF4-FFF2-40B4-BE49-F238E27FC236}">
                <a16:creationId xmlns:a16="http://schemas.microsoft.com/office/drawing/2014/main" id="{77559D2F-4EC2-4DFD-5D2D-B264DF1A6EBB}"/>
              </a:ext>
            </a:extLst>
          </p:cNvPr>
          <p:cNvSpPr txBox="1">
            <a:spLocks/>
          </p:cNvSpPr>
          <p:nvPr>
            <p:custDataLst>
              <p:tags r:id="rId6"/>
            </p:custDataLst>
          </p:nvPr>
        </p:nvSpPr>
        <p:spPr>
          <a:xfrm>
            <a:off x="7475308" y="1507681"/>
            <a:ext cx="3258313"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800" b="1" kern="1200">
                <a:solidFill>
                  <a:schemeClr val="tx1"/>
                </a:solidFill>
                <a:latin typeface="Aptos" panose="020B0004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Aptos" panose="020B0004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Aptos" panose="020B0004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Aptos" panose="020B0004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Aptos" panose="020B0004020202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fr-CA" sz="3200" noProof="0" dirty="0"/>
              <a:t>Bibliothèque</a:t>
            </a:r>
          </a:p>
        </p:txBody>
      </p:sp>
      <p:sp>
        <p:nvSpPr>
          <p:cNvPr id="8" name="Content Placeholder 7">
            <a:extLst>
              <a:ext uri="{FF2B5EF4-FFF2-40B4-BE49-F238E27FC236}">
                <a16:creationId xmlns:a16="http://schemas.microsoft.com/office/drawing/2014/main" id="{03EA8DCB-48C4-9445-1B9C-BD5BE14737FA}"/>
              </a:ext>
            </a:extLst>
          </p:cNvPr>
          <p:cNvSpPr txBox="1">
            <a:spLocks/>
          </p:cNvSpPr>
          <p:nvPr>
            <p:custDataLst>
              <p:tags r:id="rId7"/>
            </p:custDataLst>
          </p:nvPr>
        </p:nvSpPr>
        <p:spPr>
          <a:xfrm>
            <a:off x="8020903" y="2174875"/>
            <a:ext cx="3561500"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fr-CA" noProof="0" dirty="0"/>
              <a:t>Cherche</a:t>
            </a:r>
          </a:p>
          <a:p>
            <a:pPr lvl="1"/>
            <a:r>
              <a:rPr lang="fr-CA" noProof="0" dirty="0"/>
              <a:t>Rechercher des livres par titres ou par titre et auteur</a:t>
            </a:r>
          </a:p>
          <a:p>
            <a:r>
              <a:rPr lang="fr-CA" noProof="0" dirty="0"/>
              <a:t>Recommandations</a:t>
            </a:r>
          </a:p>
          <a:p>
            <a:pPr lvl="1"/>
            <a:r>
              <a:rPr lang="fr-CA" noProof="0" dirty="0"/>
              <a:t>Entendre une brève liste de livres sélectionnés par le personnel</a:t>
            </a:r>
          </a:p>
        </p:txBody>
      </p:sp>
    </p:spTree>
    <p:extLst>
      <p:ext uri="{BB962C8B-B14F-4D97-AF65-F5344CB8AC3E}">
        <p14:creationId xmlns:p14="http://schemas.microsoft.com/office/powerpoint/2010/main" val="421856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68C-F4BB-1709-6186-5F066C8932F5}"/>
              </a:ext>
            </a:extLst>
          </p:cNvPr>
          <p:cNvSpPr>
            <a:spLocks noGrp="1"/>
          </p:cNvSpPr>
          <p:nvPr>
            <p:ph type="title"/>
            <p:custDataLst>
              <p:tags r:id="rId1"/>
            </p:custDataLst>
          </p:nvPr>
        </p:nvSpPr>
        <p:spPr/>
        <p:txBody>
          <a:bodyPr>
            <a:normAutofit fontScale="90000"/>
          </a:bodyPr>
          <a:lstStyle/>
          <a:p>
            <a:pPr algn="ctr"/>
            <a:r>
              <a:rPr lang="fr-CA" noProof="0" dirty="0">
                <a:latin typeface="Aptos"/>
              </a:rPr>
              <a:t>Comment ajouter des livres à l’étagère de la skill LAC</a:t>
            </a:r>
            <a:endParaRPr lang="fr-CA" noProof="0" dirty="0"/>
          </a:p>
        </p:txBody>
      </p:sp>
      <p:sp>
        <p:nvSpPr>
          <p:cNvPr id="3" name="Arrow: Pentagon 2">
            <a:extLst>
              <a:ext uri="{FF2B5EF4-FFF2-40B4-BE49-F238E27FC236}">
                <a16:creationId xmlns:a16="http://schemas.microsoft.com/office/drawing/2014/main" id="{8A7C559D-3168-7820-BA4B-1E1A04FEF80B}"/>
              </a:ext>
            </a:extLst>
          </p:cNvPr>
          <p:cNvSpPr/>
          <p:nvPr>
            <p:custDataLst>
              <p:tags r:id="rId2"/>
            </p:custDataLst>
          </p:nvPr>
        </p:nvSpPr>
        <p:spPr>
          <a:xfrm>
            <a:off x="699370" y="2192054"/>
            <a:ext cx="4190263" cy="219205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noProof="0" dirty="0">
                <a:latin typeface="Aptos" panose="020B0004020202020204" pitchFamily="34" charset="0"/>
              </a:rPr>
              <a:t>Choisir le format audio DAISY</a:t>
            </a:r>
          </a:p>
          <a:p>
            <a:pPr algn="ctr"/>
            <a:r>
              <a:rPr lang="fr-CA" sz="2400" noProof="0" dirty="0">
                <a:latin typeface="Aptos" panose="020B0004020202020204" pitchFamily="34" charset="0"/>
              </a:rPr>
              <a:t>(Téléchargement direct)</a:t>
            </a:r>
          </a:p>
        </p:txBody>
      </p:sp>
      <p:sp>
        <p:nvSpPr>
          <p:cNvPr id="4" name="Arrow: Chevron 3">
            <a:extLst>
              <a:ext uri="{FF2B5EF4-FFF2-40B4-BE49-F238E27FC236}">
                <a16:creationId xmlns:a16="http://schemas.microsoft.com/office/drawing/2014/main" id="{70A89319-3C7E-4816-BE55-BFE44CBDAC05}"/>
              </a:ext>
            </a:extLst>
          </p:cNvPr>
          <p:cNvSpPr/>
          <p:nvPr>
            <p:custDataLst>
              <p:tags r:id="rId3"/>
            </p:custDataLst>
          </p:nvPr>
        </p:nvSpPr>
        <p:spPr>
          <a:xfrm>
            <a:off x="3795386" y="2192053"/>
            <a:ext cx="4405337"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noProof="0" dirty="0">
                <a:solidFill>
                  <a:schemeClr val="bg1">
                    <a:lumMod val="95000"/>
                  </a:schemeClr>
                </a:solidFill>
                <a:latin typeface="Aptos" panose="020B0004020202020204" pitchFamily="34" charset="0"/>
              </a:rPr>
              <a:t>Le titre apparaît sur l’étagère du </a:t>
            </a:r>
            <a:r>
              <a:rPr lang="fr-CA" sz="2400" noProof="0" dirty="0">
                <a:ea typeface="Verdana"/>
              </a:rPr>
              <a:t>CAÉB</a:t>
            </a:r>
            <a:endParaRPr lang="fr-CA" sz="2400" noProof="0" dirty="0">
              <a:solidFill>
                <a:schemeClr val="bg1">
                  <a:lumMod val="95000"/>
                </a:schemeClr>
              </a:solidFill>
              <a:latin typeface="Aptos" panose="020B0004020202020204" pitchFamily="34" charset="0"/>
            </a:endParaRPr>
          </a:p>
        </p:txBody>
      </p:sp>
      <p:sp>
        <p:nvSpPr>
          <p:cNvPr id="5" name="Arrow: Chevron 4">
            <a:extLst>
              <a:ext uri="{FF2B5EF4-FFF2-40B4-BE49-F238E27FC236}">
                <a16:creationId xmlns:a16="http://schemas.microsoft.com/office/drawing/2014/main" id="{5018E003-75F5-BD35-9CD7-3C69F04925C9}"/>
              </a:ext>
            </a:extLst>
          </p:cNvPr>
          <p:cNvSpPr/>
          <p:nvPr>
            <p:custDataLst>
              <p:tags r:id="rId4"/>
            </p:custDataLst>
          </p:nvPr>
        </p:nvSpPr>
        <p:spPr>
          <a:xfrm>
            <a:off x="7084194" y="2192052"/>
            <a:ext cx="5024387"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sz="2400" noProof="0" dirty="0">
                <a:solidFill>
                  <a:schemeClr val="bg1">
                    <a:lumMod val="95000"/>
                  </a:schemeClr>
                </a:solidFill>
                <a:latin typeface="Aptos"/>
              </a:rPr>
              <a:t>L’utilisateur peut accéder au titre sur son haut-parleur intelligent à l’aide de la skill LAC</a:t>
            </a:r>
          </a:p>
        </p:txBody>
      </p:sp>
    </p:spTree>
    <p:extLst>
      <p:ext uri="{BB962C8B-B14F-4D97-AF65-F5344CB8AC3E}">
        <p14:creationId xmlns:p14="http://schemas.microsoft.com/office/powerpoint/2010/main" val="64793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9ACD-8920-1C48-6894-7BD0356D3C5A}"/>
              </a:ext>
            </a:extLst>
          </p:cNvPr>
          <p:cNvSpPr>
            <a:spLocks noGrp="1"/>
          </p:cNvSpPr>
          <p:nvPr>
            <p:ph type="title"/>
            <p:custDataLst>
              <p:tags r:id="rId1"/>
            </p:custDataLst>
          </p:nvPr>
        </p:nvSpPr>
        <p:spPr/>
        <p:txBody>
          <a:bodyPr/>
          <a:lstStyle/>
          <a:p>
            <a:pPr algn="ctr"/>
            <a:r>
              <a:rPr lang="fr-CA" noProof="0" dirty="0">
                <a:latin typeface="Aptos"/>
              </a:rPr>
              <a:t>Étagère de LAC</a:t>
            </a:r>
            <a:endParaRPr lang="fr-CA" noProof="0" dirty="0"/>
          </a:p>
        </p:txBody>
      </p:sp>
      <p:sp>
        <p:nvSpPr>
          <p:cNvPr id="3" name="Content Placeholder 2">
            <a:extLst>
              <a:ext uri="{FF2B5EF4-FFF2-40B4-BE49-F238E27FC236}">
                <a16:creationId xmlns:a16="http://schemas.microsoft.com/office/drawing/2014/main" id="{B66235CE-9F21-2D9B-3F56-47E8E3F91E00}"/>
              </a:ext>
            </a:extLst>
          </p:cNvPr>
          <p:cNvSpPr>
            <a:spLocks noGrp="1"/>
          </p:cNvSpPr>
          <p:nvPr>
            <p:ph idx="1"/>
            <p:custDataLst>
              <p:tags r:id="rId2"/>
            </p:custDataLst>
          </p:nvPr>
        </p:nvSpPr>
        <p:spPr/>
        <p:txBody>
          <a:bodyPr vert="horz" lIns="91440" tIns="45720" rIns="91440" bIns="45720" rtlCol="0" anchor="t">
            <a:normAutofit fontScale="92500" lnSpcReduction="10000"/>
          </a:bodyPr>
          <a:lstStyle/>
          <a:p>
            <a:pPr>
              <a:spcAft>
                <a:spcPts val="600"/>
              </a:spcAft>
            </a:pPr>
            <a:r>
              <a:rPr lang="fr-CA" noProof="0" dirty="0">
                <a:latin typeface="Aptos"/>
              </a:rPr>
              <a:t>Votre étagère de Téléchargement direct du CAÉB est associée à la skill LAC</a:t>
            </a:r>
          </a:p>
          <a:p>
            <a:pPr lvl="1">
              <a:spcAft>
                <a:spcPts val="600"/>
              </a:spcAft>
            </a:pPr>
            <a:r>
              <a:rPr lang="fr-CA" noProof="0" dirty="0">
                <a:latin typeface="Aptos"/>
              </a:rPr>
              <a:t>Les titres lus à l’aide de l’appli apparaîtront dans l’historique de l’abonné</a:t>
            </a:r>
          </a:p>
          <a:p>
            <a:pPr>
              <a:spcAft>
                <a:spcPts val="600"/>
              </a:spcAft>
            </a:pPr>
            <a:r>
              <a:rPr lang="fr-CA" noProof="0" dirty="0">
                <a:latin typeface="Aptos"/>
              </a:rPr>
              <a:t>Les utilisateurs peuvent accéder aux livres audio narrés par voix humaine du CAÉB</a:t>
            </a:r>
          </a:p>
          <a:p>
            <a:pPr lvl="1">
              <a:spcAft>
                <a:spcPts val="600"/>
              </a:spcAft>
            </a:pPr>
            <a:r>
              <a:rPr lang="fr-CA" noProof="0" dirty="0">
                <a:latin typeface="Aptos"/>
              </a:rPr>
              <a:t>pas d’accès à Bookshare ou aux magazines</a:t>
            </a:r>
          </a:p>
          <a:p>
            <a:pPr lvl="1">
              <a:spcAft>
                <a:spcPts val="600"/>
              </a:spcAft>
            </a:pPr>
            <a:r>
              <a:rPr lang="fr-CA" noProof="0" dirty="0">
                <a:latin typeface="Aptos"/>
              </a:rPr>
              <a:t>pas d’accès aux livres sous forme de texte</a:t>
            </a:r>
          </a:p>
        </p:txBody>
      </p:sp>
    </p:spTree>
    <p:extLst>
      <p:ext uri="{BB962C8B-B14F-4D97-AF65-F5344CB8AC3E}">
        <p14:creationId xmlns:p14="http://schemas.microsoft.com/office/powerpoint/2010/main" val="3011669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DE69-2BBC-6439-7D83-A56588C29E30}"/>
              </a:ext>
            </a:extLst>
          </p:cNvPr>
          <p:cNvSpPr>
            <a:spLocks noGrp="1"/>
          </p:cNvSpPr>
          <p:nvPr>
            <p:ph type="title"/>
            <p:custDataLst>
              <p:tags r:id="rId1"/>
            </p:custDataLst>
          </p:nvPr>
        </p:nvSpPr>
        <p:spPr/>
        <p:txBody>
          <a:bodyPr/>
          <a:lstStyle/>
          <a:p>
            <a:pPr algn="ctr"/>
            <a:r>
              <a:rPr lang="fr-CA" noProof="0" dirty="0">
                <a:latin typeface="Aptos"/>
              </a:rPr>
              <a:t>Commandes de LAC</a:t>
            </a:r>
          </a:p>
        </p:txBody>
      </p:sp>
      <p:sp>
        <p:nvSpPr>
          <p:cNvPr id="3" name="Content Placeholder 2">
            <a:extLst>
              <a:ext uri="{FF2B5EF4-FFF2-40B4-BE49-F238E27FC236}">
                <a16:creationId xmlns:a16="http://schemas.microsoft.com/office/drawing/2014/main" id="{17287113-9929-E0D4-8358-B987FCA75446}"/>
              </a:ext>
            </a:extLst>
          </p:cNvPr>
          <p:cNvSpPr>
            <a:spLocks noGrp="1"/>
          </p:cNvSpPr>
          <p:nvPr>
            <p:ph sz="half" idx="1"/>
            <p:custDataLst>
              <p:tags r:id="rId2"/>
            </p:custDataLst>
          </p:nvPr>
        </p:nvSpPr>
        <p:spPr/>
        <p:txBody>
          <a:bodyPr>
            <a:normAutofit fontScale="85000" lnSpcReduction="10000"/>
          </a:bodyPr>
          <a:lstStyle/>
          <a:p>
            <a:pPr marL="0" indent="0">
              <a:buNone/>
            </a:pPr>
            <a:r>
              <a:rPr lang="fr-CA" b="1" noProof="0" dirty="0">
                <a:latin typeface="Aptos" panose="020B0004020202020204" pitchFamily="34" charset="0"/>
              </a:rPr>
              <a:t>Commandes de navigation</a:t>
            </a:r>
          </a:p>
          <a:p>
            <a:r>
              <a:rPr lang="fr-CA" noProof="0" dirty="0">
                <a:latin typeface="Aptos" panose="020B0004020202020204" pitchFamily="34" charset="0"/>
              </a:rPr>
              <a:t>Lance/Ouvre</a:t>
            </a:r>
          </a:p>
          <a:p>
            <a:r>
              <a:rPr lang="fr-CA" noProof="0" dirty="0">
                <a:latin typeface="Aptos" panose="020B0004020202020204" pitchFamily="34" charset="0"/>
              </a:rPr>
              <a:t>Suivant/Précédent</a:t>
            </a:r>
          </a:p>
          <a:p>
            <a:r>
              <a:rPr lang="fr-CA" noProof="0" dirty="0">
                <a:latin typeface="Aptos" panose="020B0004020202020204" pitchFamily="34" charset="0"/>
              </a:rPr>
              <a:t>Retour</a:t>
            </a:r>
          </a:p>
          <a:p>
            <a:r>
              <a:rPr lang="fr-CA" noProof="0" dirty="0">
                <a:latin typeface="Aptos" panose="020B0004020202020204" pitchFamily="34" charset="0"/>
              </a:rPr>
              <a:t>Début</a:t>
            </a:r>
          </a:p>
          <a:p>
            <a:r>
              <a:rPr lang="fr-CA" noProof="0" dirty="0">
                <a:latin typeface="Aptos" panose="020B0004020202020204" pitchFamily="34" charset="0"/>
              </a:rPr>
              <a:t>Menu principal/Accueil</a:t>
            </a:r>
          </a:p>
          <a:p>
            <a:r>
              <a:rPr lang="fr-CA" noProof="0" dirty="0">
                <a:latin typeface="Aptos" panose="020B0004020202020204" pitchFamily="34" charset="0"/>
              </a:rPr>
              <a:t>Stop</a:t>
            </a:r>
          </a:p>
        </p:txBody>
      </p:sp>
      <p:sp>
        <p:nvSpPr>
          <p:cNvPr id="4" name="Content Placeholder 3">
            <a:extLst>
              <a:ext uri="{FF2B5EF4-FFF2-40B4-BE49-F238E27FC236}">
                <a16:creationId xmlns:a16="http://schemas.microsoft.com/office/drawing/2014/main" id="{1F943DE8-4CF6-A664-E1BD-86A059DF8C3E}"/>
              </a:ext>
            </a:extLst>
          </p:cNvPr>
          <p:cNvSpPr>
            <a:spLocks noGrp="1"/>
          </p:cNvSpPr>
          <p:nvPr>
            <p:ph sz="half" idx="2"/>
            <p:custDataLst>
              <p:tags r:id="rId3"/>
            </p:custDataLst>
          </p:nvPr>
        </p:nvSpPr>
        <p:spPr/>
        <p:txBody>
          <a:bodyPr>
            <a:normAutofit fontScale="85000" lnSpcReduction="10000"/>
          </a:bodyPr>
          <a:lstStyle/>
          <a:p>
            <a:pPr marL="0" indent="0">
              <a:buNone/>
            </a:pPr>
            <a:r>
              <a:rPr lang="fr-CA" b="1" noProof="0" dirty="0">
                <a:latin typeface="Aptos" panose="020B0004020202020204" pitchFamily="34" charset="0"/>
              </a:rPr>
              <a:t>Commandes supplémentaires</a:t>
            </a:r>
          </a:p>
          <a:p>
            <a:r>
              <a:rPr lang="fr-CA" noProof="0" dirty="0">
                <a:latin typeface="Aptos" panose="020B0004020202020204" pitchFamily="34" charset="0"/>
              </a:rPr>
              <a:t>Reprendre </a:t>
            </a:r>
          </a:p>
          <a:p>
            <a:r>
              <a:rPr lang="fr-CA" noProof="0" dirty="0">
                <a:latin typeface="Aptos" panose="020B0004020202020204" pitchFamily="34" charset="0"/>
              </a:rPr>
              <a:t>Lecture/Commence la lecture</a:t>
            </a:r>
          </a:p>
          <a:p>
            <a:r>
              <a:rPr lang="fr-CA" noProof="0" dirty="0">
                <a:latin typeface="Aptos" panose="020B0004020202020204" pitchFamily="34" charset="0"/>
              </a:rPr>
              <a:t>Mes livres</a:t>
            </a:r>
          </a:p>
          <a:p>
            <a:r>
              <a:rPr lang="fr-CA" noProof="0" dirty="0">
                <a:latin typeface="Aptos" panose="020B0004020202020204" pitchFamily="34" charset="0"/>
              </a:rPr>
              <a:t>Cherche</a:t>
            </a:r>
          </a:p>
          <a:p>
            <a:r>
              <a:rPr lang="fr-CA" noProof="0" dirty="0">
                <a:latin typeface="Aptos" panose="020B0004020202020204" pitchFamily="34" charset="0"/>
              </a:rPr>
              <a:t>Recommandations</a:t>
            </a:r>
          </a:p>
          <a:p>
            <a:r>
              <a:rPr lang="fr-CA" noProof="0" dirty="0">
                <a:latin typeface="Aptos" panose="020B0004020202020204" pitchFamily="34" charset="0"/>
              </a:rPr>
              <a:t>Résumé</a:t>
            </a:r>
          </a:p>
          <a:p>
            <a:r>
              <a:rPr lang="fr-CA" noProof="0" dirty="0">
                <a:latin typeface="Aptos" panose="020B0004020202020204" pitchFamily="34" charset="0"/>
              </a:rPr>
              <a:t>Répète</a:t>
            </a:r>
          </a:p>
          <a:p>
            <a:r>
              <a:rPr lang="fr-CA" noProof="0" dirty="0">
                <a:latin typeface="Aptos" panose="020B0004020202020204" pitchFamily="34" charset="0"/>
              </a:rPr>
              <a:t>Aide</a:t>
            </a:r>
          </a:p>
          <a:p>
            <a:endParaRPr lang="fr-CA" noProof="0" dirty="0"/>
          </a:p>
          <a:p>
            <a:endParaRPr lang="fr-CA" noProof="0" dirty="0"/>
          </a:p>
        </p:txBody>
      </p:sp>
    </p:spTree>
    <p:extLst>
      <p:ext uri="{BB962C8B-B14F-4D97-AF65-F5344CB8AC3E}">
        <p14:creationId xmlns:p14="http://schemas.microsoft.com/office/powerpoint/2010/main" val="344380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E9AC-34FC-34D8-CC74-9E908D9BB400}"/>
              </a:ext>
            </a:extLst>
          </p:cNvPr>
          <p:cNvSpPr>
            <a:spLocks noGrp="1"/>
          </p:cNvSpPr>
          <p:nvPr>
            <p:ph type="title"/>
            <p:custDataLst>
              <p:tags r:id="rId1"/>
            </p:custDataLst>
          </p:nvPr>
        </p:nvSpPr>
        <p:spPr/>
        <p:txBody>
          <a:bodyPr/>
          <a:lstStyle/>
          <a:p>
            <a:pPr algn="ctr"/>
            <a:r>
              <a:rPr lang="fr-CA" noProof="0" dirty="0">
                <a:latin typeface="Aptos" panose="020B0004020202020204" pitchFamily="34" charset="0"/>
              </a:rPr>
              <a:t>Navigation</a:t>
            </a:r>
          </a:p>
        </p:txBody>
      </p:sp>
      <p:sp>
        <p:nvSpPr>
          <p:cNvPr id="3" name="Content Placeholder 2">
            <a:extLst>
              <a:ext uri="{FF2B5EF4-FFF2-40B4-BE49-F238E27FC236}">
                <a16:creationId xmlns:a16="http://schemas.microsoft.com/office/drawing/2014/main" id="{E8A1CB6F-84D4-5A89-554F-6A8DA653699A}"/>
              </a:ext>
            </a:extLst>
          </p:cNvPr>
          <p:cNvSpPr>
            <a:spLocks noGrp="1"/>
          </p:cNvSpPr>
          <p:nvPr>
            <p:ph idx="1"/>
            <p:custDataLst>
              <p:tags r:id="rId2"/>
            </p:custDataLst>
          </p:nvPr>
        </p:nvSpPr>
        <p:spPr>
          <a:xfrm>
            <a:off x="609600" y="1600201"/>
            <a:ext cx="11125200" cy="4525963"/>
          </a:xfrm>
        </p:spPr>
        <p:txBody>
          <a:bodyPr vert="horz" lIns="91440" tIns="45720" rIns="91440" bIns="45720" rtlCol="0" anchor="t">
            <a:normAutofit fontScale="92500"/>
          </a:bodyPr>
          <a:lstStyle/>
          <a:p>
            <a:r>
              <a:rPr lang="fr-CA" b="1" noProof="0" dirty="0">
                <a:latin typeface="Aptos" panose="020B0004020202020204" pitchFamily="34" charset="0"/>
              </a:rPr>
              <a:t>Les messages-guides d’Alexa doivent indiquer les options de commandes</a:t>
            </a:r>
          </a:p>
          <a:p>
            <a:pPr lvl="1"/>
            <a:r>
              <a:rPr lang="fr-CA" noProof="0" dirty="0">
                <a:latin typeface="Aptos" panose="020B0004020202020204" pitchFamily="34" charset="0"/>
              </a:rPr>
              <a:t>Les utilisateurs peuvent toujours utiliser la commande « aide »</a:t>
            </a:r>
          </a:p>
          <a:p>
            <a:r>
              <a:rPr lang="fr-CA" b="1" noProof="0" dirty="0">
                <a:latin typeface="Aptos" panose="020B0004020202020204" pitchFamily="34" charset="0"/>
              </a:rPr>
              <a:t>Il est possible de faire appel à des « commandes superposées » </a:t>
            </a:r>
          </a:p>
          <a:p>
            <a:pPr lvl="1"/>
            <a:r>
              <a:rPr lang="fr-CA" noProof="0" dirty="0">
                <a:latin typeface="Aptos" panose="020B0004020202020204" pitchFamily="34" charset="0"/>
              </a:rPr>
              <a:t>Demander à Alexa d'exécuter des commandes séquentielles</a:t>
            </a:r>
          </a:p>
          <a:p>
            <a:pPr lvl="1"/>
            <a:r>
              <a:rPr lang="fr-CA" noProof="0" dirty="0">
                <a:latin typeface="Aptos" panose="020B0004020202020204" pitchFamily="34" charset="0"/>
              </a:rPr>
              <a:t>« Alexa, lance Lecture Accessible Canada et cherche La librairie </a:t>
            </a:r>
            <a:r>
              <a:rPr lang="fr-CA" noProof="0" dirty="0" err="1">
                <a:latin typeface="Aptos" panose="020B0004020202020204" pitchFamily="34" charset="0"/>
              </a:rPr>
              <a:t>Morisaki</a:t>
            </a:r>
            <a:r>
              <a:rPr lang="fr-CA" noProof="0" dirty="0">
                <a:latin typeface="Aptos" panose="020B0004020202020204" pitchFamily="34" charset="0"/>
              </a:rPr>
              <a:t>»</a:t>
            </a:r>
          </a:p>
          <a:p>
            <a:pPr marL="0" indent="0">
              <a:buNone/>
            </a:pPr>
            <a:endParaRPr lang="fr-CA" noProof="0" dirty="0"/>
          </a:p>
        </p:txBody>
      </p:sp>
    </p:spTree>
    <p:extLst>
      <p:ext uri="{BB962C8B-B14F-4D97-AF65-F5344CB8AC3E}">
        <p14:creationId xmlns:p14="http://schemas.microsoft.com/office/powerpoint/2010/main" val="315780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CF13-79EB-3F8C-12ED-593676D76E96}"/>
              </a:ext>
            </a:extLst>
          </p:cNvPr>
          <p:cNvSpPr>
            <a:spLocks noGrp="1"/>
          </p:cNvSpPr>
          <p:nvPr>
            <p:ph type="title"/>
            <p:custDataLst>
              <p:tags r:id="rId1"/>
            </p:custDataLst>
          </p:nvPr>
        </p:nvSpPr>
        <p:spPr/>
        <p:txBody>
          <a:bodyPr/>
          <a:lstStyle/>
          <a:p>
            <a:pPr algn="ctr"/>
            <a:r>
              <a:rPr lang="fr-CA" noProof="0" dirty="0">
                <a:latin typeface="Aptos" panose="020B0004020202020204" pitchFamily="34" charset="0"/>
              </a:rPr>
              <a:t>Démo de LAC</a:t>
            </a:r>
          </a:p>
        </p:txBody>
      </p:sp>
      <p:pic>
        <p:nvPicPr>
          <p:cNvPr id="3" name="ARC - Audio Demo - FR Command List (1)">
            <a:hlinkClick r:id="" action="ppaction://media"/>
            <a:extLst>
              <a:ext uri="{FF2B5EF4-FFF2-40B4-BE49-F238E27FC236}">
                <a16:creationId xmlns:a16="http://schemas.microsoft.com/office/drawing/2014/main" id="{1C71DD26-1CD8-F329-D87E-778CC7CE4171}"/>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686744" y="1946974"/>
            <a:ext cx="2818511" cy="2818511"/>
          </a:xfrm>
          <a:prstGeom prst="rect">
            <a:avLst/>
          </a:prstGeom>
        </p:spPr>
      </p:pic>
    </p:spTree>
    <p:extLst>
      <p:ext uri="{BB962C8B-B14F-4D97-AF65-F5344CB8AC3E}">
        <p14:creationId xmlns:p14="http://schemas.microsoft.com/office/powerpoint/2010/main" val="27915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BD12-72F9-4A22-D58A-850F7A068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16BF4-96A4-6BFC-CDD1-EEC21EAB6B41}"/>
              </a:ext>
            </a:extLst>
          </p:cNvPr>
          <p:cNvSpPr>
            <a:spLocks noGrp="1"/>
          </p:cNvSpPr>
          <p:nvPr>
            <p:ph type="title"/>
          </p:nvPr>
        </p:nvSpPr>
        <p:spPr/>
        <p:txBody>
          <a:bodyPr/>
          <a:lstStyle/>
          <a:p>
            <a:r>
              <a:rPr lang="fr-CA" b="1" noProof="0" dirty="0"/>
              <a:t>Consignes</a:t>
            </a:r>
            <a:endParaRPr lang="fr-CA" b="1" noProof="0" dirty="0">
              <a:latin typeface="Aptos" panose="020B0004020202020204" pitchFamily="34" charset="0"/>
            </a:endParaRPr>
          </a:p>
        </p:txBody>
      </p:sp>
      <p:sp>
        <p:nvSpPr>
          <p:cNvPr id="3" name="Content Placeholder 2">
            <a:extLst>
              <a:ext uri="{FF2B5EF4-FFF2-40B4-BE49-F238E27FC236}">
                <a16:creationId xmlns:a16="http://schemas.microsoft.com/office/drawing/2014/main" id="{BF3129E1-681E-0DB7-2A8F-49BA83959E1D}"/>
              </a:ext>
            </a:extLst>
          </p:cNvPr>
          <p:cNvSpPr>
            <a:spLocks noGrp="1"/>
          </p:cNvSpPr>
          <p:nvPr>
            <p:ph idx="1"/>
          </p:nvPr>
        </p:nvSpPr>
        <p:spPr/>
        <p:txBody>
          <a:bodyPr vert="horz" lIns="91440" tIns="45720" rIns="91440" bIns="45720" rtlCol="0" anchor="t">
            <a:normAutofit lnSpcReduction="10000"/>
          </a:bodyPr>
          <a:lstStyle/>
          <a:p>
            <a:pPr marL="742950" indent="-742950">
              <a:buFont typeface="+mj-lt"/>
              <a:buAutoNum type="arabicPeriod"/>
            </a:pPr>
            <a:r>
              <a:rPr lang="fr-CA" noProof="0" dirty="0">
                <a:latin typeface="Aptos"/>
              </a:rPr>
              <a:t>Introductions</a:t>
            </a:r>
          </a:p>
          <a:p>
            <a:pPr marL="742950" indent="-742950">
              <a:buFont typeface="+mj-lt"/>
              <a:buAutoNum type="arabicPeriod"/>
            </a:pPr>
            <a:r>
              <a:rPr lang="fr-CA" noProof="0" dirty="0">
                <a:latin typeface="Aptos"/>
              </a:rPr>
              <a:t> Questions</a:t>
            </a:r>
          </a:p>
          <a:p>
            <a:pPr marL="742950" indent="-742950">
              <a:buFont typeface="Arial" panose="020B0604020202020204" pitchFamily="34" charset="0"/>
              <a:buAutoNum type="arabicPeriod"/>
            </a:pPr>
            <a:r>
              <a:rPr lang="fr-CA" noProof="0" dirty="0">
                <a:latin typeface="Aptos"/>
                <a:ea typeface="+mn-lt"/>
                <a:cs typeface="+mn-lt"/>
              </a:rPr>
              <a:t>Difficultés techniques</a:t>
            </a:r>
            <a:endParaRPr lang="fr-CA" noProof="0" dirty="0">
              <a:ea typeface="Verdana"/>
            </a:endParaRPr>
          </a:p>
          <a:p>
            <a:pPr marL="742950" indent="-742950">
              <a:buFont typeface="Arial" panose="020B0604020202020204" pitchFamily="34" charset="0"/>
              <a:buAutoNum type="arabicPeriod"/>
            </a:pPr>
            <a:r>
              <a:rPr lang="fr-CA" noProof="0" dirty="0">
                <a:latin typeface="Aptos"/>
                <a:ea typeface="+mn-lt"/>
                <a:cs typeface="+mn-lt"/>
              </a:rPr>
              <a:t>Enregistrement du webinaire</a:t>
            </a:r>
            <a:endParaRPr lang="fr-CA" noProof="0" dirty="0">
              <a:ea typeface="Verdana"/>
            </a:endParaRPr>
          </a:p>
          <a:p>
            <a:pPr marL="742950" indent="-742950">
              <a:buFont typeface="Arial" panose="020B0604020202020204" pitchFamily="34" charset="0"/>
              <a:buAutoNum type="arabicPeriod"/>
            </a:pPr>
            <a:r>
              <a:rPr lang="fr-CA" noProof="0" dirty="0">
                <a:latin typeface="Aptos"/>
                <a:ea typeface="Verdana"/>
              </a:rPr>
              <a:t>Sondage</a:t>
            </a:r>
            <a:endParaRPr lang="fr-CA" noProof="0" dirty="0">
              <a:latin typeface="Aptos"/>
            </a:endParaRPr>
          </a:p>
          <a:p>
            <a:pPr marL="742950" indent="-742950">
              <a:buAutoNum type="arabicPeriod"/>
            </a:pPr>
            <a:r>
              <a:rPr lang="fr-CA" noProof="0" dirty="0">
                <a:latin typeface="Aptos"/>
                <a:ea typeface="+mn-lt"/>
                <a:cs typeface="+mn-lt"/>
              </a:rPr>
              <a:t>Fonctionnalités accessibles de Zoom</a:t>
            </a:r>
          </a:p>
          <a:p>
            <a:pPr marL="742950" indent="-742950">
              <a:buAutoNum type="arabicPeriod"/>
            </a:pPr>
            <a:r>
              <a:rPr lang="fr-CA" noProof="0" dirty="0">
                <a:latin typeface="Aptos"/>
                <a:ea typeface="+mn-lt"/>
                <a:cs typeface="+mn-lt"/>
              </a:rPr>
              <a:t>Désactiver votre haut-parleur intelligent Alexa</a:t>
            </a:r>
          </a:p>
        </p:txBody>
      </p:sp>
    </p:spTree>
    <p:extLst>
      <p:ext uri="{BB962C8B-B14F-4D97-AF65-F5344CB8AC3E}">
        <p14:creationId xmlns:p14="http://schemas.microsoft.com/office/powerpoint/2010/main" val="1979555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0391-A0F9-6AF6-CC3A-E087D671C732}"/>
              </a:ext>
            </a:extLst>
          </p:cNvPr>
          <p:cNvSpPr>
            <a:spLocks noGrp="1"/>
          </p:cNvSpPr>
          <p:nvPr>
            <p:ph type="title"/>
            <p:custDataLst>
              <p:tags r:id="rId1"/>
            </p:custDataLst>
          </p:nvPr>
        </p:nvSpPr>
        <p:spPr/>
        <p:txBody>
          <a:bodyPr/>
          <a:lstStyle/>
          <a:p>
            <a:pPr algn="ctr"/>
            <a:r>
              <a:rPr lang="fr-CA" noProof="0" dirty="0">
                <a:latin typeface="Aptos"/>
              </a:rPr>
              <a:t>Lecture</a:t>
            </a:r>
            <a:endParaRPr lang="fr-CA" noProof="0" dirty="0"/>
          </a:p>
        </p:txBody>
      </p:sp>
      <p:sp>
        <p:nvSpPr>
          <p:cNvPr id="3" name="Subtitle 2">
            <a:extLst>
              <a:ext uri="{FF2B5EF4-FFF2-40B4-BE49-F238E27FC236}">
                <a16:creationId xmlns:a16="http://schemas.microsoft.com/office/drawing/2014/main" id="{FADB688F-CDD9-B1C0-6769-E42C94D3079B}"/>
              </a:ext>
            </a:extLst>
          </p:cNvPr>
          <p:cNvSpPr>
            <a:spLocks noGrp="1"/>
          </p:cNvSpPr>
          <p:nvPr>
            <p:ph idx="1"/>
            <p:custDataLst>
              <p:tags r:id="rId2"/>
            </p:custDataLst>
          </p:nvPr>
        </p:nvSpPr>
        <p:spPr>
          <a:xfrm>
            <a:off x="609600" y="1600201"/>
            <a:ext cx="10972800" cy="3963691"/>
          </a:xfrm>
        </p:spPr>
        <p:txBody>
          <a:bodyPr vert="horz" lIns="91440" tIns="45720" rIns="91440" bIns="45720" rtlCol="0" anchor="t">
            <a:normAutofit/>
          </a:bodyPr>
          <a:lstStyle/>
          <a:p>
            <a:r>
              <a:rPr lang="fr-CA" sz="2800" noProof="0" dirty="0">
                <a:latin typeface="Aptos"/>
              </a:rPr>
              <a:t>Après avoir commencé la lecture d’un livre, les utilisateurs ne se trouvent plus dans la skill Lecture Accessible Canada.</a:t>
            </a:r>
          </a:p>
          <a:p>
            <a:r>
              <a:rPr lang="fr-CA" sz="2800" noProof="0" dirty="0">
                <a:latin typeface="Aptos"/>
              </a:rPr>
              <a:t>Le fait de lancer la lecture vous fait basculer dans la fonction de lecture d’Alexa :</a:t>
            </a:r>
          </a:p>
          <a:p>
            <a:pPr lvl="1"/>
            <a:r>
              <a:rPr lang="fr-CA" sz="2800" noProof="0" dirty="0">
                <a:latin typeface="Aptos"/>
              </a:rPr>
              <a:t>Il faut relancer l’appli pour sortir de la fonction de lecture</a:t>
            </a:r>
          </a:p>
          <a:p>
            <a:pPr lvl="1"/>
            <a:r>
              <a:rPr lang="fr-CA" sz="2800" noProof="0" dirty="0">
                <a:latin typeface="Aptos"/>
              </a:rPr>
              <a:t>La commande « Aide » n’est pas disponible pendant la lecture</a:t>
            </a:r>
          </a:p>
          <a:p>
            <a:r>
              <a:rPr lang="fr-CA" sz="2800" noProof="0" dirty="0">
                <a:latin typeface="Aptos"/>
              </a:rPr>
              <a:t>Alexa contrôle les fonctions pendant la lecture, mais pas LAC</a:t>
            </a:r>
          </a:p>
        </p:txBody>
      </p:sp>
    </p:spTree>
    <p:extLst>
      <p:ext uri="{BB962C8B-B14F-4D97-AF65-F5344CB8AC3E}">
        <p14:creationId xmlns:p14="http://schemas.microsoft.com/office/powerpoint/2010/main" val="2139960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324F-D3D5-AAB8-CB2D-9ABFAA6A4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98150-21D1-8A9A-1032-4DF6167FB6FB}"/>
              </a:ext>
            </a:extLst>
          </p:cNvPr>
          <p:cNvSpPr>
            <a:spLocks noGrp="1"/>
          </p:cNvSpPr>
          <p:nvPr>
            <p:ph type="ctrTitle"/>
            <p:custDataLst>
              <p:tags r:id="rId1"/>
            </p:custDataLst>
          </p:nvPr>
        </p:nvSpPr>
        <p:spPr>
          <a:xfrm>
            <a:off x="914400" y="2693987"/>
            <a:ext cx="10363200" cy="1470025"/>
          </a:xfrm>
        </p:spPr>
        <p:txBody>
          <a:bodyPr anchor="ctr"/>
          <a:lstStyle/>
          <a:p>
            <a:pPr algn="ctr"/>
            <a:r>
              <a:rPr lang="fr-CA" noProof="0" dirty="0">
                <a:latin typeface="Aptos" panose="020B0004020202020204" pitchFamily="34" charset="0"/>
              </a:rPr>
              <a:t>Le point avec LAC</a:t>
            </a:r>
          </a:p>
        </p:txBody>
      </p:sp>
    </p:spTree>
    <p:extLst>
      <p:ext uri="{BB962C8B-B14F-4D97-AF65-F5344CB8AC3E}">
        <p14:creationId xmlns:p14="http://schemas.microsoft.com/office/powerpoint/2010/main" val="1414865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5E19-3C4A-5D92-BA1E-410D2A9C4DAA}"/>
              </a:ext>
            </a:extLst>
          </p:cNvPr>
          <p:cNvSpPr>
            <a:spLocks noGrp="1"/>
          </p:cNvSpPr>
          <p:nvPr>
            <p:ph type="title"/>
            <p:custDataLst>
              <p:tags r:id="rId1"/>
            </p:custDataLst>
          </p:nvPr>
        </p:nvSpPr>
        <p:spPr/>
        <p:txBody>
          <a:bodyPr/>
          <a:lstStyle/>
          <a:p>
            <a:r>
              <a:rPr lang="fr-CA" noProof="0" dirty="0">
                <a:latin typeface="Aptos" panose="020B0004020202020204" pitchFamily="34" charset="0"/>
              </a:rPr>
              <a:t>Ce que LAC </a:t>
            </a:r>
            <a:r>
              <a:rPr lang="fr-CA" b="1" noProof="0" dirty="0">
                <a:latin typeface="Aptos" panose="020B0004020202020204" pitchFamily="34" charset="0"/>
              </a:rPr>
              <a:t>peut </a:t>
            </a:r>
            <a:r>
              <a:rPr lang="fr-CA" noProof="0" dirty="0">
                <a:latin typeface="Aptos" panose="020B0004020202020204" pitchFamily="34" charset="0"/>
              </a:rPr>
              <a:t>faire</a:t>
            </a:r>
          </a:p>
        </p:txBody>
      </p:sp>
      <p:sp>
        <p:nvSpPr>
          <p:cNvPr id="3" name="Content Placeholder 2">
            <a:extLst>
              <a:ext uri="{FF2B5EF4-FFF2-40B4-BE49-F238E27FC236}">
                <a16:creationId xmlns:a16="http://schemas.microsoft.com/office/drawing/2014/main" id="{628A29B2-2500-1A18-D2E7-889F609074A1}"/>
              </a:ext>
            </a:extLst>
          </p:cNvPr>
          <p:cNvSpPr>
            <a:spLocks noGrp="1"/>
          </p:cNvSpPr>
          <p:nvPr>
            <p:ph idx="1"/>
            <p:custDataLst>
              <p:tags r:id="rId2"/>
            </p:custDataLst>
          </p:nvPr>
        </p:nvSpPr>
        <p:spPr>
          <a:xfrm>
            <a:off x="609600" y="1417638"/>
            <a:ext cx="8988306" cy="4506130"/>
          </a:xfrm>
        </p:spPr>
        <p:txBody>
          <a:bodyPr vert="horz" lIns="91440" tIns="45720" rIns="91440" bIns="45720" rtlCol="0" anchor="t">
            <a:noAutofit/>
          </a:bodyPr>
          <a:lstStyle/>
          <a:p>
            <a:r>
              <a:rPr lang="fr-CA" sz="2800" noProof="0" dirty="0">
                <a:latin typeface="Aptos" panose="020B0004020202020204" pitchFamily="34" charset="0"/>
              </a:rPr>
              <a:t>Lire les livres narrés par voix humaine du </a:t>
            </a:r>
            <a:r>
              <a:rPr lang="fr-CA" sz="2800" noProof="0" dirty="0">
                <a:latin typeface="Aptos" panose="020B0004020202020204" pitchFamily="34" charset="0"/>
                <a:ea typeface="Verdana"/>
              </a:rPr>
              <a:t>CAÉB</a:t>
            </a:r>
            <a:endParaRPr lang="fr-CA" sz="2800" noProof="0" dirty="0">
              <a:latin typeface="Aptos" panose="020B0004020202020204" pitchFamily="34" charset="0"/>
            </a:endParaRPr>
          </a:p>
          <a:p>
            <a:r>
              <a:rPr lang="fr-CA" sz="2800" noProof="0" dirty="0">
                <a:latin typeface="Aptos" panose="020B0004020202020204" pitchFamily="34" charset="0"/>
              </a:rPr>
              <a:t>Parcourir les pistes dans l’ordre, à l’aide des fonctions  Précédent ou Suivant</a:t>
            </a:r>
          </a:p>
          <a:p>
            <a:r>
              <a:rPr lang="fr-CA" sz="2800" noProof="0" dirty="0">
                <a:latin typeface="Aptos" panose="020B0004020202020204" pitchFamily="34" charset="0"/>
              </a:rPr>
              <a:t>Reprendre la lecture là où vous l’aviez arrêtée sur le haut-parleur intelligent</a:t>
            </a:r>
          </a:p>
          <a:p>
            <a:r>
              <a:rPr lang="fr-CA" sz="2800" noProof="0" dirty="0">
                <a:latin typeface="Aptos" panose="020B0004020202020204" pitchFamily="34" charset="0"/>
              </a:rPr>
              <a:t>Lire les résumés des livres</a:t>
            </a:r>
          </a:p>
          <a:p>
            <a:r>
              <a:rPr lang="fr-CA" sz="2800" noProof="0" dirty="0">
                <a:latin typeface="Aptos" panose="020B0004020202020204" pitchFamily="34" charset="0"/>
              </a:rPr>
              <a:t>Effectuer des « commandes superposées »</a:t>
            </a:r>
          </a:p>
          <a:p>
            <a:r>
              <a:rPr lang="fr-CA" sz="2800" noProof="0" dirty="0">
                <a:latin typeface="Aptos"/>
              </a:rPr>
              <a:t>Avancer et reculer dans le menu, et retourner à l’ « Accueil » en tout temps</a:t>
            </a:r>
          </a:p>
        </p:txBody>
      </p:sp>
      <p:pic>
        <p:nvPicPr>
          <p:cNvPr id="5" name="Picture 4">
            <a:extLst>
              <a:ext uri="{FF2B5EF4-FFF2-40B4-BE49-F238E27FC236}">
                <a16:creationId xmlns:a16="http://schemas.microsoft.com/office/drawing/2014/main" id="{FD61F078-AC57-218C-F09D-5C9EB2D66298}"/>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9597906" y="2299608"/>
            <a:ext cx="2379101" cy="2265947"/>
          </a:xfrm>
          <a:prstGeom prst="rect">
            <a:avLst/>
          </a:prstGeom>
        </p:spPr>
      </p:pic>
    </p:spTree>
    <p:extLst>
      <p:ext uri="{BB962C8B-B14F-4D97-AF65-F5344CB8AC3E}">
        <p14:creationId xmlns:p14="http://schemas.microsoft.com/office/powerpoint/2010/main" val="3999261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01AA-61D3-AED0-A721-422BCA6328E0}"/>
              </a:ext>
            </a:extLst>
          </p:cNvPr>
          <p:cNvSpPr>
            <a:spLocks noGrp="1"/>
          </p:cNvSpPr>
          <p:nvPr>
            <p:ph type="title"/>
            <p:custDataLst>
              <p:tags r:id="rId1"/>
            </p:custDataLst>
          </p:nvPr>
        </p:nvSpPr>
        <p:spPr/>
        <p:txBody>
          <a:bodyPr>
            <a:normAutofit/>
          </a:bodyPr>
          <a:lstStyle/>
          <a:p>
            <a:r>
              <a:rPr lang="fr-CA" noProof="0" dirty="0">
                <a:latin typeface="Aptos" panose="020B0004020202020204" pitchFamily="34" charset="0"/>
              </a:rPr>
              <a:t>Ce que LAC </a:t>
            </a:r>
            <a:r>
              <a:rPr lang="fr-CA" b="1" noProof="0" dirty="0">
                <a:latin typeface="Aptos" panose="020B0004020202020204" pitchFamily="34" charset="0"/>
              </a:rPr>
              <a:t>ne</a:t>
            </a:r>
            <a:r>
              <a:rPr lang="fr-CA" noProof="0" dirty="0">
                <a:latin typeface="Aptos" panose="020B0004020202020204" pitchFamily="34" charset="0"/>
              </a:rPr>
              <a:t> </a:t>
            </a:r>
            <a:r>
              <a:rPr lang="fr-CA" b="1" noProof="0" dirty="0">
                <a:latin typeface="Aptos" panose="020B0004020202020204" pitchFamily="34" charset="0"/>
              </a:rPr>
              <a:t>peut pas </a:t>
            </a:r>
            <a:r>
              <a:rPr lang="fr-CA" noProof="0" dirty="0">
                <a:latin typeface="Aptos" panose="020B0004020202020204" pitchFamily="34" charset="0"/>
              </a:rPr>
              <a:t>faire</a:t>
            </a:r>
          </a:p>
        </p:txBody>
      </p:sp>
      <p:sp>
        <p:nvSpPr>
          <p:cNvPr id="3" name="Content Placeholder 2">
            <a:extLst>
              <a:ext uri="{FF2B5EF4-FFF2-40B4-BE49-F238E27FC236}">
                <a16:creationId xmlns:a16="http://schemas.microsoft.com/office/drawing/2014/main" id="{BDEB687B-29FE-33BC-582A-979FE57D8746}"/>
              </a:ext>
            </a:extLst>
          </p:cNvPr>
          <p:cNvSpPr>
            <a:spLocks noGrp="1"/>
          </p:cNvSpPr>
          <p:nvPr>
            <p:ph idx="1"/>
            <p:custDataLst>
              <p:tags r:id="rId2"/>
            </p:custDataLst>
          </p:nvPr>
        </p:nvSpPr>
        <p:spPr>
          <a:xfrm>
            <a:off x="609601" y="1654110"/>
            <a:ext cx="8820928" cy="4639574"/>
          </a:xfrm>
        </p:spPr>
        <p:txBody>
          <a:bodyPr>
            <a:normAutofit fontScale="92500" lnSpcReduction="10000"/>
          </a:bodyPr>
          <a:lstStyle/>
          <a:p>
            <a:pPr>
              <a:spcAft>
                <a:spcPts val="600"/>
              </a:spcAft>
            </a:pPr>
            <a:r>
              <a:rPr lang="fr-CA" sz="3000" noProof="0" dirty="0">
                <a:latin typeface="Aptos" panose="020B0004020202020204" pitchFamily="34" charset="0"/>
              </a:rPr>
              <a:t>Naviguer par page ou en-tête</a:t>
            </a:r>
          </a:p>
          <a:p>
            <a:pPr>
              <a:spcAft>
                <a:spcPts val="600"/>
              </a:spcAft>
            </a:pPr>
            <a:r>
              <a:rPr lang="fr-CA" sz="3000" noProof="0" dirty="0">
                <a:latin typeface="Aptos" panose="020B0004020202020204" pitchFamily="34" charset="0"/>
              </a:rPr>
              <a:t>Ajuster la vitesse de lecture</a:t>
            </a:r>
          </a:p>
          <a:p>
            <a:pPr>
              <a:spcAft>
                <a:spcPts val="600"/>
              </a:spcAft>
            </a:pPr>
            <a:r>
              <a:rPr lang="fr-CA" sz="3000" noProof="0" dirty="0">
                <a:latin typeface="Aptos" panose="020B0004020202020204" pitchFamily="34" charset="0"/>
              </a:rPr>
              <a:t>Se synchroniser avec d’autres applis ou appareils de lecture (Victor Stream, </a:t>
            </a:r>
            <a:r>
              <a:rPr lang="fr-CA" sz="3000" noProof="0" dirty="0" err="1">
                <a:latin typeface="Aptos" panose="020B0004020202020204" pitchFamily="34" charset="0"/>
              </a:rPr>
              <a:t>Dolphin</a:t>
            </a:r>
            <a:r>
              <a:rPr lang="fr-CA" sz="3000" noProof="0" dirty="0">
                <a:latin typeface="Aptos" panose="020B0004020202020204" pitchFamily="34" charset="0"/>
              </a:rPr>
              <a:t> EasyReader)</a:t>
            </a:r>
          </a:p>
          <a:p>
            <a:pPr>
              <a:spcAft>
                <a:spcPts val="600"/>
              </a:spcAft>
            </a:pPr>
            <a:r>
              <a:rPr lang="fr-CA" sz="3000" noProof="0" dirty="0">
                <a:latin typeface="Aptos" panose="020B0004020202020204" pitchFamily="34" charset="0"/>
              </a:rPr>
              <a:t>La recherche est très basique, aucun filtre</a:t>
            </a:r>
          </a:p>
          <a:p>
            <a:pPr>
              <a:spcAft>
                <a:spcPts val="600"/>
              </a:spcAft>
            </a:pPr>
            <a:r>
              <a:rPr lang="fr-CA" sz="3000" noProof="0" dirty="0">
                <a:latin typeface="Aptos" panose="020B0004020202020204" pitchFamily="34" charset="0"/>
              </a:rPr>
              <a:t>Lire des textes électroniques, les livres de Bookshare ou les magazines</a:t>
            </a:r>
          </a:p>
          <a:p>
            <a:pPr>
              <a:spcAft>
                <a:spcPts val="600"/>
              </a:spcAft>
            </a:pPr>
            <a:r>
              <a:rPr lang="fr-CA" sz="3000" noProof="0" dirty="0">
                <a:latin typeface="Aptos" panose="020B0004020202020204" pitchFamily="34" charset="0"/>
              </a:rPr>
              <a:t>Impossible de supprimer des livres de l’étagère de Téléchargement direct avec la skill</a:t>
            </a:r>
          </a:p>
          <a:p>
            <a:endParaRPr lang="fr-CA" noProof="0" dirty="0"/>
          </a:p>
          <a:p>
            <a:endParaRPr lang="fr-CA" noProof="0" dirty="0"/>
          </a:p>
          <a:p>
            <a:endParaRPr lang="fr-CA" noProof="0" dirty="0"/>
          </a:p>
          <a:p>
            <a:endParaRPr lang="fr-CA" noProof="0" dirty="0"/>
          </a:p>
        </p:txBody>
      </p:sp>
      <p:pic>
        <p:nvPicPr>
          <p:cNvPr id="5" name="Picture 4">
            <a:extLst>
              <a:ext uri="{FF2B5EF4-FFF2-40B4-BE49-F238E27FC236}">
                <a16:creationId xmlns:a16="http://schemas.microsoft.com/office/drawing/2014/main" id="{D0F6A715-0CB1-E508-BA79-1C172BE23B29}"/>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9659127" y="1668236"/>
            <a:ext cx="1923272" cy="1800808"/>
          </a:xfrm>
          <a:prstGeom prst="rect">
            <a:avLst/>
          </a:prstGeom>
        </p:spPr>
      </p:pic>
    </p:spTree>
    <p:extLst>
      <p:ext uri="{BB962C8B-B14F-4D97-AF65-F5344CB8AC3E}">
        <p14:creationId xmlns:p14="http://schemas.microsoft.com/office/powerpoint/2010/main" val="388810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73BA-8A1B-4938-5DE2-25E750886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524B7-E777-6CC2-AD41-D7830EEDB631}"/>
              </a:ext>
            </a:extLst>
          </p:cNvPr>
          <p:cNvSpPr>
            <a:spLocks noGrp="1"/>
          </p:cNvSpPr>
          <p:nvPr>
            <p:ph type="ctrTitle"/>
            <p:custDataLst>
              <p:tags r:id="rId1"/>
            </p:custDataLst>
          </p:nvPr>
        </p:nvSpPr>
        <p:spPr>
          <a:xfrm>
            <a:off x="914400" y="2693987"/>
            <a:ext cx="10363200" cy="1470025"/>
          </a:xfrm>
        </p:spPr>
        <p:txBody>
          <a:bodyPr anchor="ctr"/>
          <a:lstStyle/>
          <a:p>
            <a:pPr algn="ctr"/>
            <a:r>
              <a:rPr lang="fr-CA" noProof="0" dirty="0">
                <a:latin typeface="Aptos"/>
              </a:rPr>
              <a:t>Comment obtenir de l’aide</a:t>
            </a:r>
          </a:p>
        </p:txBody>
      </p:sp>
    </p:spTree>
    <p:extLst>
      <p:ext uri="{BB962C8B-B14F-4D97-AF65-F5344CB8AC3E}">
        <p14:creationId xmlns:p14="http://schemas.microsoft.com/office/powerpoint/2010/main" val="165422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C3F31-BCCC-B8E6-7AA0-125C16FF079E}"/>
              </a:ext>
            </a:extLst>
          </p:cNvPr>
          <p:cNvSpPr>
            <a:spLocks noGrp="1"/>
          </p:cNvSpPr>
          <p:nvPr>
            <p:ph type="title"/>
            <p:custDataLst>
              <p:tags r:id="rId1"/>
            </p:custDataLst>
          </p:nvPr>
        </p:nvSpPr>
        <p:spPr/>
        <p:txBody>
          <a:bodyPr>
            <a:normAutofit/>
          </a:bodyPr>
          <a:lstStyle/>
          <a:p>
            <a:pPr algn="ctr"/>
            <a:r>
              <a:rPr lang="fr-CA" sz="4400" noProof="0" dirty="0">
                <a:latin typeface="Aptos" panose="020B0004020202020204" pitchFamily="34" charset="0"/>
              </a:rPr>
              <a:t>Qui pouvez-vous appeler?</a:t>
            </a:r>
          </a:p>
        </p:txBody>
      </p:sp>
      <p:sp>
        <p:nvSpPr>
          <p:cNvPr id="14" name="Text Placeholder 13">
            <a:extLst>
              <a:ext uri="{FF2B5EF4-FFF2-40B4-BE49-F238E27FC236}">
                <a16:creationId xmlns:a16="http://schemas.microsoft.com/office/drawing/2014/main" id="{CD29800C-47CF-9179-5EBE-33AB0A4EFA28}"/>
              </a:ext>
            </a:extLst>
          </p:cNvPr>
          <p:cNvSpPr>
            <a:spLocks noGrp="1"/>
          </p:cNvSpPr>
          <p:nvPr>
            <p:ph type="body" idx="4294967295"/>
            <p:custDataLst>
              <p:tags r:id="rId2"/>
            </p:custDataLst>
          </p:nvPr>
        </p:nvSpPr>
        <p:spPr>
          <a:xfrm>
            <a:off x="1286360" y="1614381"/>
            <a:ext cx="3669251" cy="639762"/>
          </a:xfrm>
        </p:spPr>
        <p:txBody>
          <a:bodyPr>
            <a:normAutofit lnSpcReduction="10000"/>
          </a:bodyPr>
          <a:lstStyle/>
          <a:p>
            <a:pPr marL="0" indent="0" algn="ctr">
              <a:buNone/>
            </a:pPr>
            <a:r>
              <a:rPr lang="fr-CA" b="1" noProof="0" dirty="0">
                <a:latin typeface="Aptos" panose="020B0004020202020204" pitchFamily="34" charset="0"/>
              </a:rPr>
              <a:t>Aide d’Amazon</a:t>
            </a:r>
          </a:p>
        </p:txBody>
      </p:sp>
      <p:sp>
        <p:nvSpPr>
          <p:cNvPr id="8" name="Content Placeholder 7">
            <a:extLst>
              <a:ext uri="{FF2B5EF4-FFF2-40B4-BE49-F238E27FC236}">
                <a16:creationId xmlns:a16="http://schemas.microsoft.com/office/drawing/2014/main" id="{0648A667-8AE5-D0FA-E0FC-69A063C661AB}"/>
              </a:ext>
            </a:extLst>
          </p:cNvPr>
          <p:cNvSpPr>
            <a:spLocks noGrp="1"/>
          </p:cNvSpPr>
          <p:nvPr>
            <p:ph sz="quarter" idx="4294967295"/>
            <p:custDataLst>
              <p:tags r:id="rId3"/>
            </p:custDataLst>
          </p:nvPr>
        </p:nvSpPr>
        <p:spPr>
          <a:xfrm>
            <a:off x="707231" y="2254250"/>
            <a:ext cx="5389563" cy="3951288"/>
          </a:xfrm>
        </p:spPr>
        <p:txBody>
          <a:bodyPr>
            <a:normAutofit/>
          </a:bodyPr>
          <a:lstStyle/>
          <a:p>
            <a:r>
              <a:rPr lang="fr-CA" sz="3000" noProof="0" dirty="0">
                <a:latin typeface="Aptos" panose="020B0004020202020204" pitchFamily="34" charset="0"/>
              </a:rPr>
              <a:t>Aide à la configuration initiale du haut-parleur intelligent</a:t>
            </a:r>
          </a:p>
          <a:p>
            <a:r>
              <a:rPr lang="fr-CA" sz="3000" noProof="0" dirty="0">
                <a:latin typeface="Aptos" panose="020B0004020202020204" pitchFamily="34" charset="0"/>
              </a:rPr>
              <a:t>Problèmes techniques non liés à la skill</a:t>
            </a:r>
          </a:p>
          <a:p>
            <a:r>
              <a:rPr lang="fr-CA" sz="3000" noProof="0" dirty="0">
                <a:latin typeface="Aptos" panose="020B0004020202020204" pitchFamily="34" charset="0"/>
              </a:rPr>
              <a:t>Questions relatives à la confidentialité</a:t>
            </a:r>
          </a:p>
        </p:txBody>
      </p:sp>
      <p:sp>
        <p:nvSpPr>
          <p:cNvPr id="12" name="Text Placeholder 11">
            <a:extLst>
              <a:ext uri="{FF2B5EF4-FFF2-40B4-BE49-F238E27FC236}">
                <a16:creationId xmlns:a16="http://schemas.microsoft.com/office/drawing/2014/main" id="{5F4579FE-CCA6-428B-F0F0-D8326A3D69D9}"/>
              </a:ext>
            </a:extLst>
          </p:cNvPr>
          <p:cNvSpPr>
            <a:spLocks noGrp="1"/>
          </p:cNvSpPr>
          <p:nvPr>
            <p:ph type="body" sz="quarter" idx="4294967295"/>
            <p:custDataLst>
              <p:tags r:id="rId4"/>
            </p:custDataLst>
          </p:nvPr>
        </p:nvSpPr>
        <p:spPr>
          <a:xfrm>
            <a:off x="6194424" y="1617152"/>
            <a:ext cx="5387975" cy="639762"/>
          </a:xfrm>
        </p:spPr>
        <p:txBody>
          <a:bodyPr>
            <a:normAutofit fontScale="92500"/>
          </a:bodyPr>
          <a:lstStyle/>
          <a:p>
            <a:pPr marL="0" indent="0" algn="ctr">
              <a:buNone/>
            </a:pPr>
            <a:r>
              <a:rPr lang="fr-CA" b="1" noProof="0" dirty="0">
                <a:latin typeface="Aptos" panose="020B0004020202020204" pitchFamily="34" charset="0"/>
              </a:rPr>
              <a:t>Centre de contact du </a:t>
            </a:r>
            <a:r>
              <a:rPr lang="fr-CA" b="1" noProof="0" dirty="0">
                <a:latin typeface="Aptos" panose="020B0004020202020204" pitchFamily="34" charset="0"/>
                <a:ea typeface="Verdana"/>
              </a:rPr>
              <a:t>CAÉB</a:t>
            </a:r>
            <a:endParaRPr lang="fr-CA" b="1" noProof="0" dirty="0">
              <a:latin typeface="Aptos" panose="020B0004020202020204" pitchFamily="34" charset="0"/>
            </a:endParaRPr>
          </a:p>
        </p:txBody>
      </p:sp>
      <p:sp>
        <p:nvSpPr>
          <p:cNvPr id="13" name="Content Placeholder 12">
            <a:extLst>
              <a:ext uri="{FF2B5EF4-FFF2-40B4-BE49-F238E27FC236}">
                <a16:creationId xmlns:a16="http://schemas.microsoft.com/office/drawing/2014/main" id="{8A777FBC-986F-9AFA-240F-5942A27C50F3}"/>
              </a:ext>
            </a:extLst>
          </p:cNvPr>
          <p:cNvSpPr>
            <a:spLocks noGrp="1"/>
          </p:cNvSpPr>
          <p:nvPr>
            <p:ph sz="quarter" idx="4294967295"/>
            <p:custDataLst>
              <p:tags r:id="rId5"/>
            </p:custDataLst>
          </p:nvPr>
        </p:nvSpPr>
        <p:spPr>
          <a:xfrm>
            <a:off x="6194425" y="2254250"/>
            <a:ext cx="5387975" cy="3951288"/>
          </a:xfrm>
        </p:spPr>
        <p:txBody>
          <a:bodyPr/>
          <a:lstStyle/>
          <a:p>
            <a:r>
              <a:rPr lang="fr-CA" sz="3000" noProof="0" dirty="0">
                <a:latin typeface="Aptos" panose="020B0004020202020204" pitchFamily="34" charset="0"/>
              </a:rPr>
              <a:t>Questions d’ordre général à propos de Lecture Accessible Canada</a:t>
            </a:r>
          </a:p>
          <a:p>
            <a:r>
              <a:rPr lang="fr-CA" sz="3000" noProof="0" dirty="0">
                <a:latin typeface="Aptos" panose="020B0004020202020204" pitchFamily="34" charset="0"/>
              </a:rPr>
              <a:t>Signalement de bogues avec la skill</a:t>
            </a:r>
          </a:p>
          <a:p>
            <a:endParaRPr lang="fr-CA" noProof="0" dirty="0"/>
          </a:p>
        </p:txBody>
      </p:sp>
    </p:spTree>
    <p:extLst>
      <p:ext uri="{BB962C8B-B14F-4D97-AF65-F5344CB8AC3E}">
        <p14:creationId xmlns:p14="http://schemas.microsoft.com/office/powerpoint/2010/main" val="3547102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6330-A5A4-7AE4-0C02-C16C072E45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5BF789-D0F1-5E90-4389-7B7B5DDCB8E5}"/>
              </a:ext>
            </a:extLst>
          </p:cNvPr>
          <p:cNvSpPr>
            <a:spLocks noGrp="1"/>
          </p:cNvSpPr>
          <p:nvPr>
            <p:ph type="title"/>
            <p:custDataLst>
              <p:tags r:id="rId1"/>
            </p:custDataLst>
          </p:nvPr>
        </p:nvSpPr>
        <p:spPr/>
        <p:txBody>
          <a:bodyPr vert="horz" lIns="91440" tIns="45720" rIns="91440" bIns="45720" rtlCol="0" anchor="ctr">
            <a:normAutofit/>
          </a:bodyPr>
          <a:lstStyle/>
          <a:p>
            <a:pPr algn="ctr"/>
            <a:r>
              <a:rPr lang="fr-CA" noProof="0" dirty="0">
                <a:latin typeface="Aptos" panose="020B0004020202020204" pitchFamily="34" charset="0"/>
              </a:rPr>
              <a:t>Assistance d’Amazon</a:t>
            </a:r>
          </a:p>
        </p:txBody>
      </p:sp>
      <p:pic>
        <p:nvPicPr>
          <p:cNvPr id="3" name="Picture 2" descr="Page du compte Amazon affichant les pages d’assistance, notamment «Assistance pour les services numériques et les appareils » et « Service à la clientèle ». L’onglet « Compte » en haut à droite est entouré d'un cercle rouge pour indiquer comment accéder à la page du compte.">
            <a:extLst>
              <a:ext uri="{FF2B5EF4-FFF2-40B4-BE49-F238E27FC236}">
                <a16:creationId xmlns:a16="http://schemas.microsoft.com/office/drawing/2014/main" id="{F11E00A0-D0B9-252C-E26A-050F13A9E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2002028"/>
            <a:ext cx="5400645" cy="2688844"/>
          </a:xfrm>
          <a:prstGeom prst="rect">
            <a:avLst/>
          </a:prstGeom>
        </p:spPr>
      </p:pic>
      <p:sp>
        <p:nvSpPr>
          <p:cNvPr id="11" name="Content Placeholder 7">
            <a:extLst>
              <a:ext uri="{FF2B5EF4-FFF2-40B4-BE49-F238E27FC236}">
                <a16:creationId xmlns:a16="http://schemas.microsoft.com/office/drawing/2014/main" id="{3444C6F4-0DD4-8176-60B3-64BF6A8BA31F}"/>
              </a:ext>
            </a:extLst>
          </p:cNvPr>
          <p:cNvSpPr txBox="1">
            <a:spLocks/>
          </p:cNvSpPr>
          <p:nvPr>
            <p:custDataLst>
              <p:tags r:id="rId2"/>
            </p:custDataLst>
          </p:nvPr>
        </p:nvSpPr>
        <p:spPr>
          <a:xfrm>
            <a:off x="6197600" y="1600201"/>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fr-CA" sz="3200" b="1" noProof="0" dirty="0"/>
              <a:t>Sélectionnez votre compte Amazon sur leur site Web </a:t>
            </a:r>
            <a:r>
              <a:rPr lang="fr-CA" sz="3200" noProof="0" dirty="0"/>
              <a:t>(«Bonjour _____»)</a:t>
            </a:r>
          </a:p>
          <a:p>
            <a:pPr marL="457200" lvl="1" indent="-457200"/>
            <a:r>
              <a:rPr lang="fr-CA" sz="3000" noProof="0" dirty="0"/>
              <a:t>Assistance pour les services numériques et les appareils</a:t>
            </a:r>
          </a:p>
          <a:p>
            <a:pPr marL="857250" lvl="2" indent="-457200"/>
            <a:r>
              <a:rPr lang="fr-CA" sz="2800" noProof="0" dirty="0">
                <a:hlinkClick r:id="rId7">
                  <a:extLst>
                    <a:ext uri="{A12FA001-AC4F-418D-AE19-62706E023703}">
                      <ahyp:hlinkClr xmlns:ahyp="http://schemas.microsoft.com/office/drawing/2018/hyperlinkcolor" val="tx"/>
                    </a:ext>
                  </a:extLst>
                </a:hlinkClick>
              </a:rPr>
              <a:t>Aide à l’accessibilité pour Alexa d’Amazon</a:t>
            </a:r>
            <a:endParaRPr lang="fr-CA" sz="2800" noProof="0" dirty="0"/>
          </a:p>
          <a:p>
            <a:pPr marL="457200" lvl="1" indent="-457200"/>
            <a:r>
              <a:rPr lang="fr-CA" sz="3000" noProof="0" dirty="0"/>
              <a:t>Service à la clientèle</a:t>
            </a:r>
          </a:p>
        </p:txBody>
      </p:sp>
      <p:sp>
        <p:nvSpPr>
          <p:cNvPr id="7" name="Oval 6">
            <a:extLst>
              <a:ext uri="{FF2B5EF4-FFF2-40B4-BE49-F238E27FC236}">
                <a16:creationId xmlns:a16="http://schemas.microsoft.com/office/drawing/2014/main" id="{E03C9527-E2D2-FE13-A108-66AED6A5C062}"/>
              </a:ext>
              <a:ext uri="{C183D7F6-B498-43B3-948B-1728B52AA6E4}">
                <adec:decorative xmlns:adec="http://schemas.microsoft.com/office/drawing/2017/decorative" val="1"/>
              </a:ext>
            </a:extLst>
          </p:cNvPr>
          <p:cNvSpPr/>
          <p:nvPr>
            <p:custDataLst>
              <p:tags r:id="rId3"/>
            </p:custDataLst>
          </p:nvPr>
        </p:nvSpPr>
        <p:spPr>
          <a:xfrm>
            <a:off x="4474378" y="1892808"/>
            <a:ext cx="725510" cy="55379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CA" noProof="0" dirty="0"/>
          </a:p>
        </p:txBody>
      </p:sp>
    </p:spTree>
    <p:extLst>
      <p:ext uri="{BB962C8B-B14F-4D97-AF65-F5344CB8AC3E}">
        <p14:creationId xmlns:p14="http://schemas.microsoft.com/office/powerpoint/2010/main" val="53639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BEA8-82E6-1852-FF1E-255DE3E7045C}"/>
              </a:ext>
            </a:extLst>
          </p:cNvPr>
          <p:cNvSpPr>
            <a:spLocks noGrp="1"/>
          </p:cNvSpPr>
          <p:nvPr>
            <p:ph type="title"/>
            <p:custDataLst>
              <p:tags r:id="rId1"/>
            </p:custDataLst>
          </p:nvPr>
        </p:nvSpPr>
        <p:spPr/>
        <p:txBody>
          <a:bodyPr/>
          <a:lstStyle/>
          <a:p>
            <a:r>
              <a:rPr lang="fr-CA" noProof="0" dirty="0">
                <a:latin typeface="Aptos" panose="020B0004020202020204" pitchFamily="34" charset="0"/>
              </a:rPr>
              <a:t>Nous pouvons vous aider!</a:t>
            </a:r>
          </a:p>
        </p:txBody>
      </p:sp>
      <p:sp>
        <p:nvSpPr>
          <p:cNvPr id="3" name="Content Placeholder 2">
            <a:extLst>
              <a:ext uri="{FF2B5EF4-FFF2-40B4-BE49-F238E27FC236}">
                <a16:creationId xmlns:a16="http://schemas.microsoft.com/office/drawing/2014/main" id="{9A44BF4B-2A5F-DDA1-41BD-C3701C758F50}"/>
              </a:ext>
            </a:extLst>
          </p:cNvPr>
          <p:cNvSpPr>
            <a:spLocks noGrp="1"/>
          </p:cNvSpPr>
          <p:nvPr>
            <p:ph idx="1"/>
            <p:custDataLst>
              <p:tags r:id="rId2"/>
            </p:custDataLst>
          </p:nvPr>
        </p:nvSpPr>
        <p:spPr>
          <a:xfrm>
            <a:off x="609600" y="1417638"/>
            <a:ext cx="6535119" cy="4525963"/>
          </a:xfrm>
        </p:spPr>
        <p:txBody>
          <a:bodyPr>
            <a:normAutofit/>
          </a:bodyPr>
          <a:lstStyle/>
          <a:p>
            <a:pPr>
              <a:spcAft>
                <a:spcPts val="600"/>
              </a:spcAft>
            </a:pPr>
            <a:r>
              <a:rPr lang="fr-CA" sz="2400" noProof="0" dirty="0">
                <a:latin typeface="Aptos" panose="020B0004020202020204" pitchFamily="34" charset="0"/>
              </a:rPr>
              <a:t>Appelez notre Centre de contact pour obtenir de l’aide téléphonique personnalisée</a:t>
            </a:r>
          </a:p>
          <a:p>
            <a:pPr>
              <a:spcAft>
                <a:spcPts val="600"/>
              </a:spcAft>
            </a:pPr>
            <a:r>
              <a:rPr lang="fr-CA" sz="2400" noProof="0" dirty="0">
                <a:latin typeface="Aptos" panose="020B0004020202020204" pitchFamily="34" charset="0"/>
              </a:rPr>
              <a:t>Participez à nos webinaires de formation en direct</a:t>
            </a:r>
          </a:p>
          <a:p>
            <a:pPr>
              <a:spcAft>
                <a:spcPts val="600"/>
              </a:spcAft>
            </a:pPr>
            <a:r>
              <a:rPr lang="fr-CA" sz="2400" noProof="0" dirty="0">
                <a:latin typeface="Aptos" panose="020B0004020202020204" pitchFamily="34" charset="0"/>
              </a:rPr>
              <a:t>Consultez la page d’aide de Lecture Accessible Canada</a:t>
            </a:r>
          </a:p>
          <a:p>
            <a:pPr lvl="1">
              <a:spcAft>
                <a:spcPts val="600"/>
              </a:spcAft>
            </a:pPr>
            <a:r>
              <a:rPr lang="fr-CA" sz="2400" noProof="0" dirty="0">
                <a:latin typeface="Aptos" panose="020B0004020202020204" pitchFamily="34" charset="0"/>
              </a:rPr>
              <a:t>Guide d’utilisation</a:t>
            </a:r>
          </a:p>
          <a:p>
            <a:pPr lvl="1">
              <a:spcAft>
                <a:spcPts val="600"/>
              </a:spcAft>
            </a:pPr>
            <a:r>
              <a:rPr lang="fr-CA" sz="2400" noProof="0" dirty="0">
                <a:latin typeface="Aptos" panose="020B0004020202020204" pitchFamily="34" charset="0"/>
              </a:rPr>
              <a:t>Tutoriels vidéos</a:t>
            </a:r>
          </a:p>
          <a:p>
            <a:pPr lvl="1">
              <a:spcAft>
                <a:spcPts val="600"/>
              </a:spcAft>
            </a:pPr>
            <a:r>
              <a:rPr lang="fr-CA" sz="2400" noProof="0" dirty="0">
                <a:latin typeface="Aptos" panose="020B0004020202020204" pitchFamily="34" charset="0"/>
              </a:rPr>
              <a:t>Démos audio</a:t>
            </a:r>
          </a:p>
        </p:txBody>
      </p:sp>
      <p:pic>
        <p:nvPicPr>
          <p:cNvPr id="1026" name="Picture 2">
            <a:extLst>
              <a:ext uri="{FF2B5EF4-FFF2-40B4-BE49-F238E27FC236}">
                <a16:creationId xmlns:a16="http://schemas.microsoft.com/office/drawing/2014/main" id="{83E8BAF0-6B17-F416-601F-ADD825059AAF}"/>
              </a:ext>
              <a:ext uri="{C183D7F6-B498-43B3-948B-1728B52AA6E4}">
                <adec:decorative xmlns:adec="http://schemas.microsoft.com/office/drawing/2017/decorative" val="1"/>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7325359" y="1704847"/>
            <a:ext cx="4516534" cy="306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7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96DD-49CD-FF40-6D6D-1E532EFA9F45}"/>
              </a:ext>
            </a:extLst>
          </p:cNvPr>
          <p:cNvSpPr>
            <a:spLocks noGrp="1"/>
          </p:cNvSpPr>
          <p:nvPr>
            <p:ph type="title"/>
            <p:custDataLst>
              <p:tags r:id="rId1"/>
            </p:custDataLst>
          </p:nvPr>
        </p:nvSpPr>
        <p:spPr/>
        <p:txBody>
          <a:bodyPr>
            <a:normAutofit/>
          </a:bodyPr>
          <a:lstStyle/>
          <a:p>
            <a:pPr algn="ctr"/>
            <a:r>
              <a:rPr lang="fr-CA" noProof="0" dirty="0">
                <a:latin typeface="Aptos" panose="020B0004020202020204" pitchFamily="34" charset="0"/>
              </a:rPr>
              <a:t>Gardez contact avec le </a:t>
            </a:r>
            <a:r>
              <a:rPr lang="fr-CA" noProof="0" dirty="0">
                <a:latin typeface="Aptos" panose="020B0004020202020204" pitchFamily="34" charset="0"/>
                <a:ea typeface="Verdana"/>
              </a:rPr>
              <a:t>CAÉB</a:t>
            </a:r>
            <a:endParaRPr lang="fr-CA" noProof="0" dirty="0">
              <a:latin typeface="Aptos" panose="020B0004020202020204" pitchFamily="34" charset="0"/>
            </a:endParaRPr>
          </a:p>
        </p:txBody>
      </p:sp>
      <p:sp>
        <p:nvSpPr>
          <p:cNvPr id="3" name="Content Placeholder 2">
            <a:extLst>
              <a:ext uri="{FF2B5EF4-FFF2-40B4-BE49-F238E27FC236}">
                <a16:creationId xmlns:a16="http://schemas.microsoft.com/office/drawing/2014/main" id="{9A1A8C40-2501-880A-F463-3F8F183B5325}"/>
              </a:ext>
            </a:extLst>
          </p:cNvPr>
          <p:cNvSpPr>
            <a:spLocks noGrp="1"/>
          </p:cNvSpPr>
          <p:nvPr>
            <p:ph idx="1"/>
            <p:custDataLst>
              <p:tags r:id="rId2"/>
            </p:custDataLst>
          </p:nvPr>
        </p:nvSpPr>
        <p:spPr/>
        <p:txBody>
          <a:bodyPr>
            <a:normAutofit/>
          </a:bodyPr>
          <a:lstStyle/>
          <a:p>
            <a:r>
              <a:rPr lang="fr-CA" noProof="0" dirty="0">
                <a:latin typeface="Aptos" panose="020B0004020202020204" pitchFamily="34" charset="0"/>
              </a:rPr>
              <a:t>Consultez </a:t>
            </a:r>
            <a:r>
              <a:rPr lang="fr-CA" noProof="0" dirty="0">
                <a:solidFill>
                  <a:srgbClr val="011E62"/>
                </a:solidFill>
                <a:latin typeface="Aptos" panose="020B0004020202020204" pitchFamily="34" charset="0"/>
                <a:hlinkClick r:id="rId5">
                  <a:extLst>
                    <a:ext uri="{A12FA001-AC4F-418D-AE19-62706E023703}">
                      <ahyp:hlinkClr xmlns:ahyp="http://schemas.microsoft.com/office/drawing/2018/hyperlinkcolor" val="tx"/>
                    </a:ext>
                  </a:extLst>
                </a:hlinkClick>
              </a:rPr>
              <a:t>www.bibliocaeb.ca</a:t>
            </a:r>
            <a:endParaRPr lang="fr-CA" noProof="0" dirty="0">
              <a:solidFill>
                <a:srgbClr val="011E62"/>
              </a:solidFill>
              <a:latin typeface="Aptos" panose="020B0004020202020204" pitchFamily="34" charset="0"/>
            </a:endParaRPr>
          </a:p>
          <a:p>
            <a:r>
              <a:rPr lang="fr-CA" noProof="0" dirty="0">
                <a:latin typeface="Aptos" panose="020B0004020202020204" pitchFamily="34" charset="0"/>
              </a:rPr>
              <a:t>Services du</a:t>
            </a:r>
            <a:r>
              <a:rPr lang="fr-CA" noProof="0" dirty="0">
                <a:latin typeface="Aptos" panose="020B0004020202020204" pitchFamily="34" charset="0"/>
                <a:ea typeface="Verdana"/>
              </a:rPr>
              <a:t> CAÉB </a:t>
            </a:r>
            <a:r>
              <a:rPr lang="fr-CA" noProof="0" dirty="0">
                <a:latin typeface="Aptos" panose="020B0004020202020204" pitchFamily="34" charset="0"/>
              </a:rPr>
              <a:t>: 1-855-655-2273</a:t>
            </a:r>
          </a:p>
          <a:p>
            <a:r>
              <a:rPr lang="fr-CA" noProof="0" dirty="0">
                <a:latin typeface="Aptos" panose="020B0004020202020204" pitchFamily="34" charset="0"/>
              </a:rPr>
              <a:t>Courriel du</a:t>
            </a:r>
            <a:r>
              <a:rPr lang="fr-CA" noProof="0" dirty="0">
                <a:latin typeface="Aptos" panose="020B0004020202020204" pitchFamily="34" charset="0"/>
                <a:ea typeface="Verdana"/>
              </a:rPr>
              <a:t> CAÉB </a:t>
            </a:r>
            <a:r>
              <a:rPr lang="fr-CA" noProof="0" dirty="0">
                <a:solidFill>
                  <a:srgbClr val="011E62"/>
                </a:solidFill>
                <a:latin typeface="Aptos" panose="020B0004020202020204" pitchFamily="34" charset="0"/>
              </a:rPr>
              <a:t>: </a:t>
            </a:r>
            <a:r>
              <a:rPr lang="fr-CA" noProof="0" dirty="0">
                <a:solidFill>
                  <a:srgbClr val="011E62"/>
                </a:solidFill>
                <a:latin typeface="Aptos" panose="020B0004020202020204" pitchFamily="34" charset="0"/>
                <a:hlinkClick r:id="rId6">
                  <a:extLst>
                    <a:ext uri="{A12FA001-AC4F-418D-AE19-62706E023703}">
                      <ahyp:hlinkClr xmlns:ahyp="http://schemas.microsoft.com/office/drawing/2018/hyperlinkcolor" val="tx"/>
                    </a:ext>
                  </a:extLst>
                </a:hlinkClick>
              </a:rPr>
              <a:t>aide@bibliocaeb.ca</a:t>
            </a:r>
            <a:endParaRPr lang="fr-CA" noProof="0" dirty="0">
              <a:solidFill>
                <a:srgbClr val="011E62"/>
              </a:solidFill>
              <a:latin typeface="Aptos" panose="020B0004020202020204" pitchFamily="34" charset="0"/>
            </a:endParaRPr>
          </a:p>
          <a:p>
            <a:pPr marL="0" indent="0">
              <a:buNone/>
            </a:pPr>
            <a:endParaRPr lang="fr-CA" noProof="0" dirty="0">
              <a:latin typeface="Aptos" panose="020B0004020202020204" pitchFamily="34" charset="0"/>
            </a:endParaRPr>
          </a:p>
          <a:p>
            <a:pPr marL="0" indent="0" algn="ctr">
              <a:buNone/>
            </a:pPr>
            <a:r>
              <a:rPr lang="fr-CA" sz="6000" noProof="0" dirty="0">
                <a:latin typeface="Aptos" panose="020B0004020202020204" pitchFamily="34" charset="0"/>
              </a:rPr>
              <a:t>Merci!</a:t>
            </a:r>
          </a:p>
        </p:txBody>
      </p:sp>
    </p:spTree>
    <p:extLst>
      <p:ext uri="{BB962C8B-B14F-4D97-AF65-F5344CB8AC3E}">
        <p14:creationId xmlns:p14="http://schemas.microsoft.com/office/powerpoint/2010/main" val="1104948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9AAE-C1AB-6DA9-5E0F-C7EF85023321}"/>
              </a:ext>
            </a:extLst>
          </p:cNvPr>
          <p:cNvSpPr>
            <a:spLocks noGrp="1"/>
          </p:cNvSpPr>
          <p:nvPr>
            <p:ph type="title"/>
            <p:custDataLst>
              <p:tags r:id="rId1"/>
            </p:custDataLst>
          </p:nvPr>
        </p:nvSpPr>
        <p:spPr>
          <a:xfrm>
            <a:off x="609600" y="274638"/>
            <a:ext cx="10972800" cy="1143000"/>
          </a:xfrm>
        </p:spPr>
        <p:txBody>
          <a:bodyPr vert="horz" lIns="91440" tIns="45720" rIns="91440" bIns="45720" rtlCol="0" anchor="ctr">
            <a:normAutofit/>
          </a:bodyPr>
          <a:lstStyle/>
          <a:p>
            <a:r>
              <a:rPr lang="fr-CA" noProof="0" dirty="0"/>
              <a:t>Reconnaissance territoriale</a:t>
            </a:r>
          </a:p>
        </p:txBody>
      </p:sp>
      <p:sp>
        <p:nvSpPr>
          <p:cNvPr id="3" name="TextBox 2">
            <a:extLst>
              <a:ext uri="{FF2B5EF4-FFF2-40B4-BE49-F238E27FC236}">
                <a16:creationId xmlns:a16="http://schemas.microsoft.com/office/drawing/2014/main" id="{DF3B3132-9BA9-2BFF-F7FC-7C7A31C2E997}"/>
              </a:ext>
              <a:ext uri="{C183D7F6-B498-43B3-948B-1728B52AA6E4}">
                <adec:decorative xmlns:adec="http://schemas.microsoft.com/office/drawing/2017/decorative" val="1"/>
              </a:ext>
            </a:extLst>
          </p:cNvPr>
          <p:cNvSpPr txBox="1"/>
          <p:nvPr>
            <p:custDataLst>
              <p:tags r:id="rId2"/>
            </p:custDataLst>
          </p:nvPr>
        </p:nvSpPr>
        <p:spPr>
          <a:xfrm>
            <a:off x="609600" y="1600201"/>
            <a:ext cx="5384800" cy="452596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20000"/>
              </a:spcBef>
            </a:pPr>
            <a:r>
              <a:rPr lang="fr-CA" sz="2000" noProof="0" dirty="0"/>
              <a:t>Je reconnais vivre et travailler sur le territoire non cédé des Abénakis, jamais cédé librement par traité ou consentement. En tant que résidente d’ascendance gabonaise et nigériane, je reconnais mon privilège sur ce territoire autochtone spolié. Je soutiens la souveraineté des peuples autochtones et m’engage à apprendre l’histoire des Abénakis.</a:t>
            </a:r>
            <a:endParaRPr lang="fr-CA" sz="2000" noProof="0" dirty="0">
              <a:ea typeface="Verdana"/>
            </a:endParaRPr>
          </a:p>
          <a:p>
            <a:pPr>
              <a:lnSpc>
                <a:spcPct val="90000"/>
              </a:lnSpc>
              <a:spcBef>
                <a:spcPct val="20000"/>
              </a:spcBef>
            </a:pPr>
            <a:endParaRPr lang="fr-CA" sz="2000" noProof="0" dirty="0">
              <a:ea typeface="Verdana"/>
            </a:endParaRPr>
          </a:p>
          <a:p>
            <a:pPr>
              <a:lnSpc>
                <a:spcPct val="90000"/>
              </a:lnSpc>
              <a:spcBef>
                <a:spcPct val="20000"/>
              </a:spcBef>
            </a:pPr>
            <a:r>
              <a:rPr lang="fr-CA" sz="2000" noProof="0" dirty="0"/>
              <a:t>Je salue leur rôle passé, présent et futur comme gardiens de cette terre. Pour en savoir plus : </a:t>
            </a:r>
            <a:r>
              <a:rPr lang="fr-CA" sz="2000" noProof="0" dirty="0">
                <a:hlinkClick r:id="rId5">
                  <a:extLst>
                    <a:ext uri="{A12FA001-AC4F-418D-AE19-62706E023703}">
                      <ahyp:hlinkClr xmlns:ahyp="http://schemas.microsoft.com/office/drawing/2018/hyperlinkcolor" val="tx"/>
                    </a:ext>
                  </a:extLst>
                </a:hlinkClick>
              </a:rPr>
              <a:t>www.native-land.ca</a:t>
            </a:r>
            <a:r>
              <a:rPr lang="fr-CA" sz="2000" noProof="0" dirty="0"/>
              <a:t> </a:t>
            </a:r>
            <a:endParaRPr lang="fr-CA" sz="2000" noProof="0" dirty="0">
              <a:ea typeface="Verdana"/>
            </a:endParaRPr>
          </a:p>
        </p:txBody>
      </p:sp>
      <p:pic>
        <p:nvPicPr>
          <p:cNvPr id="7" name="Picture 6" descr="Un aigle qui représente les Premières Nations, un narval qui représente les Inuit et un violon qui représente les Métis. Ces illustrations sont placées autour du soleil et entourées par une fumée multicolore qui rappelle la tradition, la spiritualité autochtone, l'inclusion et la diversité.">
            <a:extLst>
              <a:ext uri="{FF2B5EF4-FFF2-40B4-BE49-F238E27FC236}">
                <a16:creationId xmlns:a16="http://schemas.microsoft.com/office/drawing/2014/main" id="{17298ABF-56E5-6A3A-C1EF-FDB18308D703}"/>
              </a:ext>
            </a:extLst>
          </p:cNvPr>
          <p:cNvPicPr>
            <a:picLocks noChangeAspect="1"/>
          </p:cNvPicPr>
          <p:nvPr/>
        </p:nvPicPr>
        <p:blipFill>
          <a:blip r:embed="rId6"/>
          <a:srcRect l="51951" r="2540" b="-2"/>
          <a:stretch>
            <a:fillRect/>
          </a:stretch>
        </p:blipFill>
        <p:spPr>
          <a:xfrm>
            <a:off x="6197600" y="1600201"/>
            <a:ext cx="5384800" cy="4525963"/>
          </a:xfrm>
          <a:prstGeom prst="rect">
            <a:avLst/>
          </a:prstGeom>
          <a:noFill/>
        </p:spPr>
      </p:pic>
    </p:spTree>
    <p:extLst>
      <p:ext uri="{BB962C8B-B14F-4D97-AF65-F5344CB8AC3E}">
        <p14:creationId xmlns:p14="http://schemas.microsoft.com/office/powerpoint/2010/main" val="1754896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2FB07-1365-C69A-89A2-C275A9D23586}"/>
              </a:ext>
            </a:extLst>
          </p:cNvPr>
          <p:cNvSpPr>
            <a:spLocks noGrp="1"/>
          </p:cNvSpPr>
          <p:nvPr>
            <p:ph type="title"/>
            <p:custDataLst>
              <p:tags r:id="rId1"/>
            </p:custDataLst>
          </p:nvPr>
        </p:nvSpPr>
        <p:spPr>
          <a:xfrm>
            <a:off x="609600" y="274638"/>
            <a:ext cx="7781026" cy="1143000"/>
          </a:xfrm>
        </p:spPr>
        <p:txBody>
          <a:bodyPr>
            <a:normAutofit/>
          </a:bodyPr>
          <a:lstStyle/>
          <a:p>
            <a:r>
              <a:rPr lang="fr-CA" noProof="0" dirty="0">
                <a:solidFill>
                  <a:schemeClr val="accent1">
                    <a:lumMod val="50000"/>
                  </a:schemeClr>
                </a:solidFill>
                <a:latin typeface="Aptos"/>
                <a:ea typeface="Verdana"/>
              </a:rPr>
              <a:t>Qu’est-ce que le </a:t>
            </a:r>
            <a:r>
              <a:rPr lang="fr-CA" sz="4800" noProof="0" dirty="0">
                <a:latin typeface="Aptos"/>
                <a:ea typeface="Verdana"/>
              </a:rPr>
              <a:t>CAÉB</a:t>
            </a:r>
            <a:r>
              <a:rPr lang="fr-CA" noProof="0" dirty="0">
                <a:solidFill>
                  <a:schemeClr val="accent1">
                    <a:lumMod val="50000"/>
                  </a:schemeClr>
                </a:solidFill>
                <a:latin typeface="Aptos"/>
                <a:ea typeface="Verdana"/>
              </a:rPr>
              <a:t>?</a:t>
            </a:r>
          </a:p>
        </p:txBody>
      </p:sp>
      <p:sp>
        <p:nvSpPr>
          <p:cNvPr id="4" name="Content Placeholder 3">
            <a:extLst>
              <a:ext uri="{FF2B5EF4-FFF2-40B4-BE49-F238E27FC236}">
                <a16:creationId xmlns:a16="http://schemas.microsoft.com/office/drawing/2014/main" id="{2A0E0140-36B7-3143-0CE5-7CDE7007ADF9}"/>
              </a:ext>
            </a:extLst>
          </p:cNvPr>
          <p:cNvSpPr>
            <a:spLocks noGrp="1"/>
          </p:cNvSpPr>
          <p:nvPr>
            <p:ph idx="1"/>
            <p:custDataLst>
              <p:tags r:id="rId2"/>
            </p:custDataLst>
          </p:nvPr>
        </p:nvSpPr>
        <p:spPr>
          <a:xfrm>
            <a:off x="609599" y="1417638"/>
            <a:ext cx="7834984" cy="4525963"/>
          </a:xfrm>
        </p:spPr>
        <p:txBody>
          <a:bodyPr vert="horz" lIns="91440" tIns="45720" rIns="91440" bIns="45720" rtlCol="0" anchor="t">
            <a:normAutofit/>
          </a:bodyPr>
          <a:lstStyle/>
          <a:p>
            <a:r>
              <a:rPr lang="fr-CA" sz="2800" noProof="0" dirty="0">
                <a:latin typeface="Aptos" panose="020B0004020202020204" pitchFamily="34" charset="0"/>
              </a:rPr>
              <a:t>C’est un service de </a:t>
            </a:r>
            <a:r>
              <a:rPr lang="fr-CA" sz="2800" noProof="0" dirty="0">
                <a:latin typeface="Aptos" panose="020B0004020202020204" pitchFamily="34" charset="0"/>
                <a:ea typeface="Verdana"/>
              </a:rPr>
              <a:t>bibliothèque gratuit offert par le biais des bibliothèques publiques canadiennes</a:t>
            </a:r>
          </a:p>
          <a:p>
            <a:r>
              <a:rPr lang="fr-CA" sz="2800" noProof="0" dirty="0">
                <a:latin typeface="Aptos" panose="020B0004020202020204" pitchFamily="34" charset="0"/>
              </a:rPr>
              <a:t>C’est un service proposé aux personnes incapables de lire les imprimés de partout au Canada</a:t>
            </a:r>
            <a:endParaRPr lang="fr-CA" sz="2800" noProof="0" dirty="0">
              <a:latin typeface="Aptos" panose="020B0004020202020204" pitchFamily="34" charset="0"/>
              <a:ea typeface="Verdana"/>
            </a:endParaRPr>
          </a:p>
          <a:p>
            <a:r>
              <a:rPr lang="fr-CA" sz="2800" noProof="0" dirty="0">
                <a:latin typeface="Aptos" panose="020B0004020202020204" pitchFamily="34" charset="0"/>
              </a:rPr>
              <a:t>C’est un service qui fournit des documents à lire en formats accessibles, notamment en braille, en texte électronique et en version audio</a:t>
            </a:r>
            <a:endParaRPr lang="fr-CA" sz="2800" noProof="0" dirty="0">
              <a:latin typeface="Aptos" panose="020B0004020202020204" pitchFamily="34" charset="0"/>
              <a:ea typeface="Verdana"/>
            </a:endParaRPr>
          </a:p>
          <a:p>
            <a:pPr marL="0" indent="0">
              <a:buNone/>
            </a:pPr>
            <a:endParaRPr lang="fr-CA" noProof="0" dirty="0">
              <a:ea typeface="Verdana"/>
            </a:endParaRPr>
          </a:p>
          <a:p>
            <a:endParaRPr lang="fr-CA" noProof="0" dirty="0"/>
          </a:p>
          <a:p>
            <a:endParaRPr lang="fr-CA" noProof="0" dirty="0"/>
          </a:p>
          <a:p>
            <a:pPr marL="0" indent="0">
              <a:buNone/>
            </a:pPr>
            <a:endParaRPr lang="fr-CA" noProof="0" dirty="0"/>
          </a:p>
          <a:p>
            <a:pPr marL="0" indent="0">
              <a:buNone/>
            </a:pPr>
            <a:endParaRPr lang="fr-CA" noProof="0" dirty="0"/>
          </a:p>
          <a:p>
            <a:pPr marL="0" indent="0">
              <a:buNone/>
            </a:pPr>
            <a:endParaRPr lang="fr-CA" noProof="0" dirty="0"/>
          </a:p>
          <a:p>
            <a:pPr marL="0" indent="0">
              <a:buNone/>
            </a:pPr>
            <a:endParaRPr lang="fr-CA" noProof="0" dirty="0"/>
          </a:p>
        </p:txBody>
      </p:sp>
      <p:pic>
        <p:nvPicPr>
          <p:cNvPr id="2" name="Picture 1">
            <a:extLst>
              <a:ext uri="{FF2B5EF4-FFF2-40B4-BE49-F238E27FC236}">
                <a16:creationId xmlns:a16="http://schemas.microsoft.com/office/drawing/2014/main" id="{5E10BB24-9D74-71CA-3391-18B0F0E85D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44816" y="686872"/>
            <a:ext cx="2986763" cy="5484255"/>
          </a:xfrm>
          <a:prstGeom prst="rect">
            <a:avLst/>
          </a:prstGeom>
        </p:spPr>
      </p:pic>
    </p:spTree>
    <p:extLst>
      <p:ext uri="{BB962C8B-B14F-4D97-AF65-F5344CB8AC3E}">
        <p14:creationId xmlns:p14="http://schemas.microsoft.com/office/powerpoint/2010/main" val="178398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1C49-0588-BF4A-D07B-62F9960D504E}"/>
              </a:ext>
            </a:extLst>
          </p:cNvPr>
          <p:cNvSpPr>
            <a:spLocks noGrp="1"/>
          </p:cNvSpPr>
          <p:nvPr>
            <p:ph type="title"/>
            <p:custDataLst>
              <p:tags r:id="rId1"/>
            </p:custDataLst>
          </p:nvPr>
        </p:nvSpPr>
        <p:spPr/>
        <p:txBody>
          <a:bodyPr/>
          <a:lstStyle/>
          <a:p>
            <a:r>
              <a:rPr lang="fr-CA" b="1" noProof="0" dirty="0">
                <a:latin typeface="Aptos" panose="020B0004020202020204" pitchFamily="34" charset="0"/>
              </a:rPr>
              <a:t>Programme</a:t>
            </a:r>
          </a:p>
        </p:txBody>
      </p:sp>
      <p:sp>
        <p:nvSpPr>
          <p:cNvPr id="3" name="Content Placeholder 2">
            <a:extLst>
              <a:ext uri="{FF2B5EF4-FFF2-40B4-BE49-F238E27FC236}">
                <a16:creationId xmlns:a16="http://schemas.microsoft.com/office/drawing/2014/main" id="{D9E85E4E-D1BA-7B95-92A9-F634865AAD7E}"/>
              </a:ext>
            </a:extLst>
          </p:cNvPr>
          <p:cNvSpPr>
            <a:spLocks noGrp="1"/>
          </p:cNvSpPr>
          <p:nvPr>
            <p:ph idx="1"/>
            <p:custDataLst>
              <p:tags r:id="rId2"/>
            </p:custDataLst>
          </p:nvPr>
        </p:nvSpPr>
        <p:spPr/>
        <p:txBody>
          <a:bodyPr vert="horz" lIns="91440" tIns="45720" rIns="91440" bIns="45720" rtlCol="0" anchor="t">
            <a:normAutofit/>
          </a:bodyPr>
          <a:lstStyle/>
          <a:p>
            <a:pPr marL="742950" indent="-742950">
              <a:buFont typeface="+mj-lt"/>
              <a:buAutoNum type="arabicPeriod"/>
            </a:pPr>
            <a:r>
              <a:rPr lang="fr-CA" noProof="0" dirty="0">
                <a:latin typeface="Aptos"/>
              </a:rPr>
              <a:t>Haut-parleurs intelligents Alexa</a:t>
            </a:r>
          </a:p>
          <a:p>
            <a:pPr marL="742950" indent="-742950">
              <a:buFont typeface="+mj-lt"/>
              <a:buAutoNum type="arabicPeriod"/>
            </a:pPr>
            <a:r>
              <a:rPr lang="fr-CA" noProof="0" dirty="0">
                <a:latin typeface="Aptos"/>
              </a:rPr>
              <a:t>Un aperçu de Lecture Accessible Canada (LAC)</a:t>
            </a:r>
          </a:p>
          <a:p>
            <a:pPr marL="742950" indent="-742950">
              <a:buFont typeface="+mj-lt"/>
              <a:buAutoNum type="arabicPeriod"/>
            </a:pPr>
            <a:r>
              <a:rPr lang="fr-CA" noProof="0" dirty="0">
                <a:latin typeface="Aptos"/>
              </a:rPr>
              <a:t>Fonctionnement de la skill LAC</a:t>
            </a:r>
          </a:p>
          <a:p>
            <a:pPr marL="742950" indent="-742950">
              <a:buFont typeface="+mj-lt"/>
              <a:buAutoNum type="arabicPeriod"/>
            </a:pPr>
            <a:r>
              <a:rPr lang="fr-CA" noProof="0" dirty="0">
                <a:latin typeface="Aptos"/>
              </a:rPr>
              <a:t>Comment obtenir de l’aide</a:t>
            </a:r>
          </a:p>
          <a:p>
            <a:pPr marL="742950" indent="-742950">
              <a:buFont typeface="+mj-lt"/>
              <a:buAutoNum type="arabicPeriod"/>
            </a:pPr>
            <a:r>
              <a:rPr lang="fr-CA" noProof="0" dirty="0">
                <a:latin typeface="Aptos"/>
              </a:rPr>
              <a:t>Questions</a:t>
            </a:r>
          </a:p>
          <a:p>
            <a:pPr marL="742950" indent="-742950">
              <a:buFont typeface="+mj-lt"/>
              <a:buAutoNum type="arabicPeriod"/>
            </a:pPr>
            <a:endParaRPr lang="fr-CA" noProof="0" dirty="0"/>
          </a:p>
        </p:txBody>
      </p:sp>
    </p:spTree>
    <p:extLst>
      <p:ext uri="{BB962C8B-B14F-4D97-AF65-F5344CB8AC3E}">
        <p14:creationId xmlns:p14="http://schemas.microsoft.com/office/powerpoint/2010/main" val="60797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17EE-1B86-26F2-369A-CB2C92A5B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B0EB3-4D90-766D-8365-207C5DB5207E}"/>
              </a:ext>
            </a:extLst>
          </p:cNvPr>
          <p:cNvSpPr>
            <a:spLocks noGrp="1"/>
          </p:cNvSpPr>
          <p:nvPr>
            <p:ph type="title"/>
            <p:custDataLst>
              <p:tags r:id="rId1"/>
            </p:custDataLst>
          </p:nvPr>
        </p:nvSpPr>
        <p:spPr>
          <a:xfrm>
            <a:off x="914400" y="2580362"/>
            <a:ext cx="10363200" cy="1753643"/>
          </a:xfrm>
        </p:spPr>
        <p:style>
          <a:lnRef idx="2">
            <a:schemeClr val="accent2"/>
          </a:lnRef>
          <a:fillRef idx="1">
            <a:schemeClr val="lt1"/>
          </a:fillRef>
          <a:effectRef idx="0">
            <a:schemeClr val="accent2"/>
          </a:effectRef>
          <a:fontRef idx="minor">
            <a:schemeClr val="dk1"/>
          </a:fontRef>
        </p:style>
        <p:txBody>
          <a:bodyPr anchor="ctr">
            <a:normAutofit fontScale="90000"/>
          </a:bodyPr>
          <a:lstStyle/>
          <a:p>
            <a:pPr algn="ctr"/>
            <a:r>
              <a:rPr lang="fr-CA" noProof="0" dirty="0">
                <a:latin typeface="Aptos"/>
              </a:rPr>
              <a:t>Haut-parleurs intelligents Alexa</a:t>
            </a:r>
          </a:p>
        </p:txBody>
      </p:sp>
    </p:spTree>
    <p:extLst>
      <p:ext uri="{BB962C8B-B14F-4D97-AF65-F5344CB8AC3E}">
        <p14:creationId xmlns:p14="http://schemas.microsoft.com/office/powerpoint/2010/main" val="2680510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5F8B-16BD-615A-C564-70269B57A0A9}"/>
              </a:ext>
            </a:extLst>
          </p:cNvPr>
          <p:cNvSpPr>
            <a:spLocks noGrp="1"/>
          </p:cNvSpPr>
          <p:nvPr>
            <p:ph type="title"/>
            <p:custDataLst>
              <p:tags r:id="rId1"/>
            </p:custDataLst>
          </p:nvPr>
        </p:nvSpPr>
        <p:spPr>
          <a:xfrm>
            <a:off x="609600" y="274638"/>
            <a:ext cx="10972800" cy="1143000"/>
          </a:xfrm>
        </p:spPr>
        <p:txBody>
          <a:bodyPr anchor="ctr">
            <a:normAutofit fontScale="90000"/>
          </a:bodyPr>
          <a:lstStyle/>
          <a:p>
            <a:pPr algn="ctr"/>
            <a:r>
              <a:rPr lang="fr-CA" noProof="0" dirty="0">
                <a:latin typeface="Aptos"/>
              </a:rPr>
              <a:t>À propos des haut-parleurs intelligents Alexa</a:t>
            </a:r>
          </a:p>
        </p:txBody>
      </p:sp>
      <p:sp>
        <p:nvSpPr>
          <p:cNvPr id="3" name="Content Placeholder 2">
            <a:extLst>
              <a:ext uri="{FF2B5EF4-FFF2-40B4-BE49-F238E27FC236}">
                <a16:creationId xmlns:a16="http://schemas.microsoft.com/office/drawing/2014/main" id="{DF87E08B-EE54-29F4-F15E-34F36F8DB109}"/>
              </a:ext>
            </a:extLst>
          </p:cNvPr>
          <p:cNvSpPr>
            <a:spLocks noGrp="1"/>
          </p:cNvSpPr>
          <p:nvPr>
            <p:ph sz="half" idx="1"/>
            <p:custDataLst>
              <p:tags r:id="rId2"/>
            </p:custDataLst>
          </p:nvPr>
        </p:nvSpPr>
        <p:spPr>
          <a:xfrm>
            <a:off x="609599" y="1600202"/>
            <a:ext cx="7207046" cy="4020013"/>
          </a:xfrm>
        </p:spPr>
        <p:txBody>
          <a:bodyPr vert="horz" lIns="91440" tIns="45720" rIns="91440" bIns="45720" rtlCol="0" anchor="t">
            <a:normAutofit fontScale="85000" lnSpcReduction="20000"/>
          </a:bodyPr>
          <a:lstStyle/>
          <a:p>
            <a:pPr marL="0" indent="0">
              <a:lnSpc>
                <a:spcPct val="90000"/>
              </a:lnSpc>
              <a:buNone/>
            </a:pPr>
            <a:r>
              <a:rPr lang="fr-CA" sz="2800" noProof="0" dirty="0">
                <a:latin typeface="Aptos" panose="020B0004020202020204" pitchFamily="34" charset="0"/>
              </a:rPr>
              <a:t>Un haut-parleur qui fonctionne avec </a:t>
            </a:r>
            <a:r>
              <a:rPr lang="fr-CA" sz="2800" b="1" noProof="0" dirty="0">
                <a:latin typeface="Aptos" panose="020B0004020202020204" pitchFamily="34" charset="0"/>
              </a:rPr>
              <a:t>Alexa</a:t>
            </a:r>
            <a:r>
              <a:rPr lang="fr-CA" sz="2800" noProof="0" dirty="0">
                <a:latin typeface="Aptos" panose="020B0004020202020204" pitchFamily="34" charset="0"/>
              </a:rPr>
              <a:t>, l’assistant vocal d’Amazon.</a:t>
            </a:r>
            <a:endParaRPr lang="fr-CA" sz="2800" b="1" noProof="0" dirty="0">
              <a:latin typeface="Aptos" panose="020B0004020202020204" pitchFamily="34" charset="0"/>
            </a:endParaRPr>
          </a:p>
          <a:p>
            <a:pPr marL="0" indent="0">
              <a:lnSpc>
                <a:spcPct val="90000"/>
              </a:lnSpc>
              <a:buNone/>
            </a:pPr>
            <a:endParaRPr lang="fr-CA" sz="2800" b="1" noProof="0" dirty="0">
              <a:latin typeface="Aptos" panose="020B0004020202020204" pitchFamily="34" charset="0"/>
            </a:endParaRPr>
          </a:p>
          <a:p>
            <a:pPr marL="0" indent="0">
              <a:lnSpc>
                <a:spcPct val="90000"/>
              </a:lnSpc>
              <a:spcAft>
                <a:spcPts val="600"/>
              </a:spcAft>
              <a:buNone/>
            </a:pPr>
            <a:r>
              <a:rPr lang="fr-CA" sz="2800" noProof="0" dirty="0">
                <a:latin typeface="Aptos" panose="020B0004020202020204" pitchFamily="34" charset="0"/>
              </a:rPr>
              <a:t>Il permet à ses utilisateurs de donner des commandes vocales pour :</a:t>
            </a:r>
          </a:p>
          <a:p>
            <a:pPr>
              <a:lnSpc>
                <a:spcPct val="90000"/>
              </a:lnSpc>
              <a:spcAft>
                <a:spcPts val="600"/>
              </a:spcAft>
            </a:pPr>
            <a:r>
              <a:rPr lang="fr-CA" sz="2800" noProof="0" dirty="0">
                <a:latin typeface="Aptos" panose="020B0004020202020204" pitchFamily="34" charset="0"/>
              </a:rPr>
              <a:t>Contrôler la lecture de musique</a:t>
            </a:r>
          </a:p>
          <a:p>
            <a:pPr>
              <a:lnSpc>
                <a:spcPct val="90000"/>
              </a:lnSpc>
              <a:spcAft>
                <a:spcPts val="600"/>
              </a:spcAft>
            </a:pPr>
            <a:r>
              <a:rPr lang="fr-CA" sz="2800" noProof="0" dirty="0">
                <a:latin typeface="Aptos" panose="020B0004020202020204" pitchFamily="34" charset="0"/>
              </a:rPr>
              <a:t>Gérer les appareils de maison intelligente</a:t>
            </a:r>
          </a:p>
          <a:p>
            <a:pPr>
              <a:lnSpc>
                <a:spcPct val="90000"/>
              </a:lnSpc>
              <a:spcAft>
                <a:spcPts val="600"/>
              </a:spcAft>
            </a:pPr>
            <a:r>
              <a:rPr lang="fr-CA" sz="2800" noProof="0" dirty="0">
                <a:latin typeface="Aptos" panose="020B0004020202020204" pitchFamily="34" charset="0"/>
              </a:rPr>
              <a:t>Obtenir de l’information </a:t>
            </a:r>
          </a:p>
          <a:p>
            <a:pPr marL="0" indent="0">
              <a:lnSpc>
                <a:spcPct val="90000"/>
              </a:lnSpc>
              <a:spcAft>
                <a:spcPts val="600"/>
              </a:spcAft>
              <a:buNone/>
            </a:pPr>
            <a:endParaRPr lang="fr-CA" sz="2800" noProof="0" dirty="0">
              <a:latin typeface="Aptos" panose="020B0004020202020204" pitchFamily="34" charset="0"/>
            </a:endParaRPr>
          </a:p>
          <a:p>
            <a:pPr marL="0" indent="0">
              <a:lnSpc>
                <a:spcPct val="90000"/>
              </a:lnSpc>
              <a:spcAft>
                <a:spcPts val="600"/>
              </a:spcAft>
              <a:buNone/>
            </a:pPr>
            <a:r>
              <a:rPr lang="fr-CA" sz="2800" noProof="0" dirty="0">
                <a:latin typeface="Aptos" panose="020B0004020202020204" pitchFamily="34" charset="0"/>
              </a:rPr>
              <a:t>Le prix de la plupart de ces appareils varie entre 40 $ et 100 $.</a:t>
            </a:r>
          </a:p>
        </p:txBody>
      </p:sp>
      <p:pic>
        <p:nvPicPr>
          <p:cNvPr id="4" name="Picture 3">
            <a:extLst>
              <a:ext uri="{FF2B5EF4-FFF2-40B4-BE49-F238E27FC236}">
                <a16:creationId xmlns:a16="http://schemas.microsoft.com/office/drawing/2014/main" id="{86108307-08E3-6AC2-8C93-0964C8E59190}"/>
              </a:ext>
              <a:ext uri="{C183D7F6-B498-43B3-948B-1728B52AA6E4}">
                <adec:decorative xmlns:adec="http://schemas.microsoft.com/office/drawing/2017/decorative" val="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6807200" y="1897730"/>
            <a:ext cx="5384800" cy="3930903"/>
          </a:xfrm>
          <a:prstGeom prst="rect">
            <a:avLst/>
          </a:prstGeom>
          <a:noFill/>
        </p:spPr>
      </p:pic>
    </p:spTree>
    <p:extLst>
      <p:ext uri="{BB962C8B-B14F-4D97-AF65-F5344CB8AC3E}">
        <p14:creationId xmlns:p14="http://schemas.microsoft.com/office/powerpoint/2010/main" val="321658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ECDD-4CD0-D054-ABC7-285C3D57FA3C}"/>
              </a:ext>
            </a:extLst>
          </p:cNvPr>
          <p:cNvSpPr>
            <a:spLocks noGrp="1"/>
          </p:cNvSpPr>
          <p:nvPr>
            <p:ph type="title"/>
            <p:custDataLst>
              <p:tags r:id="rId1"/>
            </p:custDataLst>
          </p:nvPr>
        </p:nvSpPr>
        <p:spPr>
          <a:xfrm>
            <a:off x="327259" y="274638"/>
            <a:ext cx="11559941" cy="1143000"/>
          </a:xfrm>
        </p:spPr>
        <p:txBody>
          <a:bodyPr>
            <a:normAutofit fontScale="90000"/>
          </a:bodyPr>
          <a:lstStyle/>
          <a:p>
            <a:pPr algn="ctr"/>
            <a:r>
              <a:rPr lang="fr-CA" noProof="0" dirty="0">
                <a:latin typeface="Aptos" panose="020B0004020202020204" pitchFamily="34" charset="0"/>
              </a:rPr>
              <a:t>Où se procurer un haut-parleur intelligent Alexa?</a:t>
            </a:r>
          </a:p>
        </p:txBody>
      </p:sp>
      <p:sp>
        <p:nvSpPr>
          <p:cNvPr id="5" name="Content Placeholder 4">
            <a:extLst>
              <a:ext uri="{FF2B5EF4-FFF2-40B4-BE49-F238E27FC236}">
                <a16:creationId xmlns:a16="http://schemas.microsoft.com/office/drawing/2014/main" id="{3641DBDE-AA4B-3314-1C6F-E623C8EC4E5D}"/>
              </a:ext>
            </a:extLst>
          </p:cNvPr>
          <p:cNvSpPr>
            <a:spLocks noGrp="1"/>
          </p:cNvSpPr>
          <p:nvPr>
            <p:ph sz="half" idx="1"/>
            <p:custDataLst>
              <p:tags r:id="rId2"/>
            </p:custDataLst>
          </p:nvPr>
        </p:nvSpPr>
        <p:spPr>
          <a:xfrm>
            <a:off x="327259" y="1650733"/>
            <a:ext cx="5513138" cy="4525963"/>
          </a:xfrm>
        </p:spPr>
        <p:txBody>
          <a:bodyPr vert="horz" lIns="91440" tIns="45720" rIns="91440" bIns="45720" rtlCol="0" anchor="t">
            <a:normAutofit lnSpcReduction="10000"/>
          </a:bodyPr>
          <a:lstStyle/>
          <a:p>
            <a:r>
              <a:rPr lang="fr-CA" b="1" noProof="0" dirty="0">
                <a:latin typeface="Aptos"/>
              </a:rPr>
              <a:t>Fournisseurs en ligne</a:t>
            </a:r>
          </a:p>
          <a:p>
            <a:pPr lvl="1"/>
            <a:r>
              <a:rPr lang="fr-CA" noProof="0" dirty="0">
                <a:latin typeface="Aptos"/>
              </a:rPr>
              <a:t>Site Web d’Amazon Canada</a:t>
            </a:r>
          </a:p>
          <a:p>
            <a:pPr lvl="1"/>
            <a:r>
              <a:rPr lang="fr-CA" noProof="0" dirty="0" err="1">
                <a:latin typeface="Aptos"/>
              </a:rPr>
              <a:t>Newegg</a:t>
            </a:r>
            <a:endParaRPr lang="fr-CA" noProof="0" dirty="0">
              <a:latin typeface="Aptos"/>
            </a:endParaRPr>
          </a:p>
          <a:p>
            <a:pPr marL="457200" lvl="1" indent="0">
              <a:buNone/>
            </a:pPr>
            <a:endParaRPr lang="fr-CA" sz="2000" noProof="0" dirty="0">
              <a:latin typeface="Aptos" panose="020B0004020202020204" pitchFamily="34" charset="0"/>
            </a:endParaRPr>
          </a:p>
          <a:p>
            <a:r>
              <a:rPr lang="fr-CA" b="1" noProof="0" dirty="0">
                <a:latin typeface="Aptos"/>
              </a:rPr>
              <a:t>Détaillants en électronique</a:t>
            </a:r>
            <a:endParaRPr lang="fr-CA" noProof="0" dirty="0">
              <a:latin typeface="Aptos"/>
            </a:endParaRPr>
          </a:p>
          <a:p>
            <a:pPr lvl="1"/>
            <a:r>
              <a:rPr lang="fr-CA" noProof="0" dirty="0">
                <a:latin typeface="Aptos"/>
              </a:rPr>
              <a:t>Best </a:t>
            </a:r>
            <a:r>
              <a:rPr lang="fr-CA" noProof="0" dirty="0" err="1">
                <a:latin typeface="Aptos"/>
              </a:rPr>
              <a:t>Buy</a:t>
            </a:r>
            <a:endParaRPr lang="fr-CA" noProof="0" dirty="0">
              <a:latin typeface="Aptos"/>
            </a:endParaRPr>
          </a:p>
          <a:p>
            <a:pPr lvl="1"/>
            <a:r>
              <a:rPr lang="fr-CA" noProof="0" dirty="0">
                <a:latin typeface="Aptos"/>
              </a:rPr>
              <a:t>Ordinateurs Canada</a:t>
            </a:r>
          </a:p>
          <a:p>
            <a:pPr lvl="1"/>
            <a:r>
              <a:rPr lang="fr-CA" noProof="0" dirty="0">
                <a:latin typeface="Aptos"/>
              </a:rPr>
              <a:t>Bureau en Gros</a:t>
            </a:r>
          </a:p>
        </p:txBody>
      </p:sp>
      <p:sp>
        <p:nvSpPr>
          <p:cNvPr id="6" name="Content Placeholder 5">
            <a:extLst>
              <a:ext uri="{FF2B5EF4-FFF2-40B4-BE49-F238E27FC236}">
                <a16:creationId xmlns:a16="http://schemas.microsoft.com/office/drawing/2014/main" id="{A0E3A1ED-09CB-3BB1-6FD8-E2D1A3297EBC}"/>
              </a:ext>
            </a:extLst>
          </p:cNvPr>
          <p:cNvSpPr>
            <a:spLocks noGrp="1"/>
          </p:cNvSpPr>
          <p:nvPr>
            <p:ph sz="half" idx="2"/>
            <p:custDataLst>
              <p:tags r:id="rId3"/>
            </p:custDataLst>
          </p:nvPr>
        </p:nvSpPr>
        <p:spPr>
          <a:xfrm>
            <a:off x="5840397" y="1650733"/>
            <a:ext cx="5945205" cy="4525963"/>
          </a:xfrm>
        </p:spPr>
        <p:txBody>
          <a:bodyPr vert="horz" lIns="91440" tIns="45720" rIns="91440" bIns="45720" rtlCol="0" anchor="t">
            <a:normAutofit lnSpcReduction="10000"/>
          </a:bodyPr>
          <a:lstStyle/>
          <a:p>
            <a:r>
              <a:rPr lang="fr-CA" b="1" noProof="0" dirty="0">
                <a:latin typeface="Aptos"/>
              </a:rPr>
              <a:t>Magasins de bricolage</a:t>
            </a:r>
            <a:endParaRPr lang="fr-CA" noProof="0" dirty="0">
              <a:latin typeface="Aptos"/>
            </a:endParaRPr>
          </a:p>
          <a:p>
            <a:pPr lvl="1"/>
            <a:r>
              <a:rPr lang="fr-CA" noProof="0" dirty="0">
                <a:latin typeface="Aptos"/>
              </a:rPr>
              <a:t>Canadian Tire</a:t>
            </a:r>
          </a:p>
          <a:p>
            <a:pPr lvl="1"/>
            <a:r>
              <a:rPr lang="fr-CA" noProof="0" dirty="0">
                <a:latin typeface="Aptos"/>
              </a:rPr>
              <a:t>Home </a:t>
            </a:r>
            <a:r>
              <a:rPr lang="fr-CA" noProof="0" dirty="0" err="1">
                <a:latin typeface="Aptos"/>
              </a:rPr>
              <a:t>Depot</a:t>
            </a:r>
            <a:endParaRPr lang="fr-CA" noProof="0" dirty="0">
              <a:latin typeface="Aptos"/>
            </a:endParaRPr>
          </a:p>
          <a:p>
            <a:pPr marL="457200" lvl="1" indent="0">
              <a:buNone/>
            </a:pPr>
            <a:endParaRPr lang="fr-CA" sz="1800" noProof="0" dirty="0">
              <a:latin typeface="Aptos" panose="020B0004020202020204" pitchFamily="34" charset="0"/>
            </a:endParaRPr>
          </a:p>
          <a:p>
            <a:r>
              <a:rPr lang="fr-CA" b="1" noProof="0" dirty="0">
                <a:latin typeface="Aptos"/>
              </a:rPr>
              <a:t>Autres vendeurs</a:t>
            </a:r>
          </a:p>
          <a:p>
            <a:pPr lvl="1"/>
            <a:r>
              <a:rPr lang="fr-CA" noProof="0" dirty="0">
                <a:latin typeface="Aptos"/>
              </a:rPr>
              <a:t>Walmart</a:t>
            </a:r>
          </a:p>
          <a:p>
            <a:pPr lvl="1"/>
            <a:r>
              <a:rPr lang="fr-CA" noProof="0" dirty="0" err="1">
                <a:latin typeface="Aptos"/>
              </a:rPr>
              <a:t>Shoppers</a:t>
            </a:r>
            <a:r>
              <a:rPr lang="fr-CA" noProof="0" dirty="0">
                <a:latin typeface="Aptos"/>
              </a:rPr>
              <a:t> Drug Mart/ </a:t>
            </a:r>
            <a:r>
              <a:rPr lang="fr-CA" noProof="0" dirty="0" err="1">
                <a:latin typeface="Aptos"/>
              </a:rPr>
              <a:t>Pharmaprix</a:t>
            </a:r>
            <a:r>
              <a:rPr lang="fr-CA" noProof="0" dirty="0">
                <a:latin typeface="Aptos"/>
              </a:rPr>
              <a:t> </a:t>
            </a:r>
          </a:p>
        </p:txBody>
      </p:sp>
    </p:spTree>
    <p:extLst>
      <p:ext uri="{BB962C8B-B14F-4D97-AF65-F5344CB8AC3E}">
        <p14:creationId xmlns:p14="http://schemas.microsoft.com/office/powerpoint/2010/main" val="4059220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F7D1-BF10-E06F-F2EE-8CB9380DC5EE}"/>
              </a:ext>
            </a:extLst>
          </p:cNvPr>
          <p:cNvSpPr>
            <a:spLocks noGrp="1"/>
          </p:cNvSpPr>
          <p:nvPr>
            <p:ph type="title"/>
            <p:custDataLst>
              <p:tags r:id="rId1"/>
            </p:custDataLst>
          </p:nvPr>
        </p:nvSpPr>
        <p:spPr/>
        <p:style>
          <a:lnRef idx="2">
            <a:schemeClr val="accent2"/>
          </a:lnRef>
          <a:fillRef idx="1">
            <a:schemeClr val="lt1"/>
          </a:fillRef>
          <a:effectRef idx="0">
            <a:schemeClr val="accent2"/>
          </a:effectRef>
          <a:fontRef idx="minor">
            <a:schemeClr val="dk1"/>
          </a:fontRef>
        </p:style>
        <p:txBody>
          <a:bodyPr anchor="ctr">
            <a:normAutofit/>
          </a:bodyPr>
          <a:lstStyle/>
          <a:p>
            <a:pPr algn="ctr"/>
            <a:r>
              <a:rPr lang="fr-CA" noProof="0" dirty="0">
                <a:latin typeface="Aptos" panose="020B0004020202020204" pitchFamily="34" charset="0"/>
              </a:rPr>
              <a:t>Lecture Accessible Canada (LAC)</a:t>
            </a:r>
          </a:p>
        </p:txBody>
      </p:sp>
    </p:spTree>
    <p:extLst>
      <p:ext uri="{BB962C8B-B14F-4D97-AF65-F5344CB8AC3E}">
        <p14:creationId xmlns:p14="http://schemas.microsoft.com/office/powerpoint/2010/main" val="4082158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FRE" id="{8F4E79DF-9C6B-49D8-AC08-3B772710DEB4}" vid="{F3C477F7-DA2E-4863-8755-672AC2BB22E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FRE" id="{8F4E79DF-9C6B-49D8-AC08-3B772710DEB4}" vid="{E7AEF722-5B23-4327-807F-12ED2B0D750E}"/>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a063f01-faea-4c9e-8a02-d223cffde0c5">
      <Terms xmlns="http://schemas.microsoft.com/office/infopath/2007/PartnerControls"/>
    </lcf76f155ced4ddcb4097134ff3c332f>
    <TaxCatchAll xmlns="d8838bea-bcac-41ad-91f9-c646e9be633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88BE21877C794E8C767319E61FFC96" ma:contentTypeVersion="21" ma:contentTypeDescription="Create a new document." ma:contentTypeScope="" ma:versionID="8d1057a99a09ed09cf870921e424d3cc">
  <xsd:schema xmlns:xsd="http://www.w3.org/2001/XMLSchema" xmlns:xs="http://www.w3.org/2001/XMLSchema" xmlns:p="http://schemas.microsoft.com/office/2006/metadata/properties" xmlns:ns1="http://schemas.microsoft.com/sharepoint/v3" xmlns:ns2="7a063f01-faea-4c9e-8a02-d223cffde0c5" xmlns:ns3="d8838bea-bcac-41ad-91f9-c646e9be633d" targetNamespace="http://schemas.microsoft.com/office/2006/metadata/properties" ma:root="true" ma:fieldsID="16376b734ed230febaedde72533b8fcf" ns1:_="" ns2:_="" ns3:_="">
    <xsd:import namespace="http://schemas.microsoft.com/sharepoint/v3"/>
    <xsd:import namespace="7a063f01-faea-4c9e-8a02-d223cffde0c5"/>
    <xsd:import namespace="d8838bea-bcac-41ad-91f9-c646e9be6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63f01-faea-4c9e-8a02-d223cffde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9938e-b3a8-4d66-a2c9-44a493279f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38bea-bcac-41ad-91f9-c646e9be63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b0353-a37a-4f25-83a3-c0dd55ceaf3a}" ma:internalName="TaxCatchAll" ma:showField="CatchAllData" ma:web="d8838bea-bcac-41ad-91f9-c646e9be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B54DF4-8093-4012-AE25-A3CE3EDF5CFD}">
  <ds:schemaRefs>
    <ds:schemaRef ds:uri="http://schemas.microsoft.com/sharepoint/v3/contenttype/forms"/>
  </ds:schemaRefs>
</ds:datastoreItem>
</file>

<file path=customXml/itemProps2.xml><?xml version="1.0" encoding="utf-8"?>
<ds:datastoreItem xmlns:ds="http://schemas.openxmlformats.org/officeDocument/2006/customXml" ds:itemID="{7E41772B-29EC-4E8E-AED8-530D6E48A25C}">
  <ds:schemaRefs>
    <ds:schemaRef ds:uri="7a063f01-faea-4c9e-8a02-d223cffde0c5"/>
    <ds:schemaRef ds:uri="d8838bea-bcac-41ad-91f9-c646e9be63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6A2A079-ED9F-4F72-9BE1-4BD4BEF18EF2}">
  <ds:schemaRefs>
    <ds:schemaRef ds:uri="7a063f01-faea-4c9e-8a02-d223cffde0c5"/>
    <ds:schemaRef ds:uri="d8838bea-bcac-41ad-91f9-c646e9be6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1752</Words>
  <Application>Microsoft Office PowerPoint</Application>
  <PresentationFormat>Widescreen</PresentationFormat>
  <Paragraphs>234</Paragraphs>
  <Slides>28</Slides>
  <Notes>28</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Aptos</vt:lpstr>
      <vt:lpstr>Arial</vt:lpstr>
      <vt:lpstr>Calibri</vt:lpstr>
      <vt:lpstr>Calibri Light</vt:lpstr>
      <vt:lpstr>Century Gothic</vt:lpstr>
      <vt:lpstr>Verdana</vt:lpstr>
      <vt:lpstr>Thème Office</vt:lpstr>
      <vt:lpstr>Clouds</vt:lpstr>
      <vt:lpstr>1_Office Theme</vt:lpstr>
      <vt:lpstr>Lecture Accessible Canada</vt:lpstr>
      <vt:lpstr>Consignes</vt:lpstr>
      <vt:lpstr>Reconnaissance territoriale</vt:lpstr>
      <vt:lpstr>Qu’est-ce que le CAÉB?</vt:lpstr>
      <vt:lpstr>Programme</vt:lpstr>
      <vt:lpstr>Haut-parleurs intelligents Alexa</vt:lpstr>
      <vt:lpstr>À propos des haut-parleurs intelligents Alexa</vt:lpstr>
      <vt:lpstr>Où se procurer un haut-parleur intelligent Alexa?</vt:lpstr>
      <vt:lpstr>Lecture Accessible Canada (LAC)</vt:lpstr>
      <vt:lpstr>À propos de Lecture Accessible Canada</vt:lpstr>
      <vt:lpstr>Fonctionnement de LAC</vt:lpstr>
      <vt:lpstr>Ouvrir une session du CAÉB</vt:lpstr>
      <vt:lpstr>Activer la démo de la skill LAC</vt:lpstr>
      <vt:lpstr>Menu de la skill</vt:lpstr>
      <vt:lpstr>Comment ajouter des livres à l’étagère de la skill LAC</vt:lpstr>
      <vt:lpstr>Étagère de LAC</vt:lpstr>
      <vt:lpstr>Commandes de LAC</vt:lpstr>
      <vt:lpstr>Navigation</vt:lpstr>
      <vt:lpstr>Démo de LAC</vt:lpstr>
      <vt:lpstr>Lecture</vt:lpstr>
      <vt:lpstr>Le point avec LAC</vt:lpstr>
      <vt:lpstr>Ce que LAC peut faire</vt:lpstr>
      <vt:lpstr>Ce que LAC ne peut pas faire</vt:lpstr>
      <vt:lpstr>Comment obtenir de l’aide</vt:lpstr>
      <vt:lpstr>Qui pouvez-vous appeler?</vt:lpstr>
      <vt:lpstr>Assistance d’Amazon</vt:lpstr>
      <vt:lpstr>Nous pouvons vous aider!</vt:lpstr>
      <vt:lpstr>Gardez contact avec le CAÉB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Accessible Canada</dc:title>
  <dc:creator>ben ben</dc:creator>
  <cp:lastModifiedBy>Jessica  Desormeaux</cp:lastModifiedBy>
  <cp:revision>9</cp:revision>
  <dcterms:created xsi:type="dcterms:W3CDTF">2025-07-08T12:28:11Z</dcterms:created>
  <dcterms:modified xsi:type="dcterms:W3CDTF">2025-08-21T19:20:02Z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0x0101007388BE21877C794E8C767319E61FFC96</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{"FileActivityType":"9","FileActivityTimeStamp":"2025-07-08T17:55:35.980Z","FileActivityUsersOnPage":[{"DisplayName":"Nicole Amirault","Id":"nicole.amirault@celalibrary.ca"},{"DisplayName":"Maranatha Okokon-Bassey","Id":"maranatha.okokon-bassey@celalibrary.ca"}],"FileActivityNavigationId":null}</vt:lpwstr>
  </property>
  <property fmtid="{D5CDD505-2E9C-101B-9397-08002B2CF9AE}" pid="7" name="TriggerFlowInfo">
    <vt:lpwstr/>
  </property>
</Properties>
</file>