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Lst>
  <p:notesMasterIdLst>
    <p:notesMasterId r:id="rId34"/>
  </p:notesMasterIdLst>
  <p:sldIdLst>
    <p:sldId id="258" r:id="rId6"/>
    <p:sldId id="317" r:id="rId7"/>
    <p:sldId id="271" r:id="rId8"/>
    <p:sldId id="270" r:id="rId9"/>
    <p:sldId id="259" r:id="rId10"/>
    <p:sldId id="290" r:id="rId11"/>
    <p:sldId id="298" r:id="rId12"/>
    <p:sldId id="314" r:id="rId13"/>
    <p:sldId id="280" r:id="rId14"/>
    <p:sldId id="299" r:id="rId15"/>
    <p:sldId id="281" r:id="rId16"/>
    <p:sldId id="308" r:id="rId17"/>
    <p:sldId id="303" r:id="rId18"/>
    <p:sldId id="309" r:id="rId19"/>
    <p:sldId id="289" r:id="rId20"/>
    <p:sldId id="310" r:id="rId21"/>
    <p:sldId id="311" r:id="rId22"/>
    <p:sldId id="312" r:id="rId23"/>
    <p:sldId id="297" r:id="rId24"/>
    <p:sldId id="306" r:id="rId25"/>
    <p:sldId id="284" r:id="rId26"/>
    <p:sldId id="300" r:id="rId27"/>
    <p:sldId id="301" r:id="rId28"/>
    <p:sldId id="296" r:id="rId29"/>
    <p:sldId id="302" r:id="rId30"/>
    <p:sldId id="313" r:id="rId31"/>
    <p:sldId id="274" r:id="rId32"/>
    <p:sldId id="27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66BF2F-5D15-53FD-AA79-203D4964264D}" name="Lindsay Tyler" initials="LT" userId="S::lindsay.tyler@celalibrary.ca::52be047b-3914-4164-ab76-e5a254acabd2" providerId="AD"/>
  <p188:author id="{26ED7CF8-2F23-446A-6019-4315138D15A9}" name="Maranatha Okokon-Bassey" initials="MO" userId="S::maranatha.okokon-bassey@celalibrary.ca::ee68a37b-af73-4055-8fe8-788264ad3d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E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891" autoAdjust="0"/>
  </p:normalViewPr>
  <p:slideViewPr>
    <p:cSldViewPr snapToGrid="0">
      <p:cViewPr varScale="1">
        <p:scale>
          <a:sx n="63" d="100"/>
          <a:sy n="63" d="100"/>
        </p:scale>
        <p:origin x="1416" y="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Amirault" userId="92640a81-08d2-47ec-ba63-bfb0d25850bf" providerId="ADAL" clId="{EBCCAF10-8156-4CC7-8C94-33D6218C9FF0}"/>
    <pc:docChg chg="modSld">
      <pc:chgData name="Nicole Amirault" userId="92640a81-08d2-47ec-ba63-bfb0d25850bf" providerId="ADAL" clId="{EBCCAF10-8156-4CC7-8C94-33D6218C9FF0}" dt="2025-08-21T17:26:34.304" v="248" actId="20577"/>
      <pc:docMkLst>
        <pc:docMk/>
      </pc:docMkLst>
      <pc:sldChg chg="modNotesTx">
        <pc:chgData name="Nicole Amirault" userId="92640a81-08d2-47ec-ba63-bfb0d25850bf" providerId="ADAL" clId="{EBCCAF10-8156-4CC7-8C94-33D6218C9FF0}" dt="2025-08-21T17:21:57.615" v="2" actId="5793"/>
        <pc:sldMkLst>
          <pc:docMk/>
          <pc:sldMk cId="2868645363" sldId="258"/>
        </pc:sldMkLst>
      </pc:sldChg>
      <pc:sldChg chg="modNotesTx">
        <pc:chgData name="Nicole Amirault" userId="92640a81-08d2-47ec-ba63-bfb0d25850bf" providerId="ADAL" clId="{EBCCAF10-8156-4CC7-8C94-33D6218C9FF0}" dt="2025-08-21T17:26:34.304" v="248" actId="20577"/>
        <pc:sldMkLst>
          <pc:docMk/>
          <pc:sldMk cId="1104948368" sldId="273"/>
        </pc:sldMkLst>
      </pc:sldChg>
      <pc:sldChg chg="modNotesTx">
        <pc:chgData name="Nicole Amirault" userId="92640a81-08d2-47ec-ba63-bfb0d25850bf" providerId="ADAL" clId="{EBCCAF10-8156-4CC7-8C94-33D6218C9FF0}" dt="2025-08-21T17:26:27.764" v="247" actId="20577"/>
        <pc:sldMkLst>
          <pc:docMk/>
          <pc:sldMk cId="1778574101" sldId="274"/>
        </pc:sldMkLst>
      </pc:sldChg>
      <pc:sldChg chg="modNotesTx">
        <pc:chgData name="Nicole Amirault" userId="92640a81-08d2-47ec-ba63-bfb0d25850bf" providerId="ADAL" clId="{EBCCAF10-8156-4CC7-8C94-33D6218C9FF0}" dt="2025-08-21T17:23:12.344" v="58" actId="20577"/>
        <pc:sldMkLst>
          <pc:docMk/>
          <pc:sldMk cId="4098179744" sldId="299"/>
        </pc:sldMkLst>
      </pc:sldChg>
      <pc:sldChg chg="modNotesTx">
        <pc:chgData name="Nicole Amirault" userId="92640a81-08d2-47ec-ba63-bfb0d25850bf" providerId="ADAL" clId="{EBCCAF10-8156-4CC7-8C94-33D6218C9FF0}" dt="2025-08-21T17:25:20.125" v="172" actId="20577"/>
        <pc:sldMkLst>
          <pc:docMk/>
          <pc:sldMk cId="3999261752" sldId="300"/>
        </pc:sldMkLst>
      </pc:sldChg>
      <pc:sldChg chg="modNotesTx">
        <pc:chgData name="Nicole Amirault" userId="92640a81-08d2-47ec-ba63-bfb0d25850bf" providerId="ADAL" clId="{EBCCAF10-8156-4CC7-8C94-33D6218C9FF0}" dt="2025-08-21T17:26:10.186" v="245" actId="20577"/>
        <pc:sldMkLst>
          <pc:docMk/>
          <pc:sldMk cId="3888109698" sldId="301"/>
        </pc:sldMkLst>
      </pc:sldChg>
      <pc:sldChg chg="modNotesTx">
        <pc:chgData name="Nicole Amirault" userId="92640a81-08d2-47ec-ba63-bfb0d25850bf" providerId="ADAL" clId="{EBCCAF10-8156-4CC7-8C94-33D6218C9FF0}" dt="2025-08-21T17:26:23.356" v="246" actId="20577"/>
        <pc:sldMkLst>
          <pc:docMk/>
          <pc:sldMk cId="3547102810" sldId="302"/>
        </pc:sldMkLst>
      </pc:sldChg>
      <pc:sldChg chg="modNotesTx">
        <pc:chgData name="Nicole Amirault" userId="92640a81-08d2-47ec-ba63-bfb0d25850bf" providerId="ADAL" clId="{EBCCAF10-8156-4CC7-8C94-33D6218C9FF0}" dt="2025-08-21T17:24:55.112" v="171" actId="20577"/>
        <pc:sldMkLst>
          <pc:docMk/>
          <pc:sldMk cId="2139960804" sldId="306"/>
        </pc:sldMkLst>
      </pc:sldChg>
      <pc:sldChg chg="modNotesTx">
        <pc:chgData name="Nicole Amirault" userId="92640a81-08d2-47ec-ba63-bfb0d25850bf" providerId="ADAL" clId="{EBCCAF10-8156-4CC7-8C94-33D6218C9FF0}" dt="2025-08-21T17:23:51.597" v="112" actId="20577"/>
        <pc:sldMkLst>
          <pc:docMk/>
          <pc:sldMk cId="468727082" sldId="309"/>
        </pc:sldMkLst>
      </pc:sldChg>
      <pc:sldChg chg="modNotesTx">
        <pc:chgData name="Nicole Amirault" userId="92640a81-08d2-47ec-ba63-bfb0d25850bf" providerId="ADAL" clId="{EBCCAF10-8156-4CC7-8C94-33D6218C9FF0}" dt="2025-08-21T17:24:44.368" v="168" actId="20577"/>
        <pc:sldMkLst>
          <pc:docMk/>
          <pc:sldMk cId="3157809330" sldId="312"/>
        </pc:sldMkLst>
      </pc:sldChg>
      <pc:sldChg chg="modNotesTx">
        <pc:chgData name="Nicole Amirault" userId="92640a81-08d2-47ec-ba63-bfb0d25850bf" providerId="ADAL" clId="{EBCCAF10-8156-4CC7-8C94-33D6218C9FF0}" dt="2025-08-21T17:22:40.569" v="18" actId="20577"/>
        <pc:sldMkLst>
          <pc:docMk/>
          <pc:sldMk cId="4059220748" sldId="314"/>
        </pc:sldMkLst>
      </pc:sldChg>
      <pc:sldChg chg="modNotesTx">
        <pc:chgData name="Nicole Amirault" userId="92640a81-08d2-47ec-ba63-bfb0d25850bf" providerId="ADAL" clId="{EBCCAF10-8156-4CC7-8C94-33D6218C9FF0}" dt="2025-08-21T17:22:03.340" v="3" actId="20577"/>
        <pc:sldMkLst>
          <pc:docMk/>
          <pc:sldMk cId="1979555636"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ADF87-95AE-47ED-9554-A339769B47A4}"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F92ACD-A813-422E-B08D-55BC37BE08B3}" type="slidenum">
              <a:rPr lang="en-GB" smtClean="0"/>
              <a:t>‹#›</a:t>
            </a:fld>
            <a:endParaRPr lang="en-GB"/>
          </a:p>
        </p:txBody>
      </p:sp>
    </p:spTree>
    <p:extLst>
      <p:ext uri="{BB962C8B-B14F-4D97-AF65-F5344CB8AC3E}">
        <p14:creationId xmlns:p14="http://schemas.microsoft.com/office/powerpoint/2010/main" val="9865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1</a:t>
            </a:fld>
            <a:endParaRPr lang="en-GB"/>
          </a:p>
        </p:txBody>
      </p:sp>
    </p:spTree>
    <p:extLst>
      <p:ext uri="{BB962C8B-B14F-4D97-AF65-F5344CB8AC3E}">
        <p14:creationId xmlns:p14="http://schemas.microsoft.com/office/powerpoint/2010/main" val="178623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skill menu is announced after linking your account and launching app. Users can jump from submenus back to main menus or other submenus.</a:t>
            </a:r>
          </a:p>
          <a:p>
            <a:endParaRPr lang="en-GB" dirty="0"/>
          </a:p>
          <a:p>
            <a:endParaRPr lang="en-GB" dirty="0"/>
          </a:p>
        </p:txBody>
      </p:sp>
      <p:sp>
        <p:nvSpPr>
          <p:cNvPr id="4" name="Slide Number Placeholder 3"/>
          <p:cNvSpPr>
            <a:spLocks noGrp="1"/>
          </p:cNvSpPr>
          <p:nvPr>
            <p:ph type="sldNum" sz="quarter" idx="5"/>
          </p:nvPr>
        </p:nvSpPr>
        <p:spPr/>
        <p:txBody>
          <a:bodyPr/>
          <a:lstStyle/>
          <a:p>
            <a:fld id="{02C8C48F-BA6B-4B6C-93F9-398B24BC021F}" type="slidenum">
              <a:rPr lang="en-GB" smtClean="0"/>
              <a:t>14</a:t>
            </a:fld>
            <a:endParaRPr lang="en-GB"/>
          </a:p>
        </p:txBody>
      </p:sp>
    </p:spTree>
    <p:extLst>
      <p:ext uri="{BB962C8B-B14F-4D97-AF65-F5344CB8AC3E}">
        <p14:creationId xmlns:p14="http://schemas.microsoft.com/office/powerpoint/2010/main" val="2638216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dirty="0"/>
              <a:t>Direct to Player Bookshelf is linked to the ARC skill</a:t>
            </a:r>
          </a:p>
          <a:p>
            <a:pPr marL="171450" indent="-171450">
              <a:spcAft>
                <a:spcPts val="600"/>
              </a:spcAft>
              <a:buFont typeface="Arial" panose="020B0604020202020204" pitchFamily="34" charset="0"/>
              <a:buChar char="•"/>
            </a:pPr>
            <a:r>
              <a:rPr lang="en-US" dirty="0"/>
              <a:t>Users can only access audiobooks from CELA</a:t>
            </a:r>
          </a:p>
          <a:p>
            <a:pPr marL="628650" lvl="1" indent="-171450">
              <a:spcAft>
                <a:spcPts val="600"/>
              </a:spcAft>
              <a:buFont typeface="Arial" panose="020B0604020202020204" pitchFamily="34" charset="0"/>
              <a:buChar char="•"/>
            </a:pPr>
            <a:r>
              <a:rPr lang="en-US" dirty="0"/>
              <a:t>not from Bookshare or magazines</a:t>
            </a:r>
          </a:p>
          <a:p>
            <a:pPr marL="628650" lvl="1" indent="-171450">
              <a:spcAft>
                <a:spcPts val="600"/>
              </a:spcAft>
              <a:buFont typeface="Arial" panose="020B0604020202020204" pitchFamily="34" charset="0"/>
              <a:buChar char="•"/>
            </a:pPr>
            <a:r>
              <a:rPr lang="en-US" dirty="0"/>
              <a:t>nothing with text-based books</a:t>
            </a:r>
          </a:p>
        </p:txBody>
      </p:sp>
      <p:sp>
        <p:nvSpPr>
          <p:cNvPr id="4" name="Slide Number Placeholder 3"/>
          <p:cNvSpPr>
            <a:spLocks noGrp="1"/>
          </p:cNvSpPr>
          <p:nvPr>
            <p:ph type="sldNum" sz="quarter" idx="5"/>
          </p:nvPr>
        </p:nvSpPr>
        <p:spPr/>
        <p:txBody>
          <a:bodyPr/>
          <a:lstStyle/>
          <a:p>
            <a:fld id="{89F92ACD-A813-422E-B08D-55BC37BE08B3}" type="slidenum">
              <a:rPr lang="en-GB" smtClean="0"/>
              <a:t>15</a:t>
            </a:fld>
            <a:endParaRPr lang="en-GB"/>
          </a:p>
        </p:txBody>
      </p:sp>
    </p:spTree>
    <p:extLst>
      <p:ext uri="{BB962C8B-B14F-4D97-AF65-F5344CB8AC3E}">
        <p14:creationId xmlns:p14="http://schemas.microsoft.com/office/powerpoint/2010/main" val="1642109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C8C48F-BA6B-4B6C-93F9-398B24BC021F}" type="slidenum">
              <a:rPr lang="en-GB" smtClean="0"/>
              <a:t>16</a:t>
            </a:fld>
            <a:endParaRPr lang="en-GB"/>
          </a:p>
        </p:txBody>
      </p:sp>
    </p:spTree>
    <p:extLst>
      <p:ext uri="{BB962C8B-B14F-4D97-AF65-F5344CB8AC3E}">
        <p14:creationId xmlns:p14="http://schemas.microsoft.com/office/powerpoint/2010/main" val="2110578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C8C48F-BA6B-4B6C-93F9-398B24BC021F}" type="slidenum">
              <a:rPr lang="en-GB" smtClean="0"/>
              <a:t>17</a:t>
            </a:fld>
            <a:endParaRPr lang="en-GB"/>
          </a:p>
        </p:txBody>
      </p:sp>
    </p:spTree>
    <p:extLst>
      <p:ext uri="{BB962C8B-B14F-4D97-AF65-F5344CB8AC3E}">
        <p14:creationId xmlns:p14="http://schemas.microsoft.com/office/powerpoint/2010/main" val="3789497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ptos"/>
              </a:rPr>
              <a:t>Users can use help command in any menu of the skill, except for playback. The help command is contextual. For example, while in the search menu, the help command tells you how to complete a search.</a:t>
            </a:r>
            <a:endParaRPr lang="en-CA" dirty="0"/>
          </a:p>
          <a:p>
            <a:endParaRPr lang="en-GB" dirty="0"/>
          </a:p>
        </p:txBody>
      </p:sp>
      <p:sp>
        <p:nvSpPr>
          <p:cNvPr id="4" name="Slide Number Placeholder 3"/>
          <p:cNvSpPr>
            <a:spLocks noGrp="1"/>
          </p:cNvSpPr>
          <p:nvPr>
            <p:ph type="sldNum" sz="quarter" idx="5"/>
          </p:nvPr>
        </p:nvSpPr>
        <p:spPr/>
        <p:txBody>
          <a:bodyPr/>
          <a:lstStyle/>
          <a:p>
            <a:fld id="{02C8C48F-BA6B-4B6C-93F9-398B24BC021F}" type="slidenum">
              <a:rPr lang="en-GB" smtClean="0"/>
              <a:t>18</a:t>
            </a:fld>
            <a:endParaRPr lang="en-GB"/>
          </a:p>
        </p:txBody>
      </p:sp>
    </p:spTree>
    <p:extLst>
      <p:ext uri="{BB962C8B-B14F-4D97-AF65-F5344CB8AC3E}">
        <p14:creationId xmlns:p14="http://schemas.microsoft.com/office/powerpoint/2010/main" val="625343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enter playback of a book, you are no longer in Accessible Reading Canada, you’re in Alexa’s playback function and you have to restart the app. Alexa controls the functions in playback, not ARC.</a:t>
            </a:r>
          </a:p>
        </p:txBody>
      </p:sp>
      <p:sp>
        <p:nvSpPr>
          <p:cNvPr id="4" name="Slide Number Placeholder 3"/>
          <p:cNvSpPr>
            <a:spLocks noGrp="1"/>
          </p:cNvSpPr>
          <p:nvPr>
            <p:ph type="sldNum" sz="quarter" idx="5"/>
          </p:nvPr>
        </p:nvSpPr>
        <p:spPr/>
        <p:txBody>
          <a:bodyPr/>
          <a:lstStyle/>
          <a:p>
            <a:fld id="{02C8C48F-BA6B-4B6C-93F9-398B24BC021F}" type="slidenum">
              <a:rPr lang="en-GB" smtClean="0"/>
              <a:t>20</a:t>
            </a:fld>
            <a:endParaRPr lang="en-GB"/>
          </a:p>
        </p:txBody>
      </p:sp>
    </p:spTree>
    <p:extLst>
      <p:ext uri="{BB962C8B-B14F-4D97-AF65-F5344CB8AC3E}">
        <p14:creationId xmlns:p14="http://schemas.microsoft.com/office/powerpoint/2010/main" val="39792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2C8C48F-BA6B-4B6C-93F9-398B24BC021F}" type="slidenum">
              <a:rPr lang="en-GB" smtClean="0"/>
              <a:t>22</a:t>
            </a:fld>
            <a:endParaRPr lang="en-GB"/>
          </a:p>
        </p:txBody>
      </p:sp>
    </p:spTree>
    <p:extLst>
      <p:ext uri="{BB962C8B-B14F-4D97-AF65-F5344CB8AC3E}">
        <p14:creationId xmlns:p14="http://schemas.microsoft.com/office/powerpoint/2010/main" val="2459178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 skill cannot navigate to specific pages or sections within chapters. Users cannot add books to their D2P bookshelf with the skill, however, starting a book through the skill will add the title to their “history” tab on the CELA website.</a:t>
            </a:r>
            <a:endParaRPr lang="en-GB" dirty="0"/>
          </a:p>
        </p:txBody>
      </p:sp>
      <p:sp>
        <p:nvSpPr>
          <p:cNvPr id="4" name="Slide Number Placeholder 3"/>
          <p:cNvSpPr>
            <a:spLocks noGrp="1"/>
          </p:cNvSpPr>
          <p:nvPr>
            <p:ph type="sldNum" sz="quarter" idx="5"/>
          </p:nvPr>
        </p:nvSpPr>
        <p:spPr/>
        <p:txBody>
          <a:bodyPr/>
          <a:lstStyle/>
          <a:p>
            <a:fld id="{02C8C48F-BA6B-4B6C-93F9-398B24BC021F}" type="slidenum">
              <a:rPr lang="en-GB" smtClean="0"/>
              <a:t>23</a:t>
            </a:fld>
            <a:endParaRPr lang="en-GB"/>
          </a:p>
        </p:txBody>
      </p:sp>
    </p:spTree>
    <p:extLst>
      <p:ext uri="{BB962C8B-B14F-4D97-AF65-F5344CB8AC3E}">
        <p14:creationId xmlns:p14="http://schemas.microsoft.com/office/powerpoint/2010/main" val="734247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D1D21-C718-A865-DC25-24472EE41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BD974-D8D5-9845-4D3A-213882860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26AC2-04E7-18C2-DD53-EB65CD7293D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9030E2F-37AC-8371-5486-EA499B90FFBB}"/>
              </a:ext>
            </a:extLst>
          </p:cNvPr>
          <p:cNvSpPr>
            <a:spLocks noGrp="1"/>
          </p:cNvSpPr>
          <p:nvPr>
            <p:ph type="sldNum" sz="quarter" idx="5"/>
          </p:nvPr>
        </p:nvSpPr>
        <p:spPr/>
        <p:txBody>
          <a:bodyPr/>
          <a:lstStyle/>
          <a:p>
            <a:fld id="{02C8C48F-BA6B-4B6C-93F9-398B24BC021F}" type="slidenum">
              <a:rPr lang="en-GB" smtClean="0"/>
              <a:t>24</a:t>
            </a:fld>
            <a:endParaRPr lang="en-GB"/>
          </a:p>
        </p:txBody>
      </p:sp>
    </p:spTree>
    <p:extLst>
      <p:ext uri="{BB962C8B-B14F-4D97-AF65-F5344CB8AC3E}">
        <p14:creationId xmlns:p14="http://schemas.microsoft.com/office/powerpoint/2010/main" val="2680284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02C8C48F-BA6B-4B6C-93F9-398B24BC021F}" type="slidenum">
              <a:rPr lang="en-GB" smtClean="0"/>
              <a:t>25</a:t>
            </a:fld>
            <a:endParaRPr lang="en-GB"/>
          </a:p>
        </p:txBody>
      </p:sp>
    </p:spTree>
    <p:extLst>
      <p:ext uri="{BB962C8B-B14F-4D97-AF65-F5344CB8AC3E}">
        <p14:creationId xmlns:p14="http://schemas.microsoft.com/office/powerpoint/2010/main" val="1157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2</a:t>
            </a:fld>
            <a:endParaRPr lang="en-GB"/>
          </a:p>
        </p:txBody>
      </p:sp>
    </p:spTree>
    <p:extLst>
      <p:ext uri="{BB962C8B-B14F-4D97-AF65-F5344CB8AC3E}">
        <p14:creationId xmlns:p14="http://schemas.microsoft.com/office/powerpoint/2010/main" val="848126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25B68-6EA3-32D0-7F87-6B672A0AD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9FF50-B2BC-DA0A-94F2-A6D605F9E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BA2B97-D0C3-29CD-56C6-5BEA2528BF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Amazon Digital Services and Device Support includes:</a:t>
            </a:r>
          </a:p>
          <a:p>
            <a:pPr marL="171450" indent="-171450">
              <a:buFont typeface="Arial" panose="020B0604020202020204" pitchFamily="34" charset="0"/>
              <a:buChar char="•"/>
            </a:pPr>
            <a:r>
              <a:rPr lang="en-CA" dirty="0"/>
              <a:t>Articles</a:t>
            </a:r>
          </a:p>
          <a:p>
            <a:pPr marL="171450" indent="-171450">
              <a:buFont typeface="Arial" panose="020B0604020202020204" pitchFamily="34" charset="0"/>
              <a:buChar char="•"/>
            </a:pPr>
            <a:r>
              <a:rPr lang="en-CA" dirty="0"/>
              <a:t>Community Forum</a:t>
            </a:r>
          </a:p>
          <a:p>
            <a:pPr marL="171450" indent="-171450">
              <a:buFont typeface="Arial" panose="020B0604020202020204" pitchFamily="34" charset="0"/>
              <a:buChar char="•"/>
            </a:pPr>
            <a:r>
              <a:rPr lang="en-CA" dirty="0"/>
              <a:t>Chat service</a:t>
            </a:r>
          </a:p>
        </p:txBody>
      </p:sp>
      <p:sp>
        <p:nvSpPr>
          <p:cNvPr id="4" name="Slide Number Placeholder 3">
            <a:extLst>
              <a:ext uri="{FF2B5EF4-FFF2-40B4-BE49-F238E27FC236}">
                <a16:creationId xmlns:a16="http://schemas.microsoft.com/office/drawing/2014/main" id="{9CFD09F9-6646-C441-BD4F-EB456EE737C2}"/>
              </a:ext>
            </a:extLst>
          </p:cNvPr>
          <p:cNvSpPr>
            <a:spLocks noGrp="1"/>
          </p:cNvSpPr>
          <p:nvPr>
            <p:ph type="sldNum" sz="quarter" idx="5"/>
          </p:nvPr>
        </p:nvSpPr>
        <p:spPr/>
        <p:txBody>
          <a:bodyPr/>
          <a:lstStyle/>
          <a:p>
            <a:fld id="{02C8C48F-BA6B-4B6C-93F9-398B24BC021F}" type="slidenum">
              <a:rPr lang="en-GB" smtClean="0"/>
              <a:t>26</a:t>
            </a:fld>
            <a:endParaRPr lang="en-GB"/>
          </a:p>
        </p:txBody>
      </p:sp>
    </p:spTree>
    <p:extLst>
      <p:ext uri="{BB962C8B-B14F-4D97-AF65-F5344CB8AC3E}">
        <p14:creationId xmlns:p14="http://schemas.microsoft.com/office/powerpoint/2010/main" val="3933148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92ACD-A813-422E-B08D-55BC37BE08B3}" type="slidenum">
              <a:rPr lang="en-GB" smtClean="0"/>
              <a:t>27</a:t>
            </a:fld>
            <a:endParaRPr lang="en-GB"/>
          </a:p>
        </p:txBody>
      </p:sp>
    </p:spTree>
    <p:extLst>
      <p:ext uri="{BB962C8B-B14F-4D97-AF65-F5344CB8AC3E}">
        <p14:creationId xmlns:p14="http://schemas.microsoft.com/office/powerpoint/2010/main" val="1290321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28</a:t>
            </a:fld>
            <a:endParaRPr lang="en-GB"/>
          </a:p>
        </p:txBody>
      </p:sp>
    </p:spTree>
    <p:extLst>
      <p:ext uri="{BB962C8B-B14F-4D97-AF65-F5344CB8AC3E}">
        <p14:creationId xmlns:p14="http://schemas.microsoft.com/office/powerpoint/2010/main" val="3209341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9F92ACD-A813-422E-B08D-55BC37BE08B3}" type="slidenum">
              <a:rPr lang="en-GB" smtClean="0"/>
              <a:t>3</a:t>
            </a:fld>
            <a:endParaRPr lang="en-GB"/>
          </a:p>
        </p:txBody>
      </p:sp>
    </p:spTree>
    <p:extLst>
      <p:ext uri="{BB962C8B-B14F-4D97-AF65-F5344CB8AC3E}">
        <p14:creationId xmlns:p14="http://schemas.microsoft.com/office/powerpoint/2010/main" val="305351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a:effectLst/>
                <a:latin typeface="Aptos" panose="020B0004020202020204" pitchFamily="34" charset="0"/>
                <a:ea typeface="Calibri" panose="020F0502020204030204" pitchFamily="34" charset="0"/>
                <a:cs typeface="Times New Roman" panose="02020603050405020304" pitchFamily="18" charset="0"/>
              </a:rPr>
              <a:t>CELA is a comprehensive accessible library service, providing over 1,000,000 books, magazines and newspapers to people with print disabilities living in Canada. CELA </a:t>
            </a:r>
            <a:r>
              <a:rPr lang="en-CA" sz="1800" kern="10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is a national not-for-profit organization that provides accessible reading services to the approximately 3 million people across Canada with print disabilities.</a:t>
            </a:r>
            <a:r>
              <a:rPr lang="en-CA" sz="1800" kern="100">
                <a:effectLst/>
                <a:latin typeface="Aptos" panose="020B0004020202020204" pitchFamily="34" charset="0"/>
                <a:ea typeface="Calibri" panose="020F0502020204030204" pitchFamily="34" charset="0"/>
                <a:cs typeface="Times New Roman" panose="02020603050405020304" pitchFamily="18" charset="0"/>
              </a:rPr>
              <a:t> </a:t>
            </a:r>
            <a:r>
              <a:rPr lang="en-CA" sz="1800" kern="100">
                <a:solidFill>
                  <a:srgbClr val="212121"/>
                </a:solidFill>
                <a:effectLst/>
                <a:latin typeface="Aptos" panose="020B0004020202020204" pitchFamily="34" charset="0"/>
                <a:ea typeface="Calibri" panose="020F0502020204030204" pitchFamily="34" charset="0"/>
                <a:cs typeface="Arial" panose="020B0604020202020204" pitchFamily="34" charset="0"/>
              </a:rPr>
              <a:t>Our services ensure that people with print disabilities across the country are more able to fully participate in learning, work and community life and contribute to the social, cultural, and economic development and success of their local and broader communities.</a:t>
            </a:r>
          </a:p>
          <a:p>
            <a:endParaRPr lang="en-CA" sz="1800" kern="100">
              <a:solidFill>
                <a:srgbClr val="212121"/>
              </a:solidFill>
              <a:effectLst/>
              <a:latin typeface="Aptos" panose="020B0004020202020204" pitchFamily="34" charset="0"/>
              <a:ea typeface="Calibri" panose="020F0502020204030204" pitchFamily="34" charset="0"/>
              <a:cs typeface="Arial" panose="020B0604020202020204" pitchFamily="34" charset="0"/>
            </a:endParaRPr>
          </a:p>
          <a:p>
            <a:r>
              <a:rPr lang="en-CA" sz="2800"/>
              <a:t>Print disabilities encompass those who are blind or visually impaired, people with comprehension disabilities such as dyslexia and those with physical disabilities that make it difficult to read a print book. </a:t>
            </a:r>
          </a:p>
          <a:p>
            <a:r>
              <a:rPr lang="en-CA" sz="1800" kern="100">
                <a:effectLst/>
                <a:latin typeface="Aptos" panose="020B000402020202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CA" sz="1800" kern="100">
                <a:effectLst/>
                <a:latin typeface="Aptos" panose="020B0004020202020204" pitchFamily="34" charset="0"/>
                <a:ea typeface="Calibri" panose="020F0502020204030204" pitchFamily="34" charset="0"/>
                <a:cs typeface="Times New Roman" panose="02020603050405020304" pitchFamily="18" charset="0"/>
              </a:rPr>
              <a:t>Our mission is to support public libraries in the provision of accessible library collections and to champion the fundamental right of Canadians with print disabilities to access media and reading materials in the format of their choice. </a:t>
            </a:r>
            <a:endParaRPr lang="en-CA"/>
          </a:p>
        </p:txBody>
      </p:sp>
      <p:sp>
        <p:nvSpPr>
          <p:cNvPr id="4" name="Slide Number Placeholder 3"/>
          <p:cNvSpPr>
            <a:spLocks noGrp="1"/>
          </p:cNvSpPr>
          <p:nvPr>
            <p:ph type="sldNum" sz="quarter" idx="5"/>
          </p:nvPr>
        </p:nvSpPr>
        <p:spPr/>
        <p:txBody>
          <a:bodyPr/>
          <a:lstStyle/>
          <a:p>
            <a:fld id="{9FD2F16B-AECB-46D9-8AE3-EA89E21702C4}" type="slidenum">
              <a:rPr lang="en-CA" smtClean="0"/>
              <a:t>4</a:t>
            </a:fld>
            <a:endParaRPr lang="en-CA"/>
          </a:p>
        </p:txBody>
      </p:sp>
    </p:spTree>
    <p:extLst>
      <p:ext uri="{BB962C8B-B14F-4D97-AF65-F5344CB8AC3E}">
        <p14:creationId xmlns:p14="http://schemas.microsoft.com/office/powerpoint/2010/main" val="3014900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Aptos" panose="020B0004020202020204" pitchFamily="34" charset="0"/>
              </a:rPr>
              <a:t>Alexa-enabled smart speakers are devices, primarily from Amazon, that combine a speaker with Amazon's virtual assistant, Alexa. </a:t>
            </a:r>
            <a:r>
              <a:rPr lang="en-GB"/>
              <a:t>Amazon’s smart speakers are called </a:t>
            </a:r>
            <a:r>
              <a:rPr lang="en-GB" err="1"/>
              <a:t>Echos</a:t>
            </a:r>
            <a:r>
              <a:rPr lang="en-GB"/>
              <a:t>, but there are other kinds of speakers that are Alexa-enabled. </a:t>
            </a:r>
          </a:p>
          <a:p>
            <a:endParaRPr lang="en-GB"/>
          </a:p>
          <a:p>
            <a:r>
              <a:rPr lang="en-GB"/>
              <a:t>Users must have an Alexa-enabled device to use the CELA skill. We recommend Echo Dots as they’re inexpensive and easy to use.</a:t>
            </a:r>
          </a:p>
        </p:txBody>
      </p:sp>
      <p:sp>
        <p:nvSpPr>
          <p:cNvPr id="4" name="Slide Number Placeholder 3"/>
          <p:cNvSpPr>
            <a:spLocks noGrp="1"/>
          </p:cNvSpPr>
          <p:nvPr>
            <p:ph type="sldNum" sz="quarter" idx="5"/>
          </p:nvPr>
        </p:nvSpPr>
        <p:spPr/>
        <p:txBody>
          <a:bodyPr/>
          <a:lstStyle/>
          <a:p>
            <a:fld id="{02C8C48F-BA6B-4B6C-93F9-398B24BC021F}" type="slidenum">
              <a:rPr lang="en-GB" smtClean="0"/>
              <a:t>7</a:t>
            </a:fld>
            <a:endParaRPr lang="en-GB"/>
          </a:p>
        </p:txBody>
      </p:sp>
    </p:spTree>
    <p:extLst>
      <p:ext uri="{BB962C8B-B14F-4D97-AF65-F5344CB8AC3E}">
        <p14:creationId xmlns:p14="http://schemas.microsoft.com/office/powerpoint/2010/main" val="2738026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noProof="0" dirty="0">
                <a:solidFill>
                  <a:schemeClr val="tx1"/>
                </a:solidFill>
                <a:effectLst/>
                <a:latin typeface="+mn-lt"/>
                <a:ea typeface="+mn-ea"/>
                <a:cs typeface="+mn-cs"/>
              </a:rPr>
              <a:t>Additional Home Improvement retailers:</a:t>
            </a:r>
          </a:p>
          <a:p>
            <a:pPr marL="171450" indent="-171450">
              <a:buFont typeface="Arial" panose="020B0604020202020204" pitchFamily="34" charset="0"/>
              <a:buChar char="•"/>
            </a:pPr>
            <a:r>
              <a:rPr lang="en-CA" sz="1200" b="0" i="0" kern="1200" noProof="0" dirty="0">
                <a:solidFill>
                  <a:schemeClr val="tx1"/>
                </a:solidFill>
                <a:effectLst/>
                <a:latin typeface="+mn-lt"/>
                <a:ea typeface="+mn-ea"/>
                <a:cs typeface="+mn-cs"/>
              </a:rPr>
              <a:t>Rona</a:t>
            </a:r>
          </a:p>
          <a:p>
            <a:pPr marL="171450" indent="-171450">
              <a:buFont typeface="Arial" panose="020B0604020202020204" pitchFamily="34" charset="0"/>
              <a:buChar char="•"/>
            </a:pPr>
            <a:r>
              <a:rPr lang="en-CA" sz="1200" b="0" i="0" kern="1200" noProof="0" dirty="0">
                <a:solidFill>
                  <a:schemeClr val="tx1"/>
                </a:solidFill>
                <a:effectLst/>
                <a:latin typeface="+mn-lt"/>
                <a:ea typeface="+mn-ea"/>
                <a:cs typeface="+mn-cs"/>
              </a:rPr>
              <a:t>Lowe’s</a:t>
            </a:r>
          </a:p>
        </p:txBody>
      </p:sp>
      <p:sp>
        <p:nvSpPr>
          <p:cNvPr id="4" name="Slide Number Placeholder 3"/>
          <p:cNvSpPr>
            <a:spLocks noGrp="1"/>
          </p:cNvSpPr>
          <p:nvPr>
            <p:ph type="sldNum" sz="quarter" idx="5"/>
          </p:nvPr>
        </p:nvSpPr>
        <p:spPr/>
        <p:txBody>
          <a:bodyPr/>
          <a:lstStyle/>
          <a:p>
            <a:fld id="{89F92ACD-A813-422E-B08D-55BC37BE08B3}" type="slidenum">
              <a:rPr lang="en-GB" smtClean="0"/>
              <a:t>8</a:t>
            </a:fld>
            <a:endParaRPr lang="en-GB"/>
          </a:p>
        </p:txBody>
      </p:sp>
    </p:spTree>
    <p:extLst>
      <p:ext uri="{BB962C8B-B14F-4D97-AF65-F5344CB8AC3E}">
        <p14:creationId xmlns:p14="http://schemas.microsoft.com/office/powerpoint/2010/main" val="1376706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Alexa skills work similarly to a browser extension or phone app.</a:t>
            </a:r>
          </a:p>
        </p:txBody>
      </p:sp>
      <p:sp>
        <p:nvSpPr>
          <p:cNvPr id="4" name="Slide Number Placeholder 3"/>
          <p:cNvSpPr>
            <a:spLocks noGrp="1"/>
          </p:cNvSpPr>
          <p:nvPr>
            <p:ph type="sldNum" sz="quarter" idx="5"/>
          </p:nvPr>
        </p:nvSpPr>
        <p:spPr/>
        <p:txBody>
          <a:bodyPr/>
          <a:lstStyle/>
          <a:p>
            <a:fld id="{02C8C48F-BA6B-4B6C-93F9-398B24BC021F}" type="slidenum">
              <a:rPr lang="en-GB" smtClean="0"/>
              <a:t>10</a:t>
            </a:fld>
            <a:endParaRPr lang="en-GB"/>
          </a:p>
        </p:txBody>
      </p:sp>
    </p:spTree>
    <p:extLst>
      <p:ext uri="{BB962C8B-B14F-4D97-AF65-F5344CB8AC3E}">
        <p14:creationId xmlns:p14="http://schemas.microsoft.com/office/powerpoint/2010/main" val="206019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C8C48F-BA6B-4B6C-93F9-398B24BC021F}" type="slidenum">
              <a:rPr lang="en-GB" smtClean="0"/>
              <a:t>12</a:t>
            </a:fld>
            <a:endParaRPr lang="en-GB"/>
          </a:p>
        </p:txBody>
      </p:sp>
    </p:spTree>
    <p:extLst>
      <p:ext uri="{BB962C8B-B14F-4D97-AF65-F5344CB8AC3E}">
        <p14:creationId xmlns:p14="http://schemas.microsoft.com/office/powerpoint/2010/main" val="417641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Video: Manually enabling CELA skill with a screen reader.</a:t>
            </a:r>
          </a:p>
          <a:p>
            <a:endParaRPr lang="en-GB"/>
          </a:p>
          <a:p>
            <a:r>
              <a:rPr lang="en-US"/>
              <a:t>When you first open the app before it has been launched or linked, you cannot use the phrase “Start accessible reading Canada”.</a:t>
            </a:r>
          </a:p>
          <a:p>
            <a:r>
              <a:rPr lang="en-US"/>
              <a:t>You have to use “Open” or “Launch Accessible Reading Canada”. Otherwise, the speaker does not understand what you're trying to do. </a:t>
            </a:r>
          </a:p>
          <a:p>
            <a:endParaRPr lang="en-US"/>
          </a:p>
          <a:p>
            <a:r>
              <a:rPr lang="en-US"/>
              <a:t>In the Amazon app on iOS. Swiping left and right to locate an element such as the notification from Alexa doesn't work very well. What works better is dragging your finger across the screen and physically locating the notification.</a:t>
            </a:r>
            <a:endParaRPr lang="en-GB"/>
          </a:p>
        </p:txBody>
      </p:sp>
      <p:sp>
        <p:nvSpPr>
          <p:cNvPr id="4" name="Slide Number Placeholder 3"/>
          <p:cNvSpPr>
            <a:spLocks noGrp="1"/>
          </p:cNvSpPr>
          <p:nvPr>
            <p:ph type="sldNum" sz="quarter" idx="5"/>
          </p:nvPr>
        </p:nvSpPr>
        <p:spPr/>
        <p:txBody>
          <a:bodyPr/>
          <a:lstStyle/>
          <a:p>
            <a:fld id="{02C8C48F-BA6B-4B6C-93F9-398B24BC021F}" type="slidenum">
              <a:rPr lang="en-GB" smtClean="0"/>
              <a:t>13</a:t>
            </a:fld>
            <a:endParaRPr lang="en-GB"/>
          </a:p>
        </p:txBody>
      </p:sp>
    </p:spTree>
    <p:extLst>
      <p:ext uri="{BB962C8B-B14F-4D97-AF65-F5344CB8AC3E}">
        <p14:creationId xmlns:p14="http://schemas.microsoft.com/office/powerpoint/2010/main" val="1769394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456941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98627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353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1549631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325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1316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98100"/>
            <a:ext cx="7315200" cy="566738"/>
          </a:xfrm>
          <a:ln w="19050">
            <a:solidFill>
              <a:schemeClr val="accent2">
                <a:lumMod val="75000"/>
              </a:schemeClr>
            </a:solidFill>
          </a:ln>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Picture Placeholder 2"/>
          <p:cNvSpPr>
            <a:spLocks noGrp="1"/>
          </p:cNvSpPr>
          <p:nvPr>
            <p:ph type="pic" idx="1"/>
          </p:nvPr>
        </p:nvSpPr>
        <p:spPr>
          <a:xfrm>
            <a:off x="2389717" y="480800"/>
            <a:ext cx="7315200" cy="4114800"/>
          </a:xfrm>
        </p:spPr>
        <p:txBody>
          <a:bodyPr>
            <a:normAutofit/>
          </a:bodyPr>
          <a:lstStyle>
            <a:lvl1pPr marL="0" indent="0">
              <a:buNone/>
              <a:defRPr sz="3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2389717" y="5367338"/>
            <a:ext cx="7315200" cy="804862"/>
          </a:xfrm>
          <a:ln w="19050">
            <a:solidFill>
              <a:schemeClr val="accent2">
                <a:lumMod val="75000"/>
              </a:schemeClr>
            </a:solidFill>
          </a:ln>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8888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89485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0070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284052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19680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29794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ln w="19050">
            <a:solidFill>
              <a:schemeClr val="accent2">
                <a:lumMod val="75000"/>
              </a:schemeClr>
            </a:solidFill>
          </a:ln>
        </p:spPr>
        <p:txBody>
          <a:bodyPr anchor="t"/>
          <a:lstStyle>
            <a:lvl1pPr algn="l">
              <a:defRPr sz="4000" b="1" cap="all">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ln w="19050">
            <a:solidFill>
              <a:schemeClr val="accent2">
                <a:lumMod val="75000"/>
              </a:schemeClr>
            </a:solid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5596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49441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61386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333934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ln w="19050">
            <a:solidFill>
              <a:schemeClr val="accent2">
                <a:lumMod val="75000"/>
              </a:schemeClr>
            </a:solidFill>
          </a:ln>
        </p:spPr>
        <p:txBody>
          <a:bodyPr anchor="t"/>
          <a:lstStyle>
            <a:lvl1pPr algn="l">
              <a:defRPr sz="4000" b="1" cap="all">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ln w="19050">
            <a:solidFill>
              <a:schemeClr val="accent2">
                <a:lumMod val="75000"/>
              </a:schemeClr>
            </a:solid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706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BD33DAC2-63B0-4F7D-B884-8A188CAA93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880" y="5518778"/>
            <a:ext cx="5040130" cy="1214771"/>
          </a:xfrm>
          <a:prstGeom prst="rect">
            <a:avLst/>
          </a:prstGeom>
        </p:spPr>
      </p:pic>
    </p:spTree>
    <p:extLst>
      <p:ext uri="{BB962C8B-B14F-4D97-AF65-F5344CB8AC3E}">
        <p14:creationId xmlns:p14="http://schemas.microsoft.com/office/powerpoint/2010/main" val="1971196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7" r:id="rId5"/>
    <p:sldLayoutId id="2147483678" r:id="rId6"/>
  </p:sldLayoutIdLst>
  <p:txStyles>
    <p:titleStyle>
      <a:lvl1pPr algn="l" defTabSz="914400" rtl="0" eaLnBrk="1" latinLnBrk="0" hangingPunct="1">
        <a:spcBef>
          <a:spcPct val="0"/>
        </a:spcBef>
        <a:buNone/>
        <a:defRPr sz="4800" kern="1200">
          <a:solidFill>
            <a:srgbClr val="002060"/>
          </a:solidFill>
          <a:latin typeface="Aptos" panose="020B00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extBox 10"/>
          <p:cNvSpPr txBox="1"/>
          <p:nvPr/>
        </p:nvSpPr>
        <p:spPr>
          <a:xfrm>
            <a:off x="609600" y="6126164"/>
            <a:ext cx="3454400" cy="430887"/>
          </a:xfrm>
          <a:prstGeom prst="rect">
            <a:avLst/>
          </a:prstGeom>
          <a:noFill/>
        </p:spPr>
        <p:txBody>
          <a:bodyPr wrap="square" rtlCol="0">
            <a:spAutoFit/>
          </a:bodyPr>
          <a:lstStyle/>
          <a:p>
            <a:r>
              <a:rPr lang="en-CA" sz="2200" b="1">
                <a:solidFill>
                  <a:schemeClr val="accent2">
                    <a:lumMod val="75000"/>
                  </a:schemeClr>
                </a:solidFill>
                <a:latin typeface="Century Gothic" panose="020B0502020202020204" pitchFamily="34" charset="0"/>
              </a:rPr>
              <a:t>celalibrary.ca</a:t>
            </a: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0552" y="5697170"/>
            <a:ext cx="4336329" cy="1045141"/>
          </a:xfrm>
          <a:prstGeom prst="rect">
            <a:avLst/>
          </a:prstGeom>
        </p:spPr>
      </p:pic>
    </p:spTree>
    <p:extLst>
      <p:ext uri="{BB962C8B-B14F-4D97-AF65-F5344CB8AC3E}">
        <p14:creationId xmlns:p14="http://schemas.microsoft.com/office/powerpoint/2010/main" val="257207363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spcBef>
          <a:spcPct val="0"/>
        </a:spcBef>
        <a:buNone/>
        <a:defRPr sz="4800" kern="1200">
          <a:solidFill>
            <a:srgbClr val="002060"/>
          </a:solidFill>
          <a:latin typeface="Aptos" panose="020B00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microsoft.com/office/2017/04/relationships/track" Target="../media/track1.vtt"/><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celalibrary.ca/sites/default/files/2025-06/ARC%20-%20EN%20Command%20List.docx"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amazon.ca/gp/help/customer/display.html?nodeId=GP97Y4RS3R5T7CCP&amp;language=en_C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celalibrary.ca/"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mailto:help@celalibrary.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1336-DAD8-AC2B-24C9-96912DE8F7BD}"/>
              </a:ext>
            </a:extLst>
          </p:cNvPr>
          <p:cNvSpPr>
            <a:spLocks noGrp="1"/>
          </p:cNvSpPr>
          <p:nvPr>
            <p:ph type="ctrTitle"/>
          </p:nvPr>
        </p:nvSpPr>
        <p:spPr/>
        <p:txBody>
          <a:bodyPr/>
          <a:lstStyle/>
          <a:p>
            <a:pPr algn="ctr"/>
            <a:r>
              <a:rPr lang="en-CA" b="1" noProof="0">
                <a:solidFill>
                  <a:schemeClr val="tx1"/>
                </a:solidFill>
                <a:latin typeface="Aptos" panose="020B0004020202020204" pitchFamily="34" charset="0"/>
              </a:rPr>
              <a:t>Accessible Reading Canada</a:t>
            </a:r>
          </a:p>
        </p:txBody>
      </p:sp>
      <p:sp>
        <p:nvSpPr>
          <p:cNvPr id="3" name="Subtitle 2">
            <a:extLst>
              <a:ext uri="{FF2B5EF4-FFF2-40B4-BE49-F238E27FC236}">
                <a16:creationId xmlns:a16="http://schemas.microsoft.com/office/drawing/2014/main" id="{A7E50E54-1362-B48F-1C7B-F790DD84EAC3}"/>
              </a:ext>
            </a:extLst>
          </p:cNvPr>
          <p:cNvSpPr>
            <a:spLocks noGrp="1"/>
          </p:cNvSpPr>
          <p:nvPr>
            <p:ph type="subTitle" idx="1"/>
          </p:nvPr>
        </p:nvSpPr>
        <p:spPr>
          <a:xfrm>
            <a:off x="1828800" y="3886200"/>
            <a:ext cx="8534400" cy="1090914"/>
          </a:xfrm>
        </p:spPr>
        <p:txBody>
          <a:bodyPr anchor="ctr"/>
          <a:lstStyle/>
          <a:p>
            <a:pPr algn="ctr"/>
            <a:r>
              <a:rPr lang="en-CA">
                <a:solidFill>
                  <a:schemeClr val="accent6">
                    <a:lumMod val="90000"/>
                    <a:lumOff val="10000"/>
                  </a:schemeClr>
                </a:solidFill>
              </a:rPr>
              <a:t>Webinar  for Patrons and Libraries</a:t>
            </a:r>
          </a:p>
        </p:txBody>
      </p:sp>
    </p:spTree>
    <p:extLst>
      <p:ext uri="{BB962C8B-B14F-4D97-AF65-F5344CB8AC3E}">
        <p14:creationId xmlns:p14="http://schemas.microsoft.com/office/powerpoint/2010/main" val="2868645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4A9A-7B3E-14CE-86D2-62F7E65D227E}"/>
              </a:ext>
            </a:extLst>
          </p:cNvPr>
          <p:cNvSpPr>
            <a:spLocks noGrp="1"/>
          </p:cNvSpPr>
          <p:nvPr>
            <p:ph type="title"/>
          </p:nvPr>
        </p:nvSpPr>
        <p:spPr/>
        <p:txBody>
          <a:bodyPr>
            <a:normAutofit/>
          </a:bodyPr>
          <a:lstStyle/>
          <a:p>
            <a:pPr algn="ctr"/>
            <a:r>
              <a:rPr lang="en-CA" noProof="0"/>
              <a:t>About Accessible Reading Canada</a:t>
            </a:r>
          </a:p>
        </p:txBody>
      </p:sp>
      <p:sp>
        <p:nvSpPr>
          <p:cNvPr id="3" name="Content Placeholder 2">
            <a:extLst>
              <a:ext uri="{FF2B5EF4-FFF2-40B4-BE49-F238E27FC236}">
                <a16:creationId xmlns:a16="http://schemas.microsoft.com/office/drawing/2014/main" id="{31A64E31-5C6B-6B67-753A-23AD5660D95C}"/>
              </a:ext>
            </a:extLst>
          </p:cNvPr>
          <p:cNvSpPr>
            <a:spLocks noGrp="1"/>
          </p:cNvSpPr>
          <p:nvPr>
            <p:ph idx="1"/>
          </p:nvPr>
        </p:nvSpPr>
        <p:spPr>
          <a:xfrm>
            <a:off x="609600" y="1600201"/>
            <a:ext cx="8245641" cy="4525963"/>
          </a:xfrm>
        </p:spPr>
        <p:txBody>
          <a:bodyPr vert="horz" lIns="91440" tIns="45720" rIns="91440" bIns="45720" rtlCol="0" anchor="t">
            <a:normAutofit/>
          </a:bodyPr>
          <a:lstStyle/>
          <a:p>
            <a:pPr indent="0">
              <a:spcBef>
                <a:spcPts val="1400"/>
              </a:spcBef>
              <a:spcAft>
                <a:spcPts val="800"/>
              </a:spcAft>
              <a:buNone/>
            </a:pPr>
            <a:r>
              <a:rPr lang="en-CA" sz="3200" b="1" noProof="0"/>
              <a:t>Alexa skills</a:t>
            </a:r>
            <a:r>
              <a:rPr lang="en-CA" sz="3200" noProof="0"/>
              <a:t> are voice-activated apps that add new functionalities to an Alexa-enabled device.</a:t>
            </a:r>
            <a:endParaRPr lang="en-CA" sz="3200" noProof="0">
              <a:ea typeface="Verdana"/>
            </a:endParaRPr>
          </a:p>
          <a:p>
            <a:pPr indent="0">
              <a:spcBef>
                <a:spcPts val="1400"/>
              </a:spcBef>
              <a:spcAft>
                <a:spcPts val="600"/>
              </a:spcAft>
              <a:buNone/>
            </a:pPr>
            <a:r>
              <a:rPr lang="en-CA" sz="3200" b="1" noProof="0">
                <a:ea typeface="Verdana"/>
              </a:rPr>
              <a:t>Accessible Reading Canada</a:t>
            </a:r>
            <a:r>
              <a:rPr lang="en-CA" sz="3200" noProof="0">
                <a:ea typeface="Verdana"/>
              </a:rPr>
              <a:t> is a free Alexa skill that allows CELA users to read audiobooks on an Alexa smart speaker.</a:t>
            </a:r>
          </a:p>
          <a:p>
            <a:pPr indent="0">
              <a:spcBef>
                <a:spcPts val="1400"/>
              </a:spcBef>
              <a:spcAft>
                <a:spcPts val="600"/>
              </a:spcAft>
              <a:buNone/>
            </a:pPr>
            <a:r>
              <a:rPr lang="en-CA" sz="3200" b="1" noProof="0">
                <a:ea typeface="Verdana"/>
              </a:rPr>
              <a:t>Available in English and French.</a:t>
            </a:r>
          </a:p>
        </p:txBody>
      </p:sp>
      <p:pic>
        <p:nvPicPr>
          <p:cNvPr id="7" name="Picture 6">
            <a:extLst>
              <a:ext uri="{FF2B5EF4-FFF2-40B4-BE49-F238E27FC236}">
                <a16:creationId xmlns:a16="http://schemas.microsoft.com/office/drawing/2014/main" id="{5B39C979-5242-CE04-F63C-7242250BB7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427" y="1889514"/>
            <a:ext cx="3078972" cy="3078972"/>
          </a:xfrm>
          <a:prstGeom prst="rect">
            <a:avLst/>
          </a:prstGeom>
        </p:spPr>
      </p:pic>
    </p:spTree>
    <p:extLst>
      <p:ext uri="{BB962C8B-B14F-4D97-AF65-F5344CB8AC3E}">
        <p14:creationId xmlns:p14="http://schemas.microsoft.com/office/powerpoint/2010/main" val="4098179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24125-21A4-2EF3-167D-D5B6E7429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82BED-1D7B-6400-C821-668648595CED}"/>
              </a:ext>
            </a:extLst>
          </p:cNvPr>
          <p:cNvSpPr>
            <a:spLocks noGrp="1"/>
          </p:cNvSpPr>
          <p:nvPr>
            <p:ph type="title"/>
          </p:nvPr>
        </p:nvSpPr>
        <p:spPr>
          <a:xfrm>
            <a:off x="914400" y="2552178"/>
            <a:ext cx="10363200" cy="1753643"/>
          </a:xfrm>
        </p:spPr>
        <p:txBody>
          <a:bodyPr anchor="ctr"/>
          <a:lstStyle/>
          <a:p>
            <a:pPr algn="ctr"/>
            <a:r>
              <a:rPr lang="en-CA" noProof="0"/>
              <a:t>How ARC Works</a:t>
            </a:r>
          </a:p>
        </p:txBody>
      </p:sp>
    </p:spTree>
    <p:extLst>
      <p:ext uri="{BB962C8B-B14F-4D97-AF65-F5344CB8AC3E}">
        <p14:creationId xmlns:p14="http://schemas.microsoft.com/office/powerpoint/2010/main" val="42410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7575-1C81-B9EC-EECE-1AC115862B78}"/>
              </a:ext>
            </a:extLst>
          </p:cNvPr>
          <p:cNvSpPr>
            <a:spLocks noGrp="1"/>
          </p:cNvSpPr>
          <p:nvPr>
            <p:ph type="title"/>
          </p:nvPr>
        </p:nvSpPr>
        <p:spPr/>
        <p:txBody>
          <a:bodyPr/>
          <a:lstStyle/>
          <a:p>
            <a:r>
              <a:rPr lang="en-CA" noProof="0"/>
              <a:t>Connecting to CELA</a:t>
            </a:r>
          </a:p>
        </p:txBody>
      </p:sp>
      <p:sp>
        <p:nvSpPr>
          <p:cNvPr id="3" name="Content Placeholder 2">
            <a:extLst>
              <a:ext uri="{FF2B5EF4-FFF2-40B4-BE49-F238E27FC236}">
                <a16:creationId xmlns:a16="http://schemas.microsoft.com/office/drawing/2014/main" id="{38BC56CC-A3D2-DDB5-5F27-D36BF16EF173}"/>
              </a:ext>
            </a:extLst>
          </p:cNvPr>
          <p:cNvSpPr>
            <a:spLocks noGrp="1"/>
          </p:cNvSpPr>
          <p:nvPr>
            <p:ph idx="1"/>
          </p:nvPr>
        </p:nvSpPr>
        <p:spPr>
          <a:xfrm>
            <a:off x="609600" y="1600201"/>
            <a:ext cx="7331901" cy="4525963"/>
          </a:xfrm>
        </p:spPr>
        <p:txBody>
          <a:bodyPr>
            <a:normAutofit/>
          </a:bodyPr>
          <a:lstStyle/>
          <a:p>
            <a:pPr marL="742950" indent="-742950">
              <a:spcAft>
                <a:spcPts val="600"/>
              </a:spcAft>
              <a:buFont typeface="+mj-lt"/>
              <a:buAutoNum type="arabicPeriod"/>
            </a:pPr>
            <a:r>
              <a:rPr lang="en-CA" b="1" noProof="0"/>
              <a:t>Launch skill</a:t>
            </a:r>
          </a:p>
          <a:p>
            <a:pPr marL="1143000" lvl="1" indent="-742950">
              <a:spcAft>
                <a:spcPts val="600"/>
              </a:spcAft>
            </a:pPr>
            <a:r>
              <a:rPr lang="en-CA" noProof="0"/>
              <a:t>Alexa app</a:t>
            </a:r>
          </a:p>
          <a:p>
            <a:pPr marL="1143000" lvl="1" indent="-742950">
              <a:spcAft>
                <a:spcPts val="600"/>
              </a:spcAft>
            </a:pPr>
            <a:r>
              <a:rPr lang="en-CA" noProof="0"/>
              <a:t>Amazon Website</a:t>
            </a:r>
          </a:p>
          <a:p>
            <a:pPr marL="742950" indent="-742950">
              <a:spcAft>
                <a:spcPts val="600"/>
              </a:spcAft>
              <a:buFont typeface="+mj-lt"/>
              <a:buAutoNum type="arabicPeriod"/>
            </a:pPr>
            <a:r>
              <a:rPr lang="en-CA" b="1" noProof="0"/>
              <a:t>Log into CELA account</a:t>
            </a:r>
          </a:p>
          <a:p>
            <a:pPr marL="742950" indent="-742950">
              <a:spcAft>
                <a:spcPts val="600"/>
              </a:spcAft>
              <a:buFont typeface="+mj-lt"/>
              <a:buAutoNum type="arabicPeriod"/>
            </a:pPr>
            <a:r>
              <a:rPr lang="en-CA" b="1" noProof="0"/>
              <a:t>Use command list to navigate skill</a:t>
            </a:r>
          </a:p>
        </p:txBody>
      </p:sp>
      <p:pic>
        <p:nvPicPr>
          <p:cNvPr id="5" name="Picture 4">
            <a:extLst>
              <a:ext uri="{FF2B5EF4-FFF2-40B4-BE49-F238E27FC236}">
                <a16:creationId xmlns:a16="http://schemas.microsoft.com/office/drawing/2014/main" id="{295145ED-D91D-5C53-BA21-2F2FFA08AFF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39" y="2465362"/>
            <a:ext cx="4798661" cy="3499024"/>
          </a:xfrm>
          <a:prstGeom prst="rect">
            <a:avLst/>
          </a:prstGeom>
        </p:spPr>
      </p:pic>
    </p:spTree>
    <p:extLst>
      <p:ext uri="{BB962C8B-B14F-4D97-AF65-F5344CB8AC3E}">
        <p14:creationId xmlns:p14="http://schemas.microsoft.com/office/powerpoint/2010/main" val="309379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05CFE1-9195-7CEE-0F0E-A83214D133BD}"/>
              </a:ext>
            </a:extLst>
          </p:cNvPr>
          <p:cNvSpPr>
            <a:spLocks noGrp="1"/>
          </p:cNvSpPr>
          <p:nvPr>
            <p:ph type="title"/>
          </p:nvPr>
        </p:nvSpPr>
        <p:spPr/>
        <p:txBody>
          <a:bodyPr/>
          <a:lstStyle/>
          <a:p>
            <a:pPr algn="ctr"/>
            <a:r>
              <a:rPr lang="en-CA" noProof="0"/>
              <a:t>Enabling the ARC Skill Demo</a:t>
            </a:r>
          </a:p>
        </p:txBody>
      </p:sp>
      <p:pic>
        <p:nvPicPr>
          <p:cNvPr id="6" name="ARC first run demo " descr="Screen recording on iPhone demonstrating the manual setup of the Accessible Reading Canada Skill">
            <a:hlinkClick r:id="" action="ppaction://media"/>
            <a:extLst>
              <a:ext uri="{FF2B5EF4-FFF2-40B4-BE49-F238E27FC236}">
                <a16:creationId xmlns:a16="http://schemas.microsoft.com/office/drawing/2014/main" id="{C78A42D0-047B-FFE8-6EBF-F9CDC02DED4E}"/>
              </a:ext>
              <a:ext uri="{C183D7F6-B498-43B3-948B-1728B52AA6E4}">
                <adec:decorative xmlns:adec="http://schemas.microsoft.com/office/drawing/2017/decorative" val="0"/>
              </a:ext>
            </a:extLst>
          </p:cNvPr>
          <p:cNvPicPr>
            <a:picLocks noGrp="1" noChangeAspect="1"/>
          </p:cNvPicPr>
          <p:nvPr>
            <p:ph idx="1"/>
            <a:videoFile r:link="rId1"/>
            <p:extLst>
              <p:ext uri="{DAA4B4D4-6D71-4841-9C94-3DE7FCFB9230}">
                <p14:media xmlns:p14="http://schemas.microsoft.com/office/powerpoint/2010/main" r:embed="rId2">
                  <p14:trim end="44737"/>
                  <p14:extLst>
                    <p:ext uri="{3AFAAA56-56D3-431D-BCD4-E75A35582382}">
                      <p173:tracksInfo xmlns:p173="http://schemas.microsoft.com/office/powerpoint/2017/3/main" displayLoc="media">
                        <p173:trackLst>
                          <p173:track id="{3D709D1A-837E-4105-8151-DF284D997149}" label="ARC - Subtitles - Demo EN (Enabling the ARC skill manually with Screen Reader)" lang="" r:embed="rId5"/>
                        </p173:trackLst>
                      </p173:tracksInfo>
                    </p:ext>
                  </p14:extLst>
                </p14:media>
              </p:ext>
            </p:extLst>
          </p:nvPr>
        </p:nvPicPr>
        <p:blipFill>
          <a:blip r:embed="rId6"/>
          <a:stretch/>
        </p:blipFill>
        <p:spPr>
          <a:xfrm>
            <a:off x="1718113" y="1429011"/>
            <a:ext cx="9187953" cy="5162538"/>
          </a:xfrm>
        </p:spPr>
      </p:pic>
    </p:spTree>
    <p:extLst>
      <p:ext uri="{BB962C8B-B14F-4D97-AF65-F5344CB8AC3E}">
        <p14:creationId xmlns:p14="http://schemas.microsoft.com/office/powerpoint/2010/main" val="282880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94FF0-8626-CE75-D3FC-494C849AB174}"/>
              </a:ext>
            </a:extLst>
          </p:cNvPr>
          <p:cNvSpPr>
            <a:spLocks noGrp="1"/>
          </p:cNvSpPr>
          <p:nvPr>
            <p:ph type="title"/>
          </p:nvPr>
        </p:nvSpPr>
        <p:spPr/>
        <p:txBody>
          <a:bodyPr/>
          <a:lstStyle/>
          <a:p>
            <a:pPr algn="ctr"/>
            <a:r>
              <a:rPr lang="en-CA" noProof="0"/>
              <a:t>Skill Menu</a:t>
            </a:r>
          </a:p>
        </p:txBody>
      </p:sp>
      <p:sp>
        <p:nvSpPr>
          <p:cNvPr id="5" name="Text Placeholder 4">
            <a:extLst>
              <a:ext uri="{FF2B5EF4-FFF2-40B4-BE49-F238E27FC236}">
                <a16:creationId xmlns:a16="http://schemas.microsoft.com/office/drawing/2014/main" id="{4A362AFA-7391-179A-84DB-50B51E09CB6D}"/>
              </a:ext>
            </a:extLst>
          </p:cNvPr>
          <p:cNvSpPr>
            <a:spLocks noGrp="1"/>
          </p:cNvSpPr>
          <p:nvPr>
            <p:ph type="body" idx="1"/>
          </p:nvPr>
        </p:nvSpPr>
        <p:spPr>
          <a:xfrm>
            <a:off x="609600" y="1243584"/>
            <a:ext cx="3258313" cy="931291"/>
          </a:xfrm>
        </p:spPr>
        <p:txBody>
          <a:bodyPr>
            <a:normAutofit/>
          </a:bodyPr>
          <a:lstStyle/>
          <a:p>
            <a:pPr algn="ctr"/>
            <a:r>
              <a:rPr lang="en-CA" noProof="0"/>
              <a:t>Books in Progress</a:t>
            </a:r>
          </a:p>
        </p:txBody>
      </p:sp>
      <p:sp>
        <p:nvSpPr>
          <p:cNvPr id="6" name="Content Placeholder 5">
            <a:extLst>
              <a:ext uri="{FF2B5EF4-FFF2-40B4-BE49-F238E27FC236}">
                <a16:creationId xmlns:a16="http://schemas.microsoft.com/office/drawing/2014/main" id="{0EB25299-5E28-C81C-DC86-5CC67B0C7A51}"/>
              </a:ext>
            </a:extLst>
          </p:cNvPr>
          <p:cNvSpPr>
            <a:spLocks noGrp="1"/>
          </p:cNvSpPr>
          <p:nvPr>
            <p:ph sz="half" idx="2"/>
          </p:nvPr>
        </p:nvSpPr>
        <p:spPr>
          <a:xfrm>
            <a:off x="609600" y="2220595"/>
            <a:ext cx="3561499" cy="3951288"/>
          </a:xfrm>
        </p:spPr>
        <p:txBody>
          <a:bodyPr>
            <a:normAutofit/>
          </a:bodyPr>
          <a:lstStyle/>
          <a:p>
            <a:r>
              <a:rPr lang="en-CA" noProof="0"/>
              <a:t>Resumes your most recently played book</a:t>
            </a:r>
          </a:p>
          <a:p>
            <a:r>
              <a:rPr lang="en-CA" noProof="0"/>
              <a:t>Playback</a:t>
            </a:r>
          </a:p>
          <a:p>
            <a:pPr lvl="1"/>
            <a:r>
              <a:rPr lang="en-CA" noProof="0"/>
              <a:t>Navigate chapters</a:t>
            </a:r>
          </a:p>
          <a:p>
            <a:pPr lvl="1"/>
            <a:r>
              <a:rPr lang="en-CA" noProof="0"/>
              <a:t>Increase volume</a:t>
            </a:r>
          </a:p>
          <a:p>
            <a:pPr lvl="1"/>
            <a:r>
              <a:rPr lang="en-CA" noProof="0"/>
              <a:t>Ask Alexa for info</a:t>
            </a:r>
          </a:p>
          <a:p>
            <a:pPr lvl="1"/>
            <a:r>
              <a:rPr lang="en-CA" noProof="0"/>
              <a:t>Quit/Stop</a:t>
            </a:r>
          </a:p>
        </p:txBody>
      </p:sp>
      <p:sp>
        <p:nvSpPr>
          <p:cNvPr id="7" name="Text Placeholder 6">
            <a:extLst>
              <a:ext uri="{FF2B5EF4-FFF2-40B4-BE49-F238E27FC236}">
                <a16:creationId xmlns:a16="http://schemas.microsoft.com/office/drawing/2014/main" id="{627C4E29-D5C8-D131-8FB8-37DFF1EE65AF}"/>
              </a:ext>
            </a:extLst>
          </p:cNvPr>
          <p:cNvSpPr>
            <a:spLocks noGrp="1"/>
          </p:cNvSpPr>
          <p:nvPr>
            <p:ph type="body" sz="quarter" idx="3"/>
          </p:nvPr>
        </p:nvSpPr>
        <p:spPr>
          <a:xfrm>
            <a:off x="4085932" y="1535113"/>
            <a:ext cx="3258313" cy="639762"/>
          </a:xfrm>
        </p:spPr>
        <p:txBody>
          <a:bodyPr>
            <a:normAutofit/>
          </a:bodyPr>
          <a:lstStyle/>
          <a:p>
            <a:pPr algn="ctr"/>
            <a:r>
              <a:rPr lang="en-CA" noProof="0"/>
              <a:t>My Books</a:t>
            </a:r>
          </a:p>
        </p:txBody>
      </p:sp>
      <p:sp>
        <p:nvSpPr>
          <p:cNvPr id="8" name="Content Placeholder 7">
            <a:extLst>
              <a:ext uri="{FF2B5EF4-FFF2-40B4-BE49-F238E27FC236}">
                <a16:creationId xmlns:a16="http://schemas.microsoft.com/office/drawing/2014/main" id="{C5887092-9440-3BFD-EE4E-BD76E2D84FC4}"/>
              </a:ext>
            </a:extLst>
          </p:cNvPr>
          <p:cNvSpPr>
            <a:spLocks noGrp="1"/>
          </p:cNvSpPr>
          <p:nvPr>
            <p:ph sz="quarter" idx="4"/>
          </p:nvPr>
        </p:nvSpPr>
        <p:spPr>
          <a:xfrm>
            <a:off x="4315251" y="2221318"/>
            <a:ext cx="3705652" cy="3951288"/>
          </a:xfrm>
        </p:spPr>
        <p:txBody>
          <a:bodyPr vert="horz" lIns="91440" tIns="45720" rIns="91440" bIns="45720" rtlCol="0" anchor="t">
            <a:normAutofit/>
          </a:bodyPr>
          <a:lstStyle/>
          <a:p>
            <a:r>
              <a:rPr lang="en-CA" noProof="0"/>
              <a:t>Books in Progress</a:t>
            </a:r>
          </a:p>
          <a:p>
            <a:pPr lvl="1"/>
            <a:r>
              <a:rPr lang="en-US"/>
              <a:t>Hear a list of up to 4 recent books you started reading to on the skill</a:t>
            </a:r>
          </a:p>
          <a:p>
            <a:r>
              <a:rPr lang="en-CA" noProof="0">
                <a:latin typeface="Aptos"/>
              </a:rPr>
              <a:t>Bookshelf</a:t>
            </a:r>
            <a:endParaRPr lang="en-CA" noProof="0"/>
          </a:p>
          <a:p>
            <a:pPr lvl="1"/>
            <a:r>
              <a:rPr lang="en-CA"/>
              <a:t>Lists books on your </a:t>
            </a:r>
            <a:r>
              <a:rPr lang="en-US"/>
              <a:t>CELA Direct to Player bookshelf</a:t>
            </a:r>
            <a:endParaRPr lang="en-CA"/>
          </a:p>
        </p:txBody>
      </p:sp>
      <p:sp>
        <p:nvSpPr>
          <p:cNvPr id="10" name="Text Placeholder 6">
            <a:extLst>
              <a:ext uri="{FF2B5EF4-FFF2-40B4-BE49-F238E27FC236}">
                <a16:creationId xmlns:a16="http://schemas.microsoft.com/office/drawing/2014/main" id="{35EF840C-EFED-CCC6-6D9C-CAE2DFC3D8E0}"/>
              </a:ext>
            </a:extLst>
          </p:cNvPr>
          <p:cNvSpPr txBox="1">
            <a:spLocks/>
          </p:cNvSpPr>
          <p:nvPr/>
        </p:nvSpPr>
        <p:spPr>
          <a:xfrm>
            <a:off x="7475308" y="1507681"/>
            <a:ext cx="3258313"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800" b="1" kern="1200">
                <a:solidFill>
                  <a:schemeClr val="tx1"/>
                </a:solidFill>
                <a:latin typeface="Aptos" panose="020B0004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Aptos" panose="020B0004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Aptos" panose="020B0004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Aptos" panose="020B0004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Aptos" panose="020B0004020202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CA" noProof="0"/>
              <a:t>Browse Library</a:t>
            </a:r>
          </a:p>
        </p:txBody>
      </p:sp>
      <p:sp>
        <p:nvSpPr>
          <p:cNvPr id="12" name="Content Placeholder 7">
            <a:extLst>
              <a:ext uri="{FF2B5EF4-FFF2-40B4-BE49-F238E27FC236}">
                <a16:creationId xmlns:a16="http://schemas.microsoft.com/office/drawing/2014/main" id="{792FF6DB-FAC1-4787-1A4C-9DCDE2B7EB5E}"/>
              </a:ext>
            </a:extLst>
          </p:cNvPr>
          <p:cNvSpPr txBox="1">
            <a:spLocks/>
          </p:cNvSpPr>
          <p:nvPr/>
        </p:nvSpPr>
        <p:spPr>
          <a:xfrm>
            <a:off x="8020903" y="2174875"/>
            <a:ext cx="3561500"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CA" noProof="0"/>
              <a:t>Search</a:t>
            </a:r>
          </a:p>
          <a:p>
            <a:pPr lvl="1"/>
            <a:r>
              <a:rPr lang="en-US" noProof="0"/>
              <a:t>Search for books by title, or title and author</a:t>
            </a:r>
          </a:p>
          <a:p>
            <a:r>
              <a:rPr lang="en-CA" noProof="0"/>
              <a:t>Recommend Books</a:t>
            </a:r>
          </a:p>
          <a:p>
            <a:pPr lvl="1"/>
            <a:r>
              <a:rPr lang="en-US" noProof="0"/>
              <a:t>Hear a short list of staff selected books</a:t>
            </a:r>
          </a:p>
        </p:txBody>
      </p:sp>
    </p:spTree>
    <p:extLst>
      <p:ext uri="{BB962C8B-B14F-4D97-AF65-F5344CB8AC3E}">
        <p14:creationId xmlns:p14="http://schemas.microsoft.com/office/powerpoint/2010/main" val="468727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B68C-F4BB-1709-6186-5F066C8932F5}"/>
              </a:ext>
            </a:extLst>
          </p:cNvPr>
          <p:cNvSpPr>
            <a:spLocks noGrp="1"/>
          </p:cNvSpPr>
          <p:nvPr>
            <p:ph type="title"/>
          </p:nvPr>
        </p:nvSpPr>
        <p:spPr>
          <a:xfrm>
            <a:off x="609600" y="450002"/>
            <a:ext cx="10972800" cy="1143000"/>
          </a:xfrm>
        </p:spPr>
        <p:txBody>
          <a:bodyPr/>
          <a:lstStyle/>
          <a:p>
            <a:pPr algn="ctr"/>
            <a:r>
              <a:rPr lang="en-CA" noProof="0">
                <a:latin typeface="Aptos"/>
              </a:rPr>
              <a:t>How to add Books to ARC skill</a:t>
            </a:r>
            <a:r>
              <a:rPr lang="en-CA">
                <a:latin typeface="Aptos"/>
              </a:rPr>
              <a:t> bookshelf</a:t>
            </a:r>
            <a:endParaRPr lang="en-CA" noProof="0"/>
          </a:p>
        </p:txBody>
      </p:sp>
      <p:sp>
        <p:nvSpPr>
          <p:cNvPr id="3" name="Arrow: Pentagon 2">
            <a:extLst>
              <a:ext uri="{FF2B5EF4-FFF2-40B4-BE49-F238E27FC236}">
                <a16:creationId xmlns:a16="http://schemas.microsoft.com/office/drawing/2014/main" id="{8A7C559D-3168-7820-BA4B-1E1A04FEF80B}"/>
              </a:ext>
            </a:extLst>
          </p:cNvPr>
          <p:cNvSpPr/>
          <p:nvPr/>
        </p:nvSpPr>
        <p:spPr>
          <a:xfrm>
            <a:off x="699370" y="2192054"/>
            <a:ext cx="4083485" cy="219205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noProof="0">
                <a:latin typeface="Aptos" panose="020B0004020202020204" pitchFamily="34" charset="0"/>
              </a:rPr>
              <a:t>Choose DAISY audio</a:t>
            </a:r>
          </a:p>
          <a:p>
            <a:pPr algn="ctr"/>
            <a:r>
              <a:rPr lang="en-CA" sz="2400" noProof="0">
                <a:latin typeface="Aptos" panose="020B0004020202020204" pitchFamily="34" charset="0"/>
              </a:rPr>
              <a:t>(Direct to Player)</a:t>
            </a:r>
          </a:p>
          <a:p>
            <a:pPr algn="ctr"/>
            <a:r>
              <a:rPr lang="en-CA" sz="2400" noProof="0">
                <a:latin typeface="Aptos" panose="020B0004020202020204" pitchFamily="34" charset="0"/>
              </a:rPr>
              <a:t>format</a:t>
            </a:r>
          </a:p>
        </p:txBody>
      </p:sp>
      <p:sp>
        <p:nvSpPr>
          <p:cNvPr id="4" name="Arrow: Chevron 3">
            <a:extLst>
              <a:ext uri="{FF2B5EF4-FFF2-40B4-BE49-F238E27FC236}">
                <a16:creationId xmlns:a16="http://schemas.microsoft.com/office/drawing/2014/main" id="{70A89319-3C7E-4816-BE55-BFE44CBDAC05}"/>
              </a:ext>
            </a:extLst>
          </p:cNvPr>
          <p:cNvSpPr/>
          <p:nvPr/>
        </p:nvSpPr>
        <p:spPr>
          <a:xfrm>
            <a:off x="3795386" y="2192053"/>
            <a:ext cx="4421687" cy="219205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noProof="0">
                <a:solidFill>
                  <a:schemeClr val="bg1">
                    <a:lumMod val="95000"/>
                  </a:schemeClr>
                </a:solidFill>
                <a:latin typeface="Aptos" panose="020B0004020202020204" pitchFamily="34" charset="0"/>
              </a:rPr>
              <a:t>Title appears on CELA account bookshelf</a:t>
            </a:r>
          </a:p>
        </p:txBody>
      </p:sp>
      <p:sp>
        <p:nvSpPr>
          <p:cNvPr id="5" name="Arrow: Chevron 4">
            <a:extLst>
              <a:ext uri="{FF2B5EF4-FFF2-40B4-BE49-F238E27FC236}">
                <a16:creationId xmlns:a16="http://schemas.microsoft.com/office/drawing/2014/main" id="{5018E003-75F5-BD35-9CD7-3C69F04925C9}"/>
              </a:ext>
            </a:extLst>
          </p:cNvPr>
          <p:cNvSpPr/>
          <p:nvPr/>
        </p:nvSpPr>
        <p:spPr>
          <a:xfrm>
            <a:off x="7239093" y="2192052"/>
            <a:ext cx="4584526" cy="219205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noProof="0">
                <a:solidFill>
                  <a:schemeClr val="bg1">
                    <a:lumMod val="95000"/>
                  </a:schemeClr>
                </a:solidFill>
                <a:latin typeface="Aptos" panose="020B0004020202020204" pitchFamily="34" charset="0"/>
              </a:rPr>
              <a:t>User can access title on smart speaker via ARC skill</a:t>
            </a:r>
          </a:p>
        </p:txBody>
      </p:sp>
    </p:spTree>
    <p:extLst>
      <p:ext uri="{BB962C8B-B14F-4D97-AF65-F5344CB8AC3E}">
        <p14:creationId xmlns:p14="http://schemas.microsoft.com/office/powerpoint/2010/main" val="647937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9ACD-8920-1C48-6894-7BD0356D3C5A}"/>
              </a:ext>
            </a:extLst>
          </p:cNvPr>
          <p:cNvSpPr>
            <a:spLocks noGrp="1"/>
          </p:cNvSpPr>
          <p:nvPr>
            <p:ph type="title"/>
          </p:nvPr>
        </p:nvSpPr>
        <p:spPr/>
        <p:txBody>
          <a:bodyPr/>
          <a:lstStyle/>
          <a:p>
            <a:pPr algn="ctr"/>
            <a:r>
              <a:rPr lang="en-CA" noProof="0">
                <a:latin typeface="Aptos"/>
              </a:rPr>
              <a:t>ARC Bookshelf</a:t>
            </a:r>
            <a:endParaRPr lang="en-CA" noProof="0"/>
          </a:p>
        </p:txBody>
      </p:sp>
      <p:sp>
        <p:nvSpPr>
          <p:cNvPr id="3" name="Content Placeholder 2">
            <a:extLst>
              <a:ext uri="{FF2B5EF4-FFF2-40B4-BE49-F238E27FC236}">
                <a16:creationId xmlns:a16="http://schemas.microsoft.com/office/drawing/2014/main" id="{B66235CE-9F21-2D9B-3F56-47E8E3F91E00}"/>
              </a:ext>
            </a:extLst>
          </p:cNvPr>
          <p:cNvSpPr>
            <a:spLocks noGrp="1"/>
          </p:cNvSpPr>
          <p:nvPr>
            <p:ph idx="1"/>
          </p:nvPr>
        </p:nvSpPr>
        <p:spPr/>
        <p:txBody>
          <a:bodyPr vert="horz" lIns="91440" tIns="45720" rIns="91440" bIns="45720" rtlCol="0" anchor="t">
            <a:normAutofit/>
          </a:bodyPr>
          <a:lstStyle/>
          <a:p>
            <a:pPr>
              <a:spcAft>
                <a:spcPts val="600"/>
              </a:spcAft>
            </a:pPr>
            <a:r>
              <a:rPr lang="en-CA" noProof="0">
                <a:latin typeface="Aptos"/>
              </a:rPr>
              <a:t>Direct to Player Bookshelf is linked to the ARC skill</a:t>
            </a:r>
          </a:p>
          <a:p>
            <a:pPr lvl="1">
              <a:spcAft>
                <a:spcPts val="600"/>
              </a:spcAft>
            </a:pPr>
            <a:r>
              <a:rPr lang="en-CA" noProof="0">
                <a:latin typeface="Aptos"/>
              </a:rPr>
              <a:t>titles played through the app will appear in patron history</a:t>
            </a:r>
          </a:p>
          <a:p>
            <a:pPr>
              <a:spcAft>
                <a:spcPts val="600"/>
              </a:spcAft>
            </a:pPr>
            <a:r>
              <a:rPr lang="en-CA" noProof="0"/>
              <a:t>Users can access human-narrated audiobooks from CELA</a:t>
            </a:r>
          </a:p>
          <a:p>
            <a:pPr lvl="1">
              <a:spcAft>
                <a:spcPts val="600"/>
              </a:spcAft>
            </a:pPr>
            <a:r>
              <a:rPr lang="en-CA" noProof="0"/>
              <a:t>not from Bookshare or magazines</a:t>
            </a:r>
          </a:p>
          <a:p>
            <a:pPr lvl="1">
              <a:spcAft>
                <a:spcPts val="600"/>
              </a:spcAft>
            </a:pPr>
            <a:r>
              <a:rPr lang="en-CA" noProof="0"/>
              <a:t>nothing with text-based books</a:t>
            </a:r>
          </a:p>
        </p:txBody>
      </p:sp>
    </p:spTree>
    <p:extLst>
      <p:ext uri="{BB962C8B-B14F-4D97-AF65-F5344CB8AC3E}">
        <p14:creationId xmlns:p14="http://schemas.microsoft.com/office/powerpoint/2010/main" val="3011669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DE69-2BBC-6439-7D83-A56588C29E30}"/>
              </a:ext>
            </a:extLst>
          </p:cNvPr>
          <p:cNvSpPr>
            <a:spLocks noGrp="1"/>
          </p:cNvSpPr>
          <p:nvPr>
            <p:ph type="title"/>
          </p:nvPr>
        </p:nvSpPr>
        <p:spPr/>
        <p:txBody>
          <a:bodyPr/>
          <a:lstStyle/>
          <a:p>
            <a:pPr algn="ctr"/>
            <a:r>
              <a:rPr lang="en-CA" noProof="0">
                <a:latin typeface="Aptos"/>
              </a:rPr>
              <a:t>ARC Commands</a:t>
            </a:r>
          </a:p>
        </p:txBody>
      </p:sp>
      <p:sp>
        <p:nvSpPr>
          <p:cNvPr id="5" name="Title 1">
            <a:extLst>
              <a:ext uri="{FF2B5EF4-FFF2-40B4-BE49-F238E27FC236}">
                <a16:creationId xmlns:a16="http://schemas.microsoft.com/office/drawing/2014/main" id="{27E921AF-ED30-BD5E-2D56-8C3A337880BB}"/>
              </a:ext>
            </a:extLst>
          </p:cNvPr>
          <p:cNvSpPr txBox="1">
            <a:spLocks/>
          </p:cNvSpPr>
          <p:nvPr/>
        </p:nvSpPr>
        <p:spPr>
          <a:xfrm>
            <a:off x="3516588" y="1281567"/>
            <a:ext cx="5158824" cy="69237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800" kern="1200">
                <a:solidFill>
                  <a:schemeClr val="tx2">
                    <a:lumMod val="75000"/>
                  </a:schemeClr>
                </a:solidFill>
                <a:latin typeface="Aptos" panose="020B0004020202020204" pitchFamily="34" charset="0"/>
                <a:ea typeface="+mj-ea"/>
                <a:cs typeface="+mj-cs"/>
              </a:defRPr>
            </a:lvl1pPr>
          </a:lstStyle>
          <a:p>
            <a:pPr algn="ctr"/>
            <a:r>
              <a:rPr lang="en-CA" sz="3200" b="1" noProof="0">
                <a:solidFill>
                  <a:schemeClr val="tx1"/>
                </a:solidFill>
                <a:latin typeface="Aptos"/>
              </a:rPr>
              <a:t>Link: </a:t>
            </a:r>
            <a:r>
              <a:rPr lang="en-CA" sz="3200" noProof="0">
                <a:solidFill>
                  <a:schemeClr val="accent1"/>
                </a:solidFill>
                <a:latin typeface="Aptos"/>
                <a:hlinkClick r:id="rId3">
                  <a:extLst>
                    <a:ext uri="{A12FA001-AC4F-418D-AE19-62706E023703}">
                      <ahyp:hlinkClr xmlns:ahyp="http://schemas.microsoft.com/office/drawing/2018/hyperlinkcolor" val="tx"/>
                    </a:ext>
                  </a:extLst>
                </a:hlinkClick>
              </a:rPr>
              <a:t>Command List </a:t>
            </a:r>
            <a:r>
              <a:rPr lang="en-CA" sz="3200" noProof="0">
                <a:solidFill>
                  <a:schemeClr val="tx1"/>
                </a:solidFill>
                <a:latin typeface="Aptos"/>
              </a:rPr>
              <a:t>(Word)</a:t>
            </a:r>
          </a:p>
        </p:txBody>
      </p:sp>
      <p:sp>
        <p:nvSpPr>
          <p:cNvPr id="3" name="Content Placeholder 2">
            <a:extLst>
              <a:ext uri="{FF2B5EF4-FFF2-40B4-BE49-F238E27FC236}">
                <a16:creationId xmlns:a16="http://schemas.microsoft.com/office/drawing/2014/main" id="{17287113-9929-E0D4-8358-B987FCA75446}"/>
              </a:ext>
            </a:extLst>
          </p:cNvPr>
          <p:cNvSpPr>
            <a:spLocks noGrp="1"/>
          </p:cNvSpPr>
          <p:nvPr>
            <p:ph sz="half" idx="1"/>
          </p:nvPr>
        </p:nvSpPr>
        <p:spPr>
          <a:xfrm>
            <a:off x="609600" y="1973943"/>
            <a:ext cx="5384800" cy="4152221"/>
          </a:xfrm>
        </p:spPr>
        <p:txBody>
          <a:bodyPr>
            <a:normAutofit fontScale="92500" lnSpcReduction="20000"/>
          </a:bodyPr>
          <a:lstStyle/>
          <a:p>
            <a:pPr marL="0" indent="0">
              <a:buNone/>
            </a:pPr>
            <a:r>
              <a:rPr lang="en-CA" b="1" noProof="0"/>
              <a:t>Navigation Commands</a:t>
            </a:r>
          </a:p>
          <a:p>
            <a:r>
              <a:rPr lang="en-CA" noProof="0"/>
              <a:t>Launch/Open</a:t>
            </a:r>
          </a:p>
          <a:p>
            <a:r>
              <a:rPr lang="en-CA" noProof="0"/>
              <a:t>Next/Previous</a:t>
            </a:r>
          </a:p>
          <a:p>
            <a:r>
              <a:rPr lang="en-CA" noProof="0"/>
              <a:t>Go back</a:t>
            </a:r>
          </a:p>
          <a:p>
            <a:r>
              <a:rPr lang="en-CA"/>
              <a:t>First</a:t>
            </a:r>
            <a:endParaRPr lang="en-CA" noProof="0"/>
          </a:p>
          <a:p>
            <a:r>
              <a:rPr lang="en-CA" noProof="0"/>
              <a:t>Main Menu</a:t>
            </a:r>
          </a:p>
          <a:p>
            <a:r>
              <a:rPr lang="en-CA" noProof="0"/>
              <a:t>Stop/Quit</a:t>
            </a:r>
          </a:p>
        </p:txBody>
      </p:sp>
      <p:sp>
        <p:nvSpPr>
          <p:cNvPr id="4" name="Content Placeholder 3">
            <a:extLst>
              <a:ext uri="{FF2B5EF4-FFF2-40B4-BE49-F238E27FC236}">
                <a16:creationId xmlns:a16="http://schemas.microsoft.com/office/drawing/2014/main" id="{1F943DE8-4CF6-A664-E1BD-86A059DF8C3E}"/>
              </a:ext>
            </a:extLst>
          </p:cNvPr>
          <p:cNvSpPr>
            <a:spLocks noGrp="1"/>
          </p:cNvSpPr>
          <p:nvPr>
            <p:ph sz="half" idx="2"/>
          </p:nvPr>
        </p:nvSpPr>
        <p:spPr>
          <a:xfrm>
            <a:off x="6197600" y="1973943"/>
            <a:ext cx="5384800" cy="4152221"/>
          </a:xfrm>
        </p:spPr>
        <p:txBody>
          <a:bodyPr>
            <a:normAutofit fontScale="92500" lnSpcReduction="20000"/>
          </a:bodyPr>
          <a:lstStyle/>
          <a:p>
            <a:pPr marL="0" indent="0">
              <a:buNone/>
            </a:pPr>
            <a:r>
              <a:rPr lang="en-CA" b="1" noProof="0"/>
              <a:t>Additional Commands</a:t>
            </a:r>
          </a:p>
          <a:p>
            <a:r>
              <a:rPr lang="en-CA" noProof="0"/>
              <a:t>Resume </a:t>
            </a:r>
          </a:p>
          <a:p>
            <a:r>
              <a:rPr lang="en-CA" noProof="0"/>
              <a:t>Read/Start Reading</a:t>
            </a:r>
          </a:p>
          <a:p>
            <a:r>
              <a:rPr lang="en-CA" noProof="0"/>
              <a:t>My Books</a:t>
            </a:r>
          </a:p>
          <a:p>
            <a:r>
              <a:rPr lang="en-CA"/>
              <a:t>Search</a:t>
            </a:r>
            <a:endParaRPr lang="en-CA" noProof="0"/>
          </a:p>
          <a:p>
            <a:r>
              <a:rPr lang="en-CA" noProof="0"/>
              <a:t>Recommended Books</a:t>
            </a:r>
          </a:p>
          <a:p>
            <a:r>
              <a:rPr lang="en-CA" noProof="0"/>
              <a:t>Summary</a:t>
            </a:r>
          </a:p>
          <a:p>
            <a:r>
              <a:rPr lang="en-CA" noProof="0"/>
              <a:t>Repeat</a:t>
            </a:r>
          </a:p>
          <a:p>
            <a:r>
              <a:rPr lang="en-CA" noProof="0"/>
              <a:t>Help</a:t>
            </a:r>
          </a:p>
          <a:p>
            <a:endParaRPr lang="en-CA" noProof="0"/>
          </a:p>
          <a:p>
            <a:endParaRPr lang="en-CA" noProof="0"/>
          </a:p>
        </p:txBody>
      </p:sp>
    </p:spTree>
    <p:extLst>
      <p:ext uri="{BB962C8B-B14F-4D97-AF65-F5344CB8AC3E}">
        <p14:creationId xmlns:p14="http://schemas.microsoft.com/office/powerpoint/2010/main" val="3443800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E9AC-34FC-34D8-CC74-9E908D9BB400}"/>
              </a:ext>
            </a:extLst>
          </p:cNvPr>
          <p:cNvSpPr>
            <a:spLocks noGrp="1"/>
          </p:cNvSpPr>
          <p:nvPr>
            <p:ph type="title"/>
          </p:nvPr>
        </p:nvSpPr>
        <p:spPr/>
        <p:txBody>
          <a:bodyPr/>
          <a:lstStyle/>
          <a:p>
            <a:pPr algn="ctr"/>
            <a:r>
              <a:rPr lang="en-CA" noProof="0"/>
              <a:t>Navigation</a:t>
            </a:r>
          </a:p>
        </p:txBody>
      </p:sp>
      <p:sp>
        <p:nvSpPr>
          <p:cNvPr id="3" name="Content Placeholder 2">
            <a:extLst>
              <a:ext uri="{FF2B5EF4-FFF2-40B4-BE49-F238E27FC236}">
                <a16:creationId xmlns:a16="http://schemas.microsoft.com/office/drawing/2014/main" id="{E8A1CB6F-84D4-5A89-554F-6A8DA653699A}"/>
              </a:ext>
            </a:extLst>
          </p:cNvPr>
          <p:cNvSpPr>
            <a:spLocks noGrp="1"/>
          </p:cNvSpPr>
          <p:nvPr>
            <p:ph idx="1"/>
          </p:nvPr>
        </p:nvSpPr>
        <p:spPr/>
        <p:txBody>
          <a:bodyPr vert="horz" lIns="91440" tIns="45720" rIns="91440" bIns="45720" rtlCol="0" anchor="t">
            <a:normAutofit/>
          </a:bodyPr>
          <a:lstStyle/>
          <a:p>
            <a:r>
              <a:rPr lang="en-CA" b="1" noProof="0"/>
              <a:t>Alexa’s prompts should indicate command options</a:t>
            </a:r>
          </a:p>
          <a:p>
            <a:pPr lvl="1"/>
            <a:r>
              <a:rPr lang="en-CA" noProof="0">
                <a:latin typeface="Aptos"/>
              </a:rPr>
              <a:t>Users can always use “help” command</a:t>
            </a:r>
          </a:p>
          <a:p>
            <a:r>
              <a:rPr lang="en-CA" b="1" noProof="0"/>
              <a:t>Users can use “stacked commands”</a:t>
            </a:r>
          </a:p>
          <a:p>
            <a:pPr lvl="1"/>
            <a:r>
              <a:rPr lang="en-CA" noProof="0"/>
              <a:t>Ask Alexa to perform sequential commands</a:t>
            </a:r>
          </a:p>
          <a:p>
            <a:pPr lvl="1"/>
            <a:r>
              <a:rPr lang="en-CA" noProof="0"/>
              <a:t>“Alexa, launch Accessible Reading Canada and search The Hunger Games”</a:t>
            </a:r>
          </a:p>
          <a:p>
            <a:pPr marL="0" indent="0">
              <a:buNone/>
            </a:pPr>
            <a:endParaRPr lang="en-CA" noProof="0"/>
          </a:p>
        </p:txBody>
      </p:sp>
    </p:spTree>
    <p:extLst>
      <p:ext uri="{BB962C8B-B14F-4D97-AF65-F5344CB8AC3E}">
        <p14:creationId xmlns:p14="http://schemas.microsoft.com/office/powerpoint/2010/main" val="315780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CF13-79EB-3F8C-12ED-593676D76E96}"/>
              </a:ext>
            </a:extLst>
          </p:cNvPr>
          <p:cNvSpPr>
            <a:spLocks noGrp="1"/>
          </p:cNvSpPr>
          <p:nvPr>
            <p:ph type="title"/>
          </p:nvPr>
        </p:nvSpPr>
        <p:spPr/>
        <p:txBody>
          <a:bodyPr/>
          <a:lstStyle/>
          <a:p>
            <a:pPr algn="ctr"/>
            <a:r>
              <a:rPr lang="en-CA" noProof="0"/>
              <a:t>ARC Demo</a:t>
            </a:r>
          </a:p>
        </p:txBody>
      </p:sp>
      <p:pic>
        <p:nvPicPr>
          <p:cNvPr id="3" name="Alexa demo without pauses">
            <a:hlinkClick r:id="" action="ppaction://media"/>
            <a:extLst>
              <a:ext uri="{FF2B5EF4-FFF2-40B4-BE49-F238E27FC236}">
                <a16:creationId xmlns:a16="http://schemas.microsoft.com/office/drawing/2014/main" id="{80C68907-DEA8-1989-F285-F998567A01B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05053" y="1638053"/>
            <a:ext cx="3581893" cy="3581893"/>
          </a:xfrm>
          <a:prstGeom prst="rect">
            <a:avLst/>
          </a:prstGeom>
        </p:spPr>
      </p:pic>
    </p:spTree>
    <p:extLst>
      <p:ext uri="{BB962C8B-B14F-4D97-AF65-F5344CB8AC3E}">
        <p14:creationId xmlns:p14="http://schemas.microsoft.com/office/powerpoint/2010/main" val="27915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DBD12-72F9-4A22-D58A-850F7A068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16BF4-96A4-6BFC-CDD1-EEC21EAB6B41}"/>
              </a:ext>
            </a:extLst>
          </p:cNvPr>
          <p:cNvSpPr>
            <a:spLocks noGrp="1"/>
          </p:cNvSpPr>
          <p:nvPr>
            <p:ph type="title"/>
          </p:nvPr>
        </p:nvSpPr>
        <p:spPr/>
        <p:txBody>
          <a:bodyPr/>
          <a:lstStyle/>
          <a:p>
            <a:r>
              <a:rPr lang="en-CA" b="1" noProof="0"/>
              <a:t>Housekeeping</a:t>
            </a:r>
            <a:endParaRPr lang="en-CA" b="1" noProof="0">
              <a:latin typeface="Aptos" panose="020B0004020202020204" pitchFamily="34" charset="0"/>
            </a:endParaRPr>
          </a:p>
        </p:txBody>
      </p:sp>
      <p:sp>
        <p:nvSpPr>
          <p:cNvPr id="3" name="Content Placeholder 2">
            <a:extLst>
              <a:ext uri="{FF2B5EF4-FFF2-40B4-BE49-F238E27FC236}">
                <a16:creationId xmlns:a16="http://schemas.microsoft.com/office/drawing/2014/main" id="{BF3129E1-681E-0DB7-2A8F-49BA83959E1D}"/>
              </a:ext>
            </a:extLst>
          </p:cNvPr>
          <p:cNvSpPr>
            <a:spLocks noGrp="1"/>
          </p:cNvSpPr>
          <p:nvPr>
            <p:ph idx="1"/>
          </p:nvPr>
        </p:nvSpPr>
        <p:spPr/>
        <p:txBody>
          <a:bodyPr/>
          <a:lstStyle/>
          <a:p>
            <a:pPr marL="742950" indent="-742950">
              <a:buFont typeface="+mj-lt"/>
              <a:buAutoNum type="arabicPeriod"/>
            </a:pPr>
            <a:r>
              <a:rPr lang="en-CA" noProof="0">
                <a:latin typeface="Aptos" panose="020B0004020202020204" pitchFamily="34" charset="0"/>
              </a:rPr>
              <a:t>Introductions</a:t>
            </a:r>
          </a:p>
          <a:p>
            <a:pPr marL="742950" indent="-742950">
              <a:buFont typeface="+mj-lt"/>
              <a:buAutoNum type="arabicPeriod"/>
            </a:pPr>
            <a:r>
              <a:rPr lang="en-CA" noProof="0">
                <a:latin typeface="Aptos" panose="020B0004020202020204" pitchFamily="34" charset="0"/>
              </a:rPr>
              <a:t>Asking Questions</a:t>
            </a:r>
          </a:p>
          <a:p>
            <a:pPr marL="742950" indent="-742950">
              <a:buFont typeface="+mj-lt"/>
              <a:buAutoNum type="arabicPeriod"/>
            </a:pPr>
            <a:r>
              <a:rPr lang="en-CA"/>
              <a:t>A</a:t>
            </a:r>
            <a:r>
              <a:rPr lang="en-CA" noProof="0" err="1">
                <a:latin typeface="Aptos" panose="020B0004020202020204" pitchFamily="34" charset="0"/>
              </a:rPr>
              <a:t>ccessibility</a:t>
            </a:r>
            <a:r>
              <a:rPr lang="en-CA" noProof="0">
                <a:latin typeface="Aptos" panose="020B0004020202020204" pitchFamily="34" charset="0"/>
              </a:rPr>
              <a:t> Features in Zoom</a:t>
            </a:r>
          </a:p>
          <a:p>
            <a:pPr marL="742950" indent="-742950">
              <a:buFont typeface="+mj-lt"/>
              <a:buAutoNum type="arabicPeriod"/>
            </a:pPr>
            <a:r>
              <a:rPr lang="en-CA" noProof="0">
                <a:latin typeface="Aptos" panose="020B0004020202020204" pitchFamily="34" charset="0"/>
              </a:rPr>
              <a:t>Tech Issues</a:t>
            </a:r>
          </a:p>
          <a:p>
            <a:pPr marL="742950" indent="-742950">
              <a:buFont typeface="+mj-lt"/>
              <a:buAutoNum type="arabicPeriod"/>
            </a:pPr>
            <a:r>
              <a:rPr lang="en-CA" noProof="0">
                <a:latin typeface="Aptos" panose="020B0004020202020204" pitchFamily="34" charset="0"/>
              </a:rPr>
              <a:t>Webinar Recording</a:t>
            </a:r>
          </a:p>
          <a:p>
            <a:pPr marL="742950" indent="-742950">
              <a:buFont typeface="+mj-lt"/>
              <a:buAutoNum type="arabicPeriod"/>
            </a:pPr>
            <a:r>
              <a:rPr lang="en-CA"/>
              <a:t>Survey</a:t>
            </a:r>
            <a:endParaRPr lang="en-CA" noProof="0">
              <a:latin typeface="Aptos" panose="020B0004020202020204" pitchFamily="34" charset="0"/>
            </a:endParaRPr>
          </a:p>
          <a:p>
            <a:pPr marL="742950" indent="-742950">
              <a:buFont typeface="+mj-lt"/>
              <a:buAutoNum type="arabicPeriod"/>
            </a:pPr>
            <a:endParaRPr lang="en-CA" noProof="0"/>
          </a:p>
        </p:txBody>
      </p:sp>
    </p:spTree>
    <p:extLst>
      <p:ext uri="{BB962C8B-B14F-4D97-AF65-F5344CB8AC3E}">
        <p14:creationId xmlns:p14="http://schemas.microsoft.com/office/powerpoint/2010/main" val="1979555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0391-A0F9-6AF6-CC3A-E087D671C732}"/>
              </a:ext>
            </a:extLst>
          </p:cNvPr>
          <p:cNvSpPr>
            <a:spLocks noGrp="1"/>
          </p:cNvSpPr>
          <p:nvPr>
            <p:ph type="title"/>
          </p:nvPr>
        </p:nvSpPr>
        <p:spPr/>
        <p:txBody>
          <a:bodyPr/>
          <a:lstStyle/>
          <a:p>
            <a:pPr algn="ctr"/>
            <a:r>
              <a:rPr lang="en-CA" noProof="0">
                <a:latin typeface="Aptos"/>
              </a:rPr>
              <a:t>Playback</a:t>
            </a:r>
            <a:endParaRPr lang="en-CA" noProof="0"/>
          </a:p>
        </p:txBody>
      </p:sp>
      <p:sp>
        <p:nvSpPr>
          <p:cNvPr id="3" name="Subtitle 2">
            <a:extLst>
              <a:ext uri="{FF2B5EF4-FFF2-40B4-BE49-F238E27FC236}">
                <a16:creationId xmlns:a16="http://schemas.microsoft.com/office/drawing/2014/main" id="{FADB688F-CDD9-B1C0-6769-E42C94D3079B}"/>
              </a:ext>
            </a:extLst>
          </p:cNvPr>
          <p:cNvSpPr>
            <a:spLocks noGrp="1"/>
          </p:cNvSpPr>
          <p:nvPr>
            <p:ph idx="1"/>
          </p:nvPr>
        </p:nvSpPr>
        <p:spPr/>
        <p:txBody>
          <a:bodyPr vert="horz" lIns="91440" tIns="45720" rIns="91440" bIns="45720" rtlCol="0" anchor="t">
            <a:normAutofit/>
          </a:bodyPr>
          <a:lstStyle/>
          <a:p>
            <a:r>
              <a:rPr lang="en-CA" noProof="0">
                <a:latin typeface="Aptos"/>
              </a:rPr>
              <a:t>After entering the playback of a book, users are no longer in the Accessible Reading Canada skill</a:t>
            </a:r>
          </a:p>
          <a:p>
            <a:r>
              <a:rPr lang="en-CA" noProof="0">
                <a:latin typeface="Aptos"/>
              </a:rPr>
              <a:t>Starting playback enters Alexa’s playback function </a:t>
            </a:r>
          </a:p>
          <a:p>
            <a:pPr lvl="1"/>
            <a:r>
              <a:rPr lang="en-CA" noProof="0">
                <a:latin typeface="Aptos"/>
              </a:rPr>
              <a:t>Users must restart the app to exit playback</a:t>
            </a:r>
          </a:p>
          <a:p>
            <a:pPr lvl="1"/>
            <a:r>
              <a:rPr lang="en-CA">
                <a:latin typeface="Aptos"/>
              </a:rPr>
              <a:t>The “help” command is not available during playback</a:t>
            </a:r>
            <a:endParaRPr lang="en-CA" noProof="0">
              <a:latin typeface="Aptos"/>
            </a:endParaRPr>
          </a:p>
          <a:p>
            <a:r>
              <a:rPr lang="en-CA" noProof="0">
                <a:latin typeface="Aptos"/>
              </a:rPr>
              <a:t>Alexa controls the functions in playback, not ARC</a:t>
            </a:r>
          </a:p>
        </p:txBody>
      </p:sp>
    </p:spTree>
    <p:extLst>
      <p:ext uri="{BB962C8B-B14F-4D97-AF65-F5344CB8AC3E}">
        <p14:creationId xmlns:p14="http://schemas.microsoft.com/office/powerpoint/2010/main" val="2139960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3324F-D3D5-AAB8-CB2D-9ABFAA6A4E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98150-21D1-8A9A-1032-4DF6167FB6FB}"/>
              </a:ext>
            </a:extLst>
          </p:cNvPr>
          <p:cNvSpPr>
            <a:spLocks noGrp="1"/>
          </p:cNvSpPr>
          <p:nvPr>
            <p:ph type="title"/>
          </p:nvPr>
        </p:nvSpPr>
        <p:spPr>
          <a:xfrm>
            <a:off x="914400" y="2580362"/>
            <a:ext cx="10363200" cy="1753643"/>
          </a:xfrm>
        </p:spPr>
        <p:txBody>
          <a:bodyPr anchor="ctr"/>
          <a:lstStyle/>
          <a:p>
            <a:pPr algn="ctr"/>
            <a:r>
              <a:rPr lang="en-CA" noProof="0"/>
              <a:t>ARC Review</a:t>
            </a:r>
          </a:p>
        </p:txBody>
      </p:sp>
    </p:spTree>
    <p:extLst>
      <p:ext uri="{BB962C8B-B14F-4D97-AF65-F5344CB8AC3E}">
        <p14:creationId xmlns:p14="http://schemas.microsoft.com/office/powerpoint/2010/main" val="1414865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5E19-3C4A-5D92-BA1E-410D2A9C4DAA}"/>
              </a:ext>
            </a:extLst>
          </p:cNvPr>
          <p:cNvSpPr>
            <a:spLocks noGrp="1"/>
          </p:cNvSpPr>
          <p:nvPr>
            <p:ph type="title"/>
          </p:nvPr>
        </p:nvSpPr>
        <p:spPr/>
        <p:txBody>
          <a:bodyPr/>
          <a:lstStyle/>
          <a:p>
            <a:r>
              <a:rPr lang="en-CA" noProof="0"/>
              <a:t>What ARC </a:t>
            </a:r>
            <a:r>
              <a:rPr lang="en-CA" b="1" noProof="0"/>
              <a:t>can</a:t>
            </a:r>
            <a:r>
              <a:rPr lang="en-CA" noProof="0"/>
              <a:t> do</a:t>
            </a:r>
          </a:p>
        </p:txBody>
      </p:sp>
      <p:sp>
        <p:nvSpPr>
          <p:cNvPr id="3" name="Content Placeholder 2">
            <a:extLst>
              <a:ext uri="{FF2B5EF4-FFF2-40B4-BE49-F238E27FC236}">
                <a16:creationId xmlns:a16="http://schemas.microsoft.com/office/drawing/2014/main" id="{628A29B2-2500-1A18-D2E7-889F609074A1}"/>
              </a:ext>
            </a:extLst>
          </p:cNvPr>
          <p:cNvSpPr>
            <a:spLocks noGrp="1"/>
          </p:cNvSpPr>
          <p:nvPr>
            <p:ph idx="1"/>
          </p:nvPr>
        </p:nvSpPr>
        <p:spPr>
          <a:xfrm>
            <a:off x="609601" y="1417639"/>
            <a:ext cx="8593916" cy="4028169"/>
          </a:xfrm>
        </p:spPr>
        <p:txBody>
          <a:bodyPr>
            <a:normAutofit/>
          </a:bodyPr>
          <a:lstStyle/>
          <a:p>
            <a:r>
              <a:rPr lang="en-CA" sz="2800" noProof="0"/>
              <a:t>Play human-narrated books from CELA</a:t>
            </a:r>
          </a:p>
          <a:p>
            <a:r>
              <a:rPr lang="en-CA" sz="2800" noProof="0"/>
              <a:t>Navigate tracks in order, using previous or next</a:t>
            </a:r>
          </a:p>
          <a:p>
            <a:r>
              <a:rPr lang="en-CA" sz="2800" noProof="0"/>
              <a:t>Return to your where you were previously reading on smart speaker</a:t>
            </a:r>
          </a:p>
          <a:p>
            <a:r>
              <a:rPr lang="en-CA" sz="2800" noProof="0"/>
              <a:t>Read book summaries</a:t>
            </a:r>
          </a:p>
          <a:p>
            <a:r>
              <a:rPr lang="en-CA" sz="2800" noProof="0"/>
              <a:t>Perform ‘stacked’ commands</a:t>
            </a:r>
          </a:p>
          <a:p>
            <a:r>
              <a:rPr lang="en-CA" sz="2800" noProof="0"/>
              <a:t>Move backwards and forwards in the menu structure and return to “Main Menu” any time</a:t>
            </a:r>
          </a:p>
        </p:txBody>
      </p:sp>
      <p:pic>
        <p:nvPicPr>
          <p:cNvPr id="5" name="Picture 4">
            <a:extLst>
              <a:ext uri="{FF2B5EF4-FFF2-40B4-BE49-F238E27FC236}">
                <a16:creationId xmlns:a16="http://schemas.microsoft.com/office/drawing/2014/main" id="{FD61F078-AC57-218C-F09D-5C9EB2D662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7906" y="2299608"/>
            <a:ext cx="2379101" cy="2265947"/>
          </a:xfrm>
          <a:prstGeom prst="rect">
            <a:avLst/>
          </a:prstGeom>
        </p:spPr>
      </p:pic>
    </p:spTree>
    <p:extLst>
      <p:ext uri="{BB962C8B-B14F-4D97-AF65-F5344CB8AC3E}">
        <p14:creationId xmlns:p14="http://schemas.microsoft.com/office/powerpoint/2010/main" val="3999261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01AA-61D3-AED0-A721-422BCA6328E0}"/>
              </a:ext>
            </a:extLst>
          </p:cNvPr>
          <p:cNvSpPr>
            <a:spLocks noGrp="1"/>
          </p:cNvSpPr>
          <p:nvPr>
            <p:ph type="title"/>
          </p:nvPr>
        </p:nvSpPr>
        <p:spPr/>
        <p:txBody>
          <a:bodyPr/>
          <a:lstStyle/>
          <a:p>
            <a:r>
              <a:rPr lang="en-CA" noProof="0"/>
              <a:t>What ARC </a:t>
            </a:r>
            <a:r>
              <a:rPr lang="en-CA" b="1" noProof="0"/>
              <a:t>cannot</a:t>
            </a:r>
            <a:r>
              <a:rPr lang="en-CA" noProof="0"/>
              <a:t> do</a:t>
            </a:r>
          </a:p>
        </p:txBody>
      </p:sp>
      <p:sp>
        <p:nvSpPr>
          <p:cNvPr id="3" name="Content Placeholder 2">
            <a:extLst>
              <a:ext uri="{FF2B5EF4-FFF2-40B4-BE49-F238E27FC236}">
                <a16:creationId xmlns:a16="http://schemas.microsoft.com/office/drawing/2014/main" id="{BDEB687B-29FE-33BC-582A-979FE57D8746}"/>
              </a:ext>
            </a:extLst>
          </p:cNvPr>
          <p:cNvSpPr>
            <a:spLocks noGrp="1"/>
          </p:cNvSpPr>
          <p:nvPr>
            <p:ph idx="1"/>
          </p:nvPr>
        </p:nvSpPr>
        <p:spPr>
          <a:xfrm>
            <a:off x="609600" y="1668236"/>
            <a:ext cx="9517036" cy="3872821"/>
          </a:xfrm>
        </p:spPr>
        <p:txBody>
          <a:bodyPr>
            <a:normAutofit fontScale="92500" lnSpcReduction="10000"/>
          </a:bodyPr>
          <a:lstStyle/>
          <a:p>
            <a:pPr>
              <a:spcAft>
                <a:spcPts val="600"/>
              </a:spcAft>
            </a:pPr>
            <a:r>
              <a:rPr lang="en-CA" sz="3000" noProof="0"/>
              <a:t>Page or heading navigation</a:t>
            </a:r>
          </a:p>
          <a:p>
            <a:pPr>
              <a:spcAft>
                <a:spcPts val="600"/>
              </a:spcAft>
            </a:pPr>
            <a:r>
              <a:rPr lang="en-CA" sz="3000" noProof="0"/>
              <a:t>Adjust playback speed</a:t>
            </a:r>
          </a:p>
          <a:p>
            <a:pPr>
              <a:spcAft>
                <a:spcPts val="600"/>
              </a:spcAft>
            </a:pPr>
            <a:r>
              <a:rPr lang="en-CA" sz="3000" noProof="0"/>
              <a:t>Sync with other reading apps or devices (Victor Stream, Dolphin </a:t>
            </a:r>
            <a:r>
              <a:rPr lang="en-CA" sz="3000" noProof="0" err="1"/>
              <a:t>EasyReader</a:t>
            </a:r>
            <a:r>
              <a:rPr lang="en-CA" sz="3000" noProof="0"/>
              <a:t>)</a:t>
            </a:r>
          </a:p>
          <a:p>
            <a:pPr>
              <a:spcAft>
                <a:spcPts val="600"/>
              </a:spcAft>
            </a:pPr>
            <a:r>
              <a:rPr lang="en-CA" sz="3000" noProof="0"/>
              <a:t>Search is very basic, no filters</a:t>
            </a:r>
          </a:p>
          <a:p>
            <a:pPr>
              <a:spcAft>
                <a:spcPts val="600"/>
              </a:spcAft>
            </a:pPr>
            <a:r>
              <a:rPr lang="en-CA" sz="3000" noProof="0"/>
              <a:t>Read e-text, books from Bookshare or magazines</a:t>
            </a:r>
          </a:p>
          <a:p>
            <a:pPr>
              <a:spcAft>
                <a:spcPts val="600"/>
              </a:spcAft>
            </a:pPr>
            <a:r>
              <a:rPr lang="en-CA" sz="3000" noProof="0"/>
              <a:t>No ability to remove books from D2P bookshelf via skill</a:t>
            </a:r>
          </a:p>
          <a:p>
            <a:endParaRPr lang="en-CA" noProof="0"/>
          </a:p>
          <a:p>
            <a:endParaRPr lang="en-CA" noProof="0"/>
          </a:p>
          <a:p>
            <a:endParaRPr lang="en-CA" noProof="0"/>
          </a:p>
          <a:p>
            <a:endParaRPr lang="en-CA" noProof="0"/>
          </a:p>
        </p:txBody>
      </p:sp>
      <p:pic>
        <p:nvPicPr>
          <p:cNvPr id="5" name="Picture 4">
            <a:extLst>
              <a:ext uri="{FF2B5EF4-FFF2-40B4-BE49-F238E27FC236}">
                <a16:creationId xmlns:a16="http://schemas.microsoft.com/office/drawing/2014/main" id="{D0F6A715-0CB1-E508-BA79-1C172BE23B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9127" y="1668236"/>
            <a:ext cx="1923272" cy="1800808"/>
          </a:xfrm>
          <a:prstGeom prst="rect">
            <a:avLst/>
          </a:prstGeom>
        </p:spPr>
      </p:pic>
    </p:spTree>
    <p:extLst>
      <p:ext uri="{BB962C8B-B14F-4D97-AF65-F5344CB8AC3E}">
        <p14:creationId xmlns:p14="http://schemas.microsoft.com/office/powerpoint/2010/main" val="3888109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73BA-8A1B-4938-5DE2-25E750886B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524B7-E777-6CC2-AD41-D7830EEDB631}"/>
              </a:ext>
            </a:extLst>
          </p:cNvPr>
          <p:cNvSpPr>
            <a:spLocks noGrp="1"/>
          </p:cNvSpPr>
          <p:nvPr>
            <p:ph type="title"/>
          </p:nvPr>
        </p:nvSpPr>
        <p:spPr>
          <a:xfrm>
            <a:off x="914400" y="2580362"/>
            <a:ext cx="10363200" cy="1753643"/>
          </a:xfrm>
        </p:spPr>
        <p:txBody>
          <a:bodyPr anchor="ctr"/>
          <a:lstStyle/>
          <a:p>
            <a:pPr algn="ctr"/>
            <a:r>
              <a:rPr lang="en-CA" noProof="0"/>
              <a:t>How to Get Help</a:t>
            </a:r>
          </a:p>
        </p:txBody>
      </p:sp>
    </p:spTree>
    <p:extLst>
      <p:ext uri="{BB962C8B-B14F-4D97-AF65-F5344CB8AC3E}">
        <p14:creationId xmlns:p14="http://schemas.microsoft.com/office/powerpoint/2010/main" val="1654220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EC3F31-BCCC-B8E6-7AA0-125C16FF079E}"/>
              </a:ext>
            </a:extLst>
          </p:cNvPr>
          <p:cNvSpPr>
            <a:spLocks noGrp="1"/>
          </p:cNvSpPr>
          <p:nvPr>
            <p:ph type="title"/>
          </p:nvPr>
        </p:nvSpPr>
        <p:spPr/>
        <p:txBody>
          <a:bodyPr/>
          <a:lstStyle/>
          <a:p>
            <a:pPr algn="ctr"/>
            <a:r>
              <a:rPr lang="en-CA" noProof="0"/>
              <a:t>Who can you call?</a:t>
            </a:r>
          </a:p>
        </p:txBody>
      </p:sp>
      <p:sp>
        <p:nvSpPr>
          <p:cNvPr id="14" name="Text Placeholder 13">
            <a:extLst>
              <a:ext uri="{FF2B5EF4-FFF2-40B4-BE49-F238E27FC236}">
                <a16:creationId xmlns:a16="http://schemas.microsoft.com/office/drawing/2014/main" id="{CD29800C-47CF-9179-5EBE-33AB0A4EFA28}"/>
              </a:ext>
            </a:extLst>
          </p:cNvPr>
          <p:cNvSpPr>
            <a:spLocks noGrp="1"/>
          </p:cNvSpPr>
          <p:nvPr>
            <p:ph type="body" sz="quarter" idx="3"/>
          </p:nvPr>
        </p:nvSpPr>
        <p:spPr>
          <a:xfrm>
            <a:off x="706967" y="1614586"/>
            <a:ext cx="5389033" cy="639762"/>
          </a:xfrm>
        </p:spPr>
        <p:txBody>
          <a:bodyPr>
            <a:normAutofit lnSpcReduction="10000"/>
          </a:bodyPr>
          <a:lstStyle/>
          <a:p>
            <a:pPr algn="ctr"/>
            <a:r>
              <a:rPr lang="en-CA" sz="3600" noProof="0"/>
              <a:t>Amazon Support</a:t>
            </a:r>
          </a:p>
        </p:txBody>
      </p:sp>
      <p:sp>
        <p:nvSpPr>
          <p:cNvPr id="8" name="Content Placeholder 7">
            <a:extLst>
              <a:ext uri="{FF2B5EF4-FFF2-40B4-BE49-F238E27FC236}">
                <a16:creationId xmlns:a16="http://schemas.microsoft.com/office/drawing/2014/main" id="{0648A667-8AE5-D0FA-E0FC-69A063C661AB}"/>
              </a:ext>
            </a:extLst>
          </p:cNvPr>
          <p:cNvSpPr>
            <a:spLocks noGrp="1"/>
          </p:cNvSpPr>
          <p:nvPr>
            <p:ph sz="quarter" idx="4"/>
          </p:nvPr>
        </p:nvSpPr>
        <p:spPr>
          <a:xfrm>
            <a:off x="706967" y="2254348"/>
            <a:ext cx="5389033" cy="3951288"/>
          </a:xfrm>
        </p:spPr>
        <p:txBody>
          <a:bodyPr>
            <a:normAutofit/>
          </a:bodyPr>
          <a:lstStyle/>
          <a:p>
            <a:r>
              <a:rPr lang="en-CA" sz="3200" noProof="0"/>
              <a:t>Initial Smart Speaker setup help</a:t>
            </a:r>
          </a:p>
          <a:p>
            <a:r>
              <a:rPr lang="en-CA" sz="3200" noProof="0"/>
              <a:t>Tech issues outside of the skill</a:t>
            </a:r>
          </a:p>
          <a:p>
            <a:r>
              <a:rPr lang="en-CA" sz="3200" noProof="0"/>
              <a:t>Privacy-related questions</a:t>
            </a:r>
          </a:p>
        </p:txBody>
      </p:sp>
      <p:sp>
        <p:nvSpPr>
          <p:cNvPr id="12" name="Text Placeholder 11">
            <a:extLst>
              <a:ext uri="{FF2B5EF4-FFF2-40B4-BE49-F238E27FC236}">
                <a16:creationId xmlns:a16="http://schemas.microsoft.com/office/drawing/2014/main" id="{5F4579FE-CCA6-428B-F0F0-D8326A3D69D9}"/>
              </a:ext>
            </a:extLst>
          </p:cNvPr>
          <p:cNvSpPr>
            <a:spLocks noGrp="1"/>
          </p:cNvSpPr>
          <p:nvPr>
            <p:ph type="body" idx="1"/>
          </p:nvPr>
        </p:nvSpPr>
        <p:spPr>
          <a:xfrm>
            <a:off x="6098116" y="1614586"/>
            <a:ext cx="5386917" cy="639762"/>
          </a:xfrm>
        </p:spPr>
        <p:txBody>
          <a:bodyPr>
            <a:normAutofit lnSpcReduction="10000"/>
          </a:bodyPr>
          <a:lstStyle/>
          <a:p>
            <a:pPr algn="ctr"/>
            <a:r>
              <a:rPr lang="en-CA" sz="3600" noProof="0"/>
              <a:t>CELA Contact Centre</a:t>
            </a:r>
          </a:p>
        </p:txBody>
      </p:sp>
      <p:sp>
        <p:nvSpPr>
          <p:cNvPr id="13" name="Content Placeholder 12">
            <a:extLst>
              <a:ext uri="{FF2B5EF4-FFF2-40B4-BE49-F238E27FC236}">
                <a16:creationId xmlns:a16="http://schemas.microsoft.com/office/drawing/2014/main" id="{8A777FBC-986F-9AFA-240F-5942A27C50F3}"/>
              </a:ext>
            </a:extLst>
          </p:cNvPr>
          <p:cNvSpPr>
            <a:spLocks noGrp="1"/>
          </p:cNvSpPr>
          <p:nvPr>
            <p:ph sz="half" idx="2"/>
          </p:nvPr>
        </p:nvSpPr>
        <p:spPr>
          <a:xfrm>
            <a:off x="6098116" y="2254348"/>
            <a:ext cx="5386917" cy="3951288"/>
          </a:xfrm>
        </p:spPr>
        <p:txBody>
          <a:bodyPr/>
          <a:lstStyle/>
          <a:p>
            <a:r>
              <a:rPr lang="en-CA" sz="3200" noProof="0"/>
              <a:t>General questions about Accessible Reading Canada</a:t>
            </a:r>
          </a:p>
          <a:p>
            <a:r>
              <a:rPr lang="en-CA" sz="3200" noProof="0"/>
              <a:t>Bug reports for the skill</a:t>
            </a:r>
          </a:p>
          <a:p>
            <a:endParaRPr lang="en-CA" noProof="0"/>
          </a:p>
        </p:txBody>
      </p:sp>
    </p:spTree>
    <p:extLst>
      <p:ext uri="{BB962C8B-B14F-4D97-AF65-F5344CB8AC3E}">
        <p14:creationId xmlns:p14="http://schemas.microsoft.com/office/powerpoint/2010/main" val="3547102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26330-A5A4-7AE4-0C02-C16C072E45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5BF789-D0F1-5E90-4389-7B7B5DDCB8E5}"/>
              </a:ext>
            </a:extLst>
          </p:cNvPr>
          <p:cNvSpPr>
            <a:spLocks noGrp="1"/>
          </p:cNvSpPr>
          <p:nvPr>
            <p:ph type="title"/>
          </p:nvPr>
        </p:nvSpPr>
        <p:spPr>
          <a:xfrm>
            <a:off x="609600" y="274638"/>
            <a:ext cx="10972800" cy="1143000"/>
          </a:xfrm>
        </p:spPr>
        <p:txBody>
          <a:bodyPr vert="horz" lIns="91440" tIns="45720" rIns="91440" bIns="45720" rtlCol="0" anchor="ctr">
            <a:normAutofit/>
          </a:bodyPr>
          <a:lstStyle/>
          <a:p>
            <a:pPr algn="ctr"/>
            <a:r>
              <a:rPr lang="en-CA" noProof="0"/>
              <a:t>Amazon Support</a:t>
            </a:r>
          </a:p>
        </p:txBody>
      </p:sp>
      <p:pic>
        <p:nvPicPr>
          <p:cNvPr id="6" name="Picture 5" descr="Amazon account page displaying support pages, including &quot;Digital Services and Device Support&quot; and &quot;Customer Service.&quot; The account tab in the top right corner is enclosed in a red circle to indicate how to navigate to the account page.&#10;">
            <a:extLst>
              <a:ext uri="{FF2B5EF4-FFF2-40B4-BE49-F238E27FC236}">
                <a16:creationId xmlns:a16="http://schemas.microsoft.com/office/drawing/2014/main" id="{006E9798-69F1-61D9-E72B-A748DD58D4F2}"/>
              </a:ext>
            </a:extLst>
          </p:cNvPr>
          <p:cNvPicPr>
            <a:picLocks noChangeAspect="1"/>
          </p:cNvPicPr>
          <p:nvPr/>
        </p:nvPicPr>
        <p:blipFill>
          <a:blip r:embed="rId3"/>
          <a:stretch>
            <a:fillRect/>
          </a:stretch>
        </p:blipFill>
        <p:spPr>
          <a:xfrm>
            <a:off x="609600" y="2002028"/>
            <a:ext cx="5384800" cy="2853944"/>
          </a:xfrm>
          <a:prstGeom prst="rect">
            <a:avLst/>
          </a:prstGeom>
          <a:noFill/>
        </p:spPr>
      </p:pic>
      <p:sp>
        <p:nvSpPr>
          <p:cNvPr id="11" name="Content Placeholder 7">
            <a:extLst>
              <a:ext uri="{FF2B5EF4-FFF2-40B4-BE49-F238E27FC236}">
                <a16:creationId xmlns:a16="http://schemas.microsoft.com/office/drawing/2014/main" id="{3444C6F4-0DD4-8176-60B3-64BF6A8BA31F}"/>
              </a:ext>
            </a:extLst>
          </p:cNvPr>
          <p:cNvSpPr txBox="1">
            <a:spLocks/>
          </p:cNvSpPr>
          <p:nvPr/>
        </p:nvSpPr>
        <p:spPr>
          <a:xfrm>
            <a:off x="6197600" y="1600201"/>
            <a:ext cx="538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CA" sz="3200" b="1" noProof="0"/>
              <a:t>Select Amazon Account on website </a:t>
            </a:r>
            <a:r>
              <a:rPr lang="en-CA" sz="3200" noProof="0"/>
              <a:t>(“Hello, _____”)</a:t>
            </a:r>
          </a:p>
          <a:p>
            <a:pPr marL="457200" lvl="1" indent="-457200"/>
            <a:r>
              <a:rPr lang="en-CA" sz="3000" noProof="0"/>
              <a:t>Digital Services and Device Support</a:t>
            </a:r>
          </a:p>
          <a:p>
            <a:pPr marL="857250" lvl="2" indent="-457200"/>
            <a:r>
              <a:rPr lang="en-CA" sz="2800">
                <a:hlinkClick r:id="rId4">
                  <a:extLst>
                    <a:ext uri="{A12FA001-AC4F-418D-AE19-62706E023703}">
                      <ahyp:hlinkClr xmlns:ahyp="http://schemas.microsoft.com/office/drawing/2018/hyperlinkcolor" val="tx"/>
                    </a:ext>
                  </a:extLst>
                </a:hlinkClick>
              </a:rPr>
              <a:t>Amazon Alexa Accessibility Help</a:t>
            </a:r>
            <a:endParaRPr lang="en-CA" sz="2800" noProof="0"/>
          </a:p>
          <a:p>
            <a:pPr marL="457200" lvl="1" indent="-457200"/>
            <a:r>
              <a:rPr lang="en-CA" sz="3000" noProof="0"/>
              <a:t>Customer Service</a:t>
            </a:r>
          </a:p>
        </p:txBody>
      </p:sp>
      <p:sp>
        <p:nvSpPr>
          <p:cNvPr id="7" name="Oval 6">
            <a:extLst>
              <a:ext uri="{FF2B5EF4-FFF2-40B4-BE49-F238E27FC236}">
                <a16:creationId xmlns:a16="http://schemas.microsoft.com/office/drawing/2014/main" id="{E03C9527-E2D2-FE13-A108-66AED6A5C062}"/>
              </a:ext>
              <a:ext uri="{C183D7F6-B498-43B3-948B-1728B52AA6E4}">
                <adec:decorative xmlns:adec="http://schemas.microsoft.com/office/drawing/2017/decorative" val="1"/>
              </a:ext>
            </a:extLst>
          </p:cNvPr>
          <p:cNvSpPr/>
          <p:nvPr/>
        </p:nvSpPr>
        <p:spPr>
          <a:xfrm>
            <a:off x="5370490" y="1828800"/>
            <a:ext cx="725510" cy="553792"/>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CA" noProof="0"/>
          </a:p>
        </p:txBody>
      </p:sp>
    </p:spTree>
    <p:extLst>
      <p:ext uri="{BB962C8B-B14F-4D97-AF65-F5344CB8AC3E}">
        <p14:creationId xmlns:p14="http://schemas.microsoft.com/office/powerpoint/2010/main" val="536392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BEA8-82E6-1852-FF1E-255DE3E7045C}"/>
              </a:ext>
            </a:extLst>
          </p:cNvPr>
          <p:cNvSpPr>
            <a:spLocks noGrp="1"/>
          </p:cNvSpPr>
          <p:nvPr>
            <p:ph type="title"/>
          </p:nvPr>
        </p:nvSpPr>
        <p:spPr/>
        <p:txBody>
          <a:bodyPr/>
          <a:lstStyle/>
          <a:p>
            <a:r>
              <a:rPr lang="en-CA" noProof="0"/>
              <a:t>We can help!</a:t>
            </a:r>
          </a:p>
        </p:txBody>
      </p:sp>
      <p:sp>
        <p:nvSpPr>
          <p:cNvPr id="3" name="Content Placeholder 2">
            <a:extLst>
              <a:ext uri="{FF2B5EF4-FFF2-40B4-BE49-F238E27FC236}">
                <a16:creationId xmlns:a16="http://schemas.microsoft.com/office/drawing/2014/main" id="{9A44BF4B-2A5F-DDA1-41BD-C3701C758F50}"/>
              </a:ext>
            </a:extLst>
          </p:cNvPr>
          <p:cNvSpPr>
            <a:spLocks noGrp="1"/>
          </p:cNvSpPr>
          <p:nvPr>
            <p:ph idx="1"/>
          </p:nvPr>
        </p:nvSpPr>
        <p:spPr>
          <a:xfrm>
            <a:off x="609600" y="1695450"/>
            <a:ext cx="6705084" cy="4063322"/>
          </a:xfrm>
        </p:spPr>
        <p:txBody>
          <a:bodyPr>
            <a:normAutofit fontScale="92500" lnSpcReduction="10000"/>
          </a:bodyPr>
          <a:lstStyle/>
          <a:p>
            <a:pPr>
              <a:spcAft>
                <a:spcPts val="600"/>
              </a:spcAft>
            </a:pPr>
            <a:r>
              <a:rPr lang="en-CA" sz="3200" noProof="0"/>
              <a:t>Call our Contact Centre for 1x1 phone help</a:t>
            </a:r>
          </a:p>
          <a:p>
            <a:pPr>
              <a:spcAft>
                <a:spcPts val="600"/>
              </a:spcAft>
            </a:pPr>
            <a:r>
              <a:rPr lang="en-CA" sz="3200" noProof="0"/>
              <a:t>Join live training webinars</a:t>
            </a:r>
          </a:p>
          <a:p>
            <a:pPr>
              <a:spcAft>
                <a:spcPts val="600"/>
              </a:spcAft>
            </a:pPr>
            <a:r>
              <a:rPr lang="en-CA" sz="3200" noProof="0"/>
              <a:t>Check out the Accessible Reading Canada Help page</a:t>
            </a:r>
          </a:p>
          <a:p>
            <a:pPr lvl="1">
              <a:spcAft>
                <a:spcPts val="600"/>
              </a:spcAft>
            </a:pPr>
            <a:r>
              <a:rPr lang="en-CA" sz="2800" noProof="0"/>
              <a:t>User Guide</a:t>
            </a:r>
          </a:p>
          <a:p>
            <a:pPr lvl="1">
              <a:spcAft>
                <a:spcPts val="600"/>
              </a:spcAft>
            </a:pPr>
            <a:r>
              <a:rPr lang="en-CA" sz="2800" noProof="0"/>
              <a:t>Video Tutorials</a:t>
            </a:r>
          </a:p>
          <a:p>
            <a:pPr lvl="1">
              <a:spcAft>
                <a:spcPts val="600"/>
              </a:spcAft>
            </a:pPr>
            <a:r>
              <a:rPr lang="en-CA" sz="2800" noProof="0"/>
              <a:t>Audio Demos</a:t>
            </a:r>
          </a:p>
        </p:txBody>
      </p:sp>
      <p:pic>
        <p:nvPicPr>
          <p:cNvPr id="1026" name="Picture 2">
            <a:extLst>
              <a:ext uri="{FF2B5EF4-FFF2-40B4-BE49-F238E27FC236}">
                <a16:creationId xmlns:a16="http://schemas.microsoft.com/office/drawing/2014/main" id="{83E8BAF0-6B17-F416-601F-ADD825059A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359" y="1704847"/>
            <a:ext cx="4516534" cy="306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7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96DD-49CD-FF40-6D6D-1E532EFA9F45}"/>
              </a:ext>
            </a:extLst>
          </p:cNvPr>
          <p:cNvSpPr>
            <a:spLocks noGrp="1"/>
          </p:cNvSpPr>
          <p:nvPr>
            <p:ph type="title"/>
          </p:nvPr>
        </p:nvSpPr>
        <p:spPr/>
        <p:txBody>
          <a:bodyPr/>
          <a:lstStyle/>
          <a:p>
            <a:pPr algn="ctr"/>
            <a:r>
              <a:rPr lang="en-CA" noProof="0"/>
              <a:t>Connect with CELA</a:t>
            </a:r>
          </a:p>
        </p:txBody>
      </p:sp>
      <p:sp>
        <p:nvSpPr>
          <p:cNvPr id="3" name="Content Placeholder 2">
            <a:extLst>
              <a:ext uri="{FF2B5EF4-FFF2-40B4-BE49-F238E27FC236}">
                <a16:creationId xmlns:a16="http://schemas.microsoft.com/office/drawing/2014/main" id="{9A1A8C40-2501-880A-F463-3F8F183B5325}"/>
              </a:ext>
            </a:extLst>
          </p:cNvPr>
          <p:cNvSpPr>
            <a:spLocks noGrp="1"/>
          </p:cNvSpPr>
          <p:nvPr>
            <p:ph idx="1"/>
          </p:nvPr>
        </p:nvSpPr>
        <p:spPr/>
        <p:txBody>
          <a:bodyPr>
            <a:normAutofit/>
          </a:bodyPr>
          <a:lstStyle/>
          <a:p>
            <a:r>
              <a:rPr lang="en-CA" noProof="0"/>
              <a:t>Visit </a:t>
            </a:r>
            <a:r>
              <a:rPr lang="en-CA" noProof="0">
                <a:solidFill>
                  <a:srgbClr val="011E62"/>
                </a:solidFill>
                <a:hlinkClick r:id="rId3">
                  <a:extLst>
                    <a:ext uri="{A12FA001-AC4F-418D-AE19-62706E023703}">
                      <ahyp:hlinkClr xmlns:ahyp="http://schemas.microsoft.com/office/drawing/2018/hyperlinkcolor" val="tx"/>
                    </a:ext>
                  </a:extLst>
                </a:hlinkClick>
              </a:rPr>
              <a:t>www.celalibrary.ca</a:t>
            </a:r>
            <a:r>
              <a:rPr lang="en-CA" noProof="0">
                <a:solidFill>
                  <a:srgbClr val="011E62"/>
                </a:solidFill>
              </a:rPr>
              <a:t> </a:t>
            </a:r>
          </a:p>
          <a:p>
            <a:r>
              <a:rPr lang="en-CA" noProof="0"/>
              <a:t>CELA service call: 1-855-655-2273</a:t>
            </a:r>
          </a:p>
          <a:p>
            <a:r>
              <a:rPr lang="en-CA" noProof="0"/>
              <a:t>CELA email</a:t>
            </a:r>
            <a:r>
              <a:rPr lang="en-CA" noProof="0">
                <a:solidFill>
                  <a:srgbClr val="011E62"/>
                </a:solidFill>
              </a:rPr>
              <a:t>: </a:t>
            </a:r>
            <a:r>
              <a:rPr lang="en-CA" noProof="0">
                <a:solidFill>
                  <a:srgbClr val="011E62"/>
                </a:solidFill>
                <a:hlinkClick r:id="rId4">
                  <a:extLst>
                    <a:ext uri="{A12FA001-AC4F-418D-AE19-62706E023703}">
                      <ahyp:hlinkClr xmlns:ahyp="http://schemas.microsoft.com/office/drawing/2018/hyperlinkcolor" val="tx"/>
                    </a:ext>
                  </a:extLst>
                </a:hlinkClick>
              </a:rPr>
              <a:t>help@celalibrary.ca</a:t>
            </a:r>
            <a:endParaRPr lang="en-CA" noProof="0">
              <a:solidFill>
                <a:srgbClr val="011E62"/>
              </a:solidFill>
            </a:endParaRPr>
          </a:p>
          <a:p>
            <a:pPr marL="0" indent="0">
              <a:buNone/>
            </a:pPr>
            <a:endParaRPr lang="en-CA" noProof="0"/>
          </a:p>
          <a:p>
            <a:pPr marL="0" indent="0" algn="ctr">
              <a:buNone/>
            </a:pPr>
            <a:r>
              <a:rPr lang="en-CA" sz="6000" noProof="0"/>
              <a:t>Thank you!</a:t>
            </a:r>
          </a:p>
        </p:txBody>
      </p:sp>
    </p:spTree>
    <p:extLst>
      <p:ext uri="{BB962C8B-B14F-4D97-AF65-F5344CB8AC3E}">
        <p14:creationId xmlns:p14="http://schemas.microsoft.com/office/powerpoint/2010/main" val="1104948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F7646-C2BA-39DB-9595-6049FBFC1985}"/>
              </a:ext>
            </a:extLst>
          </p:cNvPr>
          <p:cNvSpPr>
            <a:spLocks noGrp="1"/>
          </p:cNvSpPr>
          <p:nvPr>
            <p:ph type="title"/>
          </p:nvPr>
        </p:nvSpPr>
        <p:spPr/>
        <p:txBody>
          <a:bodyPr>
            <a:normAutofit/>
          </a:bodyPr>
          <a:lstStyle/>
          <a:p>
            <a:pPr algn="ctr"/>
            <a:r>
              <a:rPr lang="en-CA" b="1" noProof="0">
                <a:latin typeface="Aptos" panose="020B0004020202020204" pitchFamily="34" charset="0"/>
              </a:rPr>
              <a:t>Land acknowledgement</a:t>
            </a:r>
          </a:p>
        </p:txBody>
      </p:sp>
      <p:sp>
        <p:nvSpPr>
          <p:cNvPr id="3" name="Content Placeholder 2">
            <a:extLst>
              <a:ext uri="{FF2B5EF4-FFF2-40B4-BE49-F238E27FC236}">
                <a16:creationId xmlns:a16="http://schemas.microsoft.com/office/drawing/2014/main" id="{C4DD21C8-DA36-1E4B-39B3-CB8B77ED72AB}"/>
              </a:ext>
            </a:extLst>
          </p:cNvPr>
          <p:cNvSpPr>
            <a:spLocks noGrp="1"/>
          </p:cNvSpPr>
          <p:nvPr>
            <p:ph idx="1"/>
          </p:nvPr>
        </p:nvSpPr>
        <p:spPr>
          <a:xfrm>
            <a:off x="609600" y="1276645"/>
            <a:ext cx="6972886" cy="4758395"/>
          </a:xfrm>
        </p:spPr>
        <p:txBody>
          <a:bodyPr>
            <a:normAutofit lnSpcReduction="10000"/>
          </a:bodyPr>
          <a:lstStyle/>
          <a:p>
            <a:pPr marL="0" indent="0">
              <a:lnSpc>
                <a:spcPct val="120000"/>
              </a:lnSpc>
              <a:spcBef>
                <a:spcPts val="600"/>
              </a:spcBef>
              <a:buNone/>
            </a:pPr>
            <a:r>
              <a:rPr lang="en-CA" sz="2400" noProof="0">
                <a:latin typeface="Aptos" panose="020B0004020202020204" pitchFamily="34" charset="0"/>
              </a:rPr>
              <a:t>I live and work in Toronto, the traditional territory of many nations including the </a:t>
            </a:r>
            <a:r>
              <a:rPr lang="en-CA" sz="2400" noProof="0" err="1">
                <a:latin typeface="Aptos" panose="020B0004020202020204" pitchFamily="34" charset="0"/>
              </a:rPr>
              <a:t>Mississaugas</a:t>
            </a:r>
            <a:r>
              <a:rPr lang="en-CA" sz="2400" noProof="0">
                <a:latin typeface="Aptos" panose="020B0004020202020204" pitchFamily="34" charset="0"/>
              </a:rPr>
              <a:t> of the Credit, the </a:t>
            </a:r>
            <a:r>
              <a:rPr lang="en-CA" sz="2400" noProof="0" err="1">
                <a:latin typeface="Aptos" panose="020B0004020202020204" pitchFamily="34" charset="0"/>
              </a:rPr>
              <a:t>Anishnabeg</a:t>
            </a:r>
            <a:r>
              <a:rPr lang="en-CA" sz="2400" noProof="0">
                <a:latin typeface="Aptos" panose="020B0004020202020204" pitchFamily="34" charset="0"/>
              </a:rPr>
              <a:t>, the Chippewa, the Haudenosaunee, and the Wendat peoples. This territory is now home to many diverse First Nations, Inuit and Métis peoples. This land is covered by Treaty 13 with the </a:t>
            </a:r>
            <a:r>
              <a:rPr lang="en-CA" sz="2400" noProof="0" err="1">
                <a:latin typeface="Aptos" panose="020B0004020202020204" pitchFamily="34" charset="0"/>
              </a:rPr>
              <a:t>Mississaugas</a:t>
            </a:r>
            <a:r>
              <a:rPr lang="en-CA" sz="2400" noProof="0">
                <a:latin typeface="Aptos" panose="020B0004020202020204" pitchFamily="34" charset="0"/>
              </a:rPr>
              <a:t> of the Credit.</a:t>
            </a:r>
          </a:p>
          <a:p>
            <a:pPr marL="0" indent="0">
              <a:lnSpc>
                <a:spcPct val="120000"/>
              </a:lnSpc>
              <a:spcBef>
                <a:spcPts val="600"/>
              </a:spcBef>
              <a:buNone/>
            </a:pPr>
            <a:endParaRPr lang="en-CA" sz="2400" noProof="0">
              <a:latin typeface="Aptos" panose="020B0004020202020204" pitchFamily="34" charset="0"/>
            </a:endParaRPr>
          </a:p>
          <a:p>
            <a:pPr marL="0" indent="0">
              <a:lnSpc>
                <a:spcPct val="120000"/>
              </a:lnSpc>
              <a:spcBef>
                <a:spcPts val="600"/>
              </a:spcBef>
              <a:buNone/>
            </a:pPr>
            <a:r>
              <a:rPr lang="en-CA" sz="2400" noProof="0">
                <a:latin typeface="Aptos" panose="020B0004020202020204" pitchFamily="34" charset="0"/>
              </a:rPr>
              <a:t>Wherever we find ourselves today, across Turtle Island, we can be grateful to the First Nations for their careful stewardship of the land.</a:t>
            </a:r>
          </a:p>
        </p:txBody>
      </p:sp>
      <p:pic>
        <p:nvPicPr>
          <p:cNvPr id="5" name="Picture 4">
            <a:extLst>
              <a:ext uri="{FF2B5EF4-FFF2-40B4-BE49-F238E27FC236}">
                <a16:creationId xmlns:a16="http://schemas.microsoft.com/office/drawing/2014/main" id="{C30411A5-C194-CCFB-3FCF-948A1C3288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018" y="587690"/>
            <a:ext cx="5682619" cy="5682619"/>
          </a:xfrm>
          <a:prstGeom prst="rect">
            <a:avLst/>
          </a:prstGeom>
        </p:spPr>
      </p:pic>
    </p:spTree>
    <p:extLst>
      <p:ext uri="{BB962C8B-B14F-4D97-AF65-F5344CB8AC3E}">
        <p14:creationId xmlns:p14="http://schemas.microsoft.com/office/powerpoint/2010/main" val="604588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92FB07-1365-C69A-89A2-C275A9D23586}"/>
              </a:ext>
            </a:extLst>
          </p:cNvPr>
          <p:cNvSpPr>
            <a:spLocks noGrp="1"/>
          </p:cNvSpPr>
          <p:nvPr>
            <p:ph type="title"/>
          </p:nvPr>
        </p:nvSpPr>
        <p:spPr/>
        <p:txBody>
          <a:bodyPr/>
          <a:lstStyle/>
          <a:p>
            <a:r>
              <a:rPr lang="en-CA" b="1" noProof="0"/>
              <a:t>What is CELA?</a:t>
            </a:r>
          </a:p>
        </p:txBody>
      </p:sp>
      <p:sp>
        <p:nvSpPr>
          <p:cNvPr id="4" name="Content Placeholder 3">
            <a:extLst>
              <a:ext uri="{FF2B5EF4-FFF2-40B4-BE49-F238E27FC236}">
                <a16:creationId xmlns:a16="http://schemas.microsoft.com/office/drawing/2014/main" id="{2A0E0140-36B7-3143-0CE5-7CDE7007ADF9}"/>
              </a:ext>
            </a:extLst>
          </p:cNvPr>
          <p:cNvSpPr>
            <a:spLocks noGrp="1"/>
          </p:cNvSpPr>
          <p:nvPr>
            <p:ph idx="1"/>
          </p:nvPr>
        </p:nvSpPr>
        <p:spPr>
          <a:xfrm>
            <a:off x="609599" y="1417638"/>
            <a:ext cx="7259891" cy="4525963"/>
          </a:xfrm>
        </p:spPr>
        <p:txBody>
          <a:bodyPr>
            <a:normAutofit lnSpcReduction="10000"/>
          </a:bodyPr>
          <a:lstStyle/>
          <a:p>
            <a:r>
              <a:rPr lang="en-CA" noProof="0"/>
              <a:t>Is a free library service offered through Canadian public libraries</a:t>
            </a:r>
            <a:endParaRPr lang="en-CA" noProof="0">
              <a:ea typeface="Verdana"/>
            </a:endParaRPr>
          </a:p>
          <a:p>
            <a:r>
              <a:rPr lang="en-CA" noProof="0"/>
              <a:t>Serves people with print disabilities across Canada</a:t>
            </a:r>
            <a:endParaRPr lang="en-CA" noProof="0">
              <a:ea typeface="Verdana"/>
            </a:endParaRPr>
          </a:p>
          <a:p>
            <a:r>
              <a:rPr lang="en-CA" noProof="0"/>
              <a:t>Provides materials in accessible formats, like braille, e-text and audio</a:t>
            </a:r>
            <a:endParaRPr lang="en-CA" noProof="0">
              <a:ea typeface="Verdana"/>
            </a:endParaRPr>
          </a:p>
          <a:p>
            <a:pPr marL="0" indent="0">
              <a:buNone/>
            </a:pPr>
            <a:endParaRPr lang="en-CA" noProof="0"/>
          </a:p>
          <a:p>
            <a:pPr marL="0" indent="0">
              <a:buNone/>
            </a:pPr>
            <a:endParaRPr lang="en-CA" noProof="0"/>
          </a:p>
          <a:p>
            <a:pPr marL="0" indent="0">
              <a:buNone/>
            </a:pPr>
            <a:endParaRPr lang="en-CA" noProof="0"/>
          </a:p>
          <a:p>
            <a:pPr marL="0" indent="0">
              <a:buNone/>
            </a:pPr>
            <a:endParaRPr lang="en-CA" noProof="0"/>
          </a:p>
        </p:txBody>
      </p:sp>
      <p:pic>
        <p:nvPicPr>
          <p:cNvPr id="12" name="Picture 11" descr="Images of hands reading a braille book, a man with a headset and a woman holding an ipad.&#10;CELA Where libraries and accessibility connect&#10;Do you or someone you know have difficulty reading print? Accessible reading materials are available at your public library.">
            <a:extLst>
              <a:ext uri="{FF2B5EF4-FFF2-40B4-BE49-F238E27FC236}">
                <a16:creationId xmlns:a16="http://schemas.microsoft.com/office/drawing/2014/main" id="{DD8A630D-B160-BFA3-1612-87CD15C80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143" y="456010"/>
            <a:ext cx="3712909" cy="5900151"/>
          </a:xfrm>
          <a:prstGeom prst="rect">
            <a:avLst/>
          </a:prstGeom>
        </p:spPr>
      </p:pic>
    </p:spTree>
    <p:extLst>
      <p:ext uri="{BB962C8B-B14F-4D97-AF65-F5344CB8AC3E}">
        <p14:creationId xmlns:p14="http://schemas.microsoft.com/office/powerpoint/2010/main" val="844670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1C49-0588-BF4A-D07B-62F9960D504E}"/>
              </a:ext>
            </a:extLst>
          </p:cNvPr>
          <p:cNvSpPr>
            <a:spLocks noGrp="1"/>
          </p:cNvSpPr>
          <p:nvPr>
            <p:ph type="title"/>
          </p:nvPr>
        </p:nvSpPr>
        <p:spPr/>
        <p:txBody>
          <a:bodyPr/>
          <a:lstStyle/>
          <a:p>
            <a:r>
              <a:rPr lang="en-CA" b="1" noProof="0"/>
              <a:t>Agenda</a:t>
            </a:r>
            <a:endParaRPr lang="en-CA" b="1" noProof="0">
              <a:latin typeface="Aptos" panose="020B0004020202020204" pitchFamily="34" charset="0"/>
            </a:endParaRPr>
          </a:p>
        </p:txBody>
      </p:sp>
      <p:sp>
        <p:nvSpPr>
          <p:cNvPr id="3" name="Content Placeholder 2">
            <a:extLst>
              <a:ext uri="{FF2B5EF4-FFF2-40B4-BE49-F238E27FC236}">
                <a16:creationId xmlns:a16="http://schemas.microsoft.com/office/drawing/2014/main" id="{D9E85E4E-D1BA-7B95-92A9-F634865AAD7E}"/>
              </a:ext>
            </a:extLst>
          </p:cNvPr>
          <p:cNvSpPr>
            <a:spLocks noGrp="1"/>
          </p:cNvSpPr>
          <p:nvPr>
            <p:ph idx="1"/>
          </p:nvPr>
        </p:nvSpPr>
        <p:spPr/>
        <p:txBody>
          <a:bodyPr/>
          <a:lstStyle/>
          <a:p>
            <a:pPr marL="742950" indent="-742950">
              <a:buFont typeface="+mj-lt"/>
              <a:buAutoNum type="arabicPeriod"/>
            </a:pPr>
            <a:r>
              <a:rPr lang="en-CA" noProof="0">
                <a:latin typeface="Aptos" panose="020B0004020202020204" pitchFamily="34" charset="0"/>
              </a:rPr>
              <a:t>Alexa Smart Speakers</a:t>
            </a:r>
          </a:p>
          <a:p>
            <a:pPr marL="742950" indent="-742950">
              <a:buFont typeface="+mj-lt"/>
              <a:buAutoNum type="arabicPeriod"/>
            </a:pPr>
            <a:r>
              <a:rPr lang="en-CA" noProof="0">
                <a:latin typeface="Aptos" panose="020B0004020202020204" pitchFamily="34" charset="0"/>
              </a:rPr>
              <a:t>Accessible Reading Canada (ARC) Overview</a:t>
            </a:r>
          </a:p>
          <a:p>
            <a:pPr marL="742950" indent="-742950">
              <a:buFont typeface="+mj-lt"/>
              <a:buAutoNum type="arabicPeriod"/>
            </a:pPr>
            <a:r>
              <a:rPr lang="en-CA" noProof="0">
                <a:latin typeface="Aptos" panose="020B0004020202020204" pitchFamily="34" charset="0"/>
              </a:rPr>
              <a:t>How the Skill Works</a:t>
            </a:r>
          </a:p>
          <a:p>
            <a:pPr marL="742950" indent="-742950">
              <a:buFont typeface="+mj-lt"/>
              <a:buAutoNum type="arabicPeriod"/>
            </a:pPr>
            <a:r>
              <a:rPr lang="en-CA" noProof="0">
                <a:latin typeface="Aptos" panose="020B0004020202020204" pitchFamily="34" charset="0"/>
              </a:rPr>
              <a:t>How to get help</a:t>
            </a:r>
          </a:p>
          <a:p>
            <a:pPr marL="742950" indent="-742950">
              <a:buFont typeface="+mj-lt"/>
              <a:buAutoNum type="arabicPeriod"/>
            </a:pPr>
            <a:r>
              <a:rPr lang="en-CA" noProof="0">
                <a:latin typeface="Aptos" panose="020B0004020202020204" pitchFamily="34" charset="0"/>
              </a:rPr>
              <a:t>Questions</a:t>
            </a:r>
          </a:p>
          <a:p>
            <a:pPr marL="742950" indent="-742950">
              <a:buFont typeface="+mj-lt"/>
              <a:buAutoNum type="arabicPeriod"/>
            </a:pPr>
            <a:endParaRPr lang="en-CA" noProof="0"/>
          </a:p>
        </p:txBody>
      </p:sp>
    </p:spTree>
    <p:extLst>
      <p:ext uri="{BB962C8B-B14F-4D97-AF65-F5344CB8AC3E}">
        <p14:creationId xmlns:p14="http://schemas.microsoft.com/office/powerpoint/2010/main" val="60797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D17EE-1B86-26F2-369A-CB2C92A5B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B0EB3-4D90-766D-8365-207C5DB5207E}"/>
              </a:ext>
            </a:extLst>
          </p:cNvPr>
          <p:cNvSpPr>
            <a:spLocks noGrp="1"/>
          </p:cNvSpPr>
          <p:nvPr>
            <p:ph type="title"/>
          </p:nvPr>
        </p:nvSpPr>
        <p:spPr>
          <a:xfrm>
            <a:off x="914400" y="2580362"/>
            <a:ext cx="10363200" cy="1753643"/>
          </a:xfrm>
        </p:spPr>
        <p:txBody>
          <a:bodyPr anchor="ctr"/>
          <a:lstStyle/>
          <a:p>
            <a:pPr algn="ctr"/>
            <a:r>
              <a:rPr lang="en-CA" noProof="0"/>
              <a:t>Alexa Smart Speakers</a:t>
            </a:r>
          </a:p>
        </p:txBody>
      </p:sp>
    </p:spTree>
    <p:extLst>
      <p:ext uri="{BB962C8B-B14F-4D97-AF65-F5344CB8AC3E}">
        <p14:creationId xmlns:p14="http://schemas.microsoft.com/office/powerpoint/2010/main" val="2680510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5F8B-16BD-615A-C564-70269B57A0A9}"/>
              </a:ext>
            </a:extLst>
          </p:cNvPr>
          <p:cNvSpPr>
            <a:spLocks noGrp="1"/>
          </p:cNvSpPr>
          <p:nvPr>
            <p:ph type="title"/>
          </p:nvPr>
        </p:nvSpPr>
        <p:spPr>
          <a:xfrm>
            <a:off x="609600" y="274638"/>
            <a:ext cx="10972800" cy="1143000"/>
          </a:xfrm>
        </p:spPr>
        <p:txBody>
          <a:bodyPr anchor="ctr">
            <a:normAutofit/>
          </a:bodyPr>
          <a:lstStyle/>
          <a:p>
            <a:pPr algn="ctr"/>
            <a:r>
              <a:rPr lang="en-CA" noProof="0"/>
              <a:t>About Alexa Smart Speakers</a:t>
            </a:r>
          </a:p>
        </p:txBody>
      </p:sp>
      <p:sp>
        <p:nvSpPr>
          <p:cNvPr id="3" name="Content Placeholder 2">
            <a:extLst>
              <a:ext uri="{FF2B5EF4-FFF2-40B4-BE49-F238E27FC236}">
                <a16:creationId xmlns:a16="http://schemas.microsoft.com/office/drawing/2014/main" id="{DF87E08B-EE54-29F4-F15E-34F36F8DB109}"/>
              </a:ext>
            </a:extLst>
          </p:cNvPr>
          <p:cNvSpPr>
            <a:spLocks noGrp="1"/>
          </p:cNvSpPr>
          <p:nvPr>
            <p:ph sz="half" idx="1"/>
          </p:nvPr>
        </p:nvSpPr>
        <p:spPr>
          <a:xfrm>
            <a:off x="609599" y="1600202"/>
            <a:ext cx="7207046" cy="4020013"/>
          </a:xfrm>
        </p:spPr>
        <p:txBody>
          <a:bodyPr vert="horz" lIns="91440" tIns="45720" rIns="91440" bIns="45720" rtlCol="0" anchor="t">
            <a:normAutofit fontScale="92500" lnSpcReduction="10000"/>
          </a:bodyPr>
          <a:lstStyle/>
          <a:p>
            <a:pPr marL="0" indent="0">
              <a:lnSpc>
                <a:spcPct val="90000"/>
              </a:lnSpc>
              <a:buNone/>
            </a:pPr>
            <a:r>
              <a:rPr lang="en-CA" sz="2800" noProof="0"/>
              <a:t>A speaker that operates with Amazon’s voice-controlled assistant, </a:t>
            </a:r>
            <a:r>
              <a:rPr lang="en-CA" sz="2800" b="1" noProof="0"/>
              <a:t>Alexa.</a:t>
            </a:r>
          </a:p>
          <a:p>
            <a:pPr marL="0" indent="0">
              <a:lnSpc>
                <a:spcPct val="90000"/>
              </a:lnSpc>
              <a:buNone/>
            </a:pPr>
            <a:endParaRPr lang="en-CA" sz="2800" b="1" noProof="0"/>
          </a:p>
          <a:p>
            <a:pPr marL="0" indent="0">
              <a:lnSpc>
                <a:spcPct val="90000"/>
              </a:lnSpc>
              <a:spcAft>
                <a:spcPts val="600"/>
              </a:spcAft>
              <a:buNone/>
            </a:pPr>
            <a:r>
              <a:rPr lang="en-CA" sz="2800" noProof="0"/>
              <a:t>Allows users to give voice commands to:</a:t>
            </a:r>
          </a:p>
          <a:p>
            <a:pPr>
              <a:lnSpc>
                <a:spcPct val="90000"/>
              </a:lnSpc>
              <a:spcAft>
                <a:spcPts val="600"/>
              </a:spcAft>
            </a:pPr>
            <a:r>
              <a:rPr lang="en-CA" sz="2800" noProof="0">
                <a:latin typeface="Aptos"/>
              </a:rPr>
              <a:t>control music playback</a:t>
            </a:r>
          </a:p>
          <a:p>
            <a:pPr>
              <a:lnSpc>
                <a:spcPct val="90000"/>
              </a:lnSpc>
              <a:spcAft>
                <a:spcPts val="600"/>
              </a:spcAft>
            </a:pPr>
            <a:r>
              <a:rPr lang="en-CA" sz="2800" noProof="0">
                <a:latin typeface="Aptos"/>
              </a:rPr>
              <a:t>manage smart home devices, </a:t>
            </a:r>
          </a:p>
          <a:p>
            <a:pPr>
              <a:lnSpc>
                <a:spcPct val="90000"/>
              </a:lnSpc>
              <a:spcAft>
                <a:spcPts val="600"/>
              </a:spcAft>
            </a:pPr>
            <a:r>
              <a:rPr lang="en-CA" sz="2800" noProof="0">
                <a:latin typeface="Aptos"/>
              </a:rPr>
              <a:t>get information </a:t>
            </a:r>
          </a:p>
          <a:p>
            <a:pPr marL="0" indent="0">
              <a:lnSpc>
                <a:spcPct val="90000"/>
              </a:lnSpc>
              <a:spcAft>
                <a:spcPts val="600"/>
              </a:spcAft>
              <a:buNone/>
            </a:pPr>
            <a:endParaRPr lang="en-CA" sz="2800" noProof="0">
              <a:latin typeface="Aptos"/>
            </a:endParaRPr>
          </a:p>
          <a:p>
            <a:pPr marL="0" indent="0">
              <a:lnSpc>
                <a:spcPct val="90000"/>
              </a:lnSpc>
              <a:spcAft>
                <a:spcPts val="600"/>
              </a:spcAft>
              <a:buNone/>
            </a:pPr>
            <a:r>
              <a:rPr lang="en-CA" sz="2800" noProof="0">
                <a:latin typeface="Aptos"/>
              </a:rPr>
              <a:t>Most prices ranges from $40-$100</a:t>
            </a:r>
          </a:p>
        </p:txBody>
      </p:sp>
      <p:pic>
        <p:nvPicPr>
          <p:cNvPr id="4" name="Picture 3">
            <a:extLst>
              <a:ext uri="{FF2B5EF4-FFF2-40B4-BE49-F238E27FC236}">
                <a16:creationId xmlns:a16="http://schemas.microsoft.com/office/drawing/2014/main" id="{86108307-08E3-6AC2-8C93-0964C8E5919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00" y="1897730"/>
            <a:ext cx="5384800" cy="3930903"/>
          </a:xfrm>
          <a:prstGeom prst="rect">
            <a:avLst/>
          </a:prstGeom>
          <a:noFill/>
        </p:spPr>
      </p:pic>
    </p:spTree>
    <p:extLst>
      <p:ext uri="{BB962C8B-B14F-4D97-AF65-F5344CB8AC3E}">
        <p14:creationId xmlns:p14="http://schemas.microsoft.com/office/powerpoint/2010/main" val="3216585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ECDD-4CD0-D054-ABC7-285C3D57FA3C}"/>
              </a:ext>
            </a:extLst>
          </p:cNvPr>
          <p:cNvSpPr>
            <a:spLocks noGrp="1"/>
          </p:cNvSpPr>
          <p:nvPr>
            <p:ph type="title"/>
          </p:nvPr>
        </p:nvSpPr>
        <p:spPr/>
        <p:txBody>
          <a:bodyPr/>
          <a:lstStyle/>
          <a:p>
            <a:pPr algn="ctr"/>
            <a:r>
              <a:rPr lang="en-CA" noProof="0"/>
              <a:t>Where to buy an Alexa smart speaker</a:t>
            </a:r>
          </a:p>
        </p:txBody>
      </p:sp>
      <p:sp>
        <p:nvSpPr>
          <p:cNvPr id="5" name="Content Placeholder 4">
            <a:extLst>
              <a:ext uri="{FF2B5EF4-FFF2-40B4-BE49-F238E27FC236}">
                <a16:creationId xmlns:a16="http://schemas.microsoft.com/office/drawing/2014/main" id="{3641DBDE-AA4B-3314-1C6F-E623C8EC4E5D}"/>
              </a:ext>
            </a:extLst>
          </p:cNvPr>
          <p:cNvSpPr>
            <a:spLocks noGrp="1"/>
          </p:cNvSpPr>
          <p:nvPr>
            <p:ph sz="half" idx="1"/>
          </p:nvPr>
        </p:nvSpPr>
        <p:spPr>
          <a:xfrm>
            <a:off x="455597" y="1650733"/>
            <a:ext cx="5384800" cy="4525963"/>
          </a:xfrm>
        </p:spPr>
        <p:txBody>
          <a:bodyPr>
            <a:normAutofit/>
          </a:bodyPr>
          <a:lstStyle/>
          <a:p>
            <a:r>
              <a:rPr lang="en-CA" b="1" noProof="0"/>
              <a:t>Online retailers</a:t>
            </a:r>
          </a:p>
          <a:p>
            <a:pPr lvl="1"/>
            <a:r>
              <a:rPr lang="en-CA" noProof="0"/>
              <a:t>Amazon Canada website</a:t>
            </a:r>
          </a:p>
          <a:p>
            <a:pPr lvl="1"/>
            <a:r>
              <a:rPr lang="en-CA" noProof="0"/>
              <a:t>Newegg</a:t>
            </a:r>
          </a:p>
          <a:p>
            <a:pPr marL="457200" lvl="1" indent="0">
              <a:buNone/>
            </a:pPr>
            <a:endParaRPr lang="en-CA" sz="2000" noProof="0"/>
          </a:p>
          <a:p>
            <a:r>
              <a:rPr lang="en-CA" b="1" noProof="0"/>
              <a:t>Electronics retailers </a:t>
            </a:r>
          </a:p>
          <a:p>
            <a:pPr lvl="1"/>
            <a:r>
              <a:rPr lang="en-CA" noProof="0"/>
              <a:t>Best Buy</a:t>
            </a:r>
          </a:p>
          <a:p>
            <a:pPr lvl="1"/>
            <a:r>
              <a:rPr lang="en-CA"/>
              <a:t>Canada Computers</a:t>
            </a:r>
            <a:endParaRPr lang="en-CA" noProof="0"/>
          </a:p>
          <a:p>
            <a:pPr lvl="1"/>
            <a:r>
              <a:rPr lang="en-CA" noProof="0"/>
              <a:t>Staples</a:t>
            </a:r>
          </a:p>
        </p:txBody>
      </p:sp>
      <p:sp>
        <p:nvSpPr>
          <p:cNvPr id="6" name="Content Placeholder 5">
            <a:extLst>
              <a:ext uri="{FF2B5EF4-FFF2-40B4-BE49-F238E27FC236}">
                <a16:creationId xmlns:a16="http://schemas.microsoft.com/office/drawing/2014/main" id="{A0E3A1ED-09CB-3BB1-6FD8-E2D1A3297EBC}"/>
              </a:ext>
            </a:extLst>
          </p:cNvPr>
          <p:cNvSpPr>
            <a:spLocks noGrp="1"/>
          </p:cNvSpPr>
          <p:nvPr>
            <p:ph sz="half" idx="2"/>
          </p:nvPr>
        </p:nvSpPr>
        <p:spPr>
          <a:xfrm>
            <a:off x="5840397" y="1650733"/>
            <a:ext cx="5945205" cy="4525963"/>
          </a:xfrm>
        </p:spPr>
        <p:txBody>
          <a:bodyPr>
            <a:normAutofit/>
          </a:bodyPr>
          <a:lstStyle/>
          <a:p>
            <a:r>
              <a:rPr lang="en-CA" b="1" noProof="0"/>
              <a:t>Home Improvement retailers</a:t>
            </a:r>
          </a:p>
          <a:p>
            <a:pPr lvl="1"/>
            <a:r>
              <a:rPr lang="en-CA"/>
              <a:t>Canadian Tire</a:t>
            </a:r>
          </a:p>
          <a:p>
            <a:pPr lvl="1"/>
            <a:r>
              <a:rPr lang="en-CA"/>
              <a:t>Home Depot</a:t>
            </a:r>
          </a:p>
          <a:p>
            <a:pPr marL="457200" lvl="1" indent="0">
              <a:buNone/>
            </a:pPr>
            <a:endParaRPr lang="en-CA" sz="1800"/>
          </a:p>
          <a:p>
            <a:r>
              <a:rPr lang="en-CA" b="1" noProof="0"/>
              <a:t>Other retailers</a:t>
            </a:r>
          </a:p>
          <a:p>
            <a:pPr lvl="1"/>
            <a:r>
              <a:rPr lang="en-CA" noProof="0"/>
              <a:t>Walmart</a:t>
            </a:r>
          </a:p>
          <a:p>
            <a:pPr lvl="1"/>
            <a:r>
              <a:rPr lang="en-CA" noProof="0"/>
              <a:t>Shoppers Drug Mart / </a:t>
            </a:r>
            <a:r>
              <a:rPr lang="en-CA" noProof="0" err="1"/>
              <a:t>Pharmaprix</a:t>
            </a:r>
            <a:r>
              <a:rPr lang="en-CA" noProof="0"/>
              <a:t> </a:t>
            </a:r>
          </a:p>
        </p:txBody>
      </p:sp>
    </p:spTree>
    <p:extLst>
      <p:ext uri="{BB962C8B-B14F-4D97-AF65-F5344CB8AC3E}">
        <p14:creationId xmlns:p14="http://schemas.microsoft.com/office/powerpoint/2010/main" val="4059220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F7D1-BF10-E06F-F2EE-8CB9380DC5EE}"/>
              </a:ext>
            </a:extLst>
          </p:cNvPr>
          <p:cNvSpPr>
            <a:spLocks noGrp="1"/>
          </p:cNvSpPr>
          <p:nvPr>
            <p:ph type="title"/>
          </p:nvPr>
        </p:nvSpPr>
        <p:spPr>
          <a:xfrm>
            <a:off x="914400" y="2580362"/>
            <a:ext cx="10363200" cy="1753643"/>
          </a:xfrm>
        </p:spPr>
        <p:txBody>
          <a:bodyPr anchor="ctr"/>
          <a:lstStyle/>
          <a:p>
            <a:pPr algn="ctr"/>
            <a:r>
              <a:rPr lang="en-CA" noProof="0"/>
              <a:t>Accessible Reading Canada (ARC)</a:t>
            </a:r>
          </a:p>
        </p:txBody>
      </p:sp>
    </p:spTree>
    <p:extLst>
      <p:ext uri="{BB962C8B-B14F-4D97-AF65-F5344CB8AC3E}">
        <p14:creationId xmlns:p14="http://schemas.microsoft.com/office/powerpoint/2010/main" val="4082158877"/>
      </p:ext>
    </p:extLst>
  </p:cSld>
  <p:clrMapOvr>
    <a:masterClrMapping/>
  </p:clrMapOvr>
</p:sld>
</file>

<file path=ppt/theme/theme1.xml><?xml version="1.0" encoding="utf-8"?>
<a:theme xmlns:a="http://schemas.openxmlformats.org/drawingml/2006/main" name="Clouds">
  <a:themeElements>
    <a:clrScheme name="Custom 4">
      <a:dk1>
        <a:sysClr val="windowText" lastClr="000000"/>
      </a:dk1>
      <a:lt1>
        <a:sysClr val="window" lastClr="FFFFFF"/>
      </a:lt1>
      <a:dk2>
        <a:srgbClr val="44546A"/>
      </a:dk2>
      <a:lt2>
        <a:srgbClr val="E7E6E6"/>
      </a:lt2>
      <a:accent1>
        <a:srgbClr val="4472C4"/>
      </a:accent1>
      <a:accent2>
        <a:srgbClr val="C00000"/>
      </a:accent2>
      <a:accent3>
        <a:srgbClr val="A5A5A5"/>
      </a:accent3>
      <a:accent4>
        <a:srgbClr val="FF0000"/>
      </a:accent4>
      <a:accent5>
        <a:srgbClr val="2F5496"/>
      </a:accent5>
      <a:accent6>
        <a:srgbClr val="171616"/>
      </a:accent6>
      <a:hlink>
        <a:srgbClr val="B4C6E7"/>
      </a:hlink>
      <a:folHlink>
        <a:srgbClr val="BE263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0CC086D-EDA3-468D-A9B4-5D96BAFC9D25}" vid="{646DCFF5-2DEF-4C20-BECA-1752CD9DF33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0CC086D-EDA3-468D-A9B4-5D96BAFC9D25}" vid="{A5FE6389-375C-441E-B9D0-E4F808E794D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88BE21877C794E8C767319E61FFC96" ma:contentTypeVersion="21" ma:contentTypeDescription="Create a new document." ma:contentTypeScope="" ma:versionID="8d1057a99a09ed09cf870921e424d3cc">
  <xsd:schema xmlns:xsd="http://www.w3.org/2001/XMLSchema" xmlns:xs="http://www.w3.org/2001/XMLSchema" xmlns:p="http://schemas.microsoft.com/office/2006/metadata/properties" xmlns:ns1="http://schemas.microsoft.com/sharepoint/v3" xmlns:ns2="7a063f01-faea-4c9e-8a02-d223cffde0c5" xmlns:ns3="d8838bea-bcac-41ad-91f9-c646e9be633d" targetNamespace="http://schemas.microsoft.com/office/2006/metadata/properties" ma:root="true" ma:fieldsID="16376b734ed230febaedde72533b8fcf" ns1:_="" ns2:_="" ns3:_="">
    <xsd:import namespace="http://schemas.microsoft.com/sharepoint/v3"/>
    <xsd:import namespace="7a063f01-faea-4c9e-8a02-d223cffde0c5"/>
    <xsd:import namespace="d8838bea-bcac-41ad-91f9-c646e9be63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063f01-faea-4c9e-8a02-d223cffde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9938e-b3a8-4d66-a2c9-44a493279f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838bea-bcac-41ad-91f9-c646e9be63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9b0353-a37a-4f25-83a3-c0dd55ceaf3a}" ma:internalName="TaxCatchAll" ma:showField="CatchAllData" ma:web="d8838bea-bcac-41ad-91f9-c646e9be63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063f01-faea-4c9e-8a02-d223cffde0c5">
      <Terms xmlns="http://schemas.microsoft.com/office/infopath/2007/PartnerControls"/>
    </lcf76f155ced4ddcb4097134ff3c332f>
    <TaxCatchAll xmlns="d8838bea-bcac-41ad-91f9-c646e9be633d"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244B77D-E309-45A9-8FC9-920F9A67CAF5}">
  <ds:schemaRefs>
    <ds:schemaRef ds:uri="7a063f01-faea-4c9e-8a02-d223cffde0c5"/>
    <ds:schemaRef ds:uri="d8838bea-bcac-41ad-91f9-c646e9be63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86AB4D-1CCE-4455-A806-69C9B980B8A7}">
  <ds:schemaRefs>
    <ds:schemaRef ds:uri="http://schemas.microsoft.com/sharepoint/v3/contenttype/forms"/>
  </ds:schemaRefs>
</ds:datastoreItem>
</file>

<file path=customXml/itemProps3.xml><?xml version="1.0" encoding="utf-8"?>
<ds:datastoreItem xmlns:ds="http://schemas.openxmlformats.org/officeDocument/2006/customXml" ds:itemID="{221FE471-BCEC-4007-B5F2-70FC0082B9A7}">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 ds:uri="http://schemas.microsoft.com/office/2006/metadata/properties"/>
    <ds:schemaRef ds:uri="d8838bea-bcac-41ad-91f9-c646e9be633d"/>
    <ds:schemaRef ds:uri="7a063f01-faea-4c9e-8a02-d223cffde0c5"/>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CELA Webinar ENG</Template>
  <TotalTime>37</TotalTime>
  <Words>1395</Words>
  <Application>Microsoft Office PowerPoint</Application>
  <PresentationFormat>Widescreen</PresentationFormat>
  <Paragraphs>221</Paragraphs>
  <Slides>28</Slides>
  <Notes>22</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Aptos</vt:lpstr>
      <vt:lpstr>Arial</vt:lpstr>
      <vt:lpstr>Calibri</vt:lpstr>
      <vt:lpstr>Century Gothic</vt:lpstr>
      <vt:lpstr>Verdana</vt:lpstr>
      <vt:lpstr>Clouds</vt:lpstr>
      <vt:lpstr>1_Office Theme</vt:lpstr>
      <vt:lpstr>Accessible Reading Canada</vt:lpstr>
      <vt:lpstr>Housekeeping</vt:lpstr>
      <vt:lpstr>Land acknowledgement</vt:lpstr>
      <vt:lpstr>What is CELA?</vt:lpstr>
      <vt:lpstr>Agenda</vt:lpstr>
      <vt:lpstr>Alexa Smart Speakers</vt:lpstr>
      <vt:lpstr>About Alexa Smart Speakers</vt:lpstr>
      <vt:lpstr>Where to buy an Alexa smart speaker</vt:lpstr>
      <vt:lpstr>Accessible Reading Canada (ARC)</vt:lpstr>
      <vt:lpstr>About Accessible Reading Canada</vt:lpstr>
      <vt:lpstr>How ARC Works</vt:lpstr>
      <vt:lpstr>Connecting to CELA</vt:lpstr>
      <vt:lpstr>Enabling the ARC Skill Demo</vt:lpstr>
      <vt:lpstr>Skill Menu</vt:lpstr>
      <vt:lpstr>How to add Books to ARC skill bookshelf</vt:lpstr>
      <vt:lpstr>ARC Bookshelf</vt:lpstr>
      <vt:lpstr>ARC Commands</vt:lpstr>
      <vt:lpstr>Navigation</vt:lpstr>
      <vt:lpstr>ARC Demo</vt:lpstr>
      <vt:lpstr>Playback</vt:lpstr>
      <vt:lpstr>ARC Review</vt:lpstr>
      <vt:lpstr>What ARC can do</vt:lpstr>
      <vt:lpstr>What ARC cannot do</vt:lpstr>
      <vt:lpstr>How to Get Help</vt:lpstr>
      <vt:lpstr>Who can you call?</vt:lpstr>
      <vt:lpstr>Amazon Support</vt:lpstr>
      <vt:lpstr>We can help!</vt:lpstr>
      <vt:lpstr>Connect with CELA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Nicole Amirault</dc:creator>
  <cp:lastModifiedBy>Jessica  Desormeaux</cp:lastModifiedBy>
  <cp:revision>3</cp:revision>
  <dcterms:created xsi:type="dcterms:W3CDTF">2025-05-05T15:51:29Z</dcterms:created>
  <dcterms:modified xsi:type="dcterms:W3CDTF">2025-08-21T19:14:45Z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0x0101007388BE21877C794E8C767319E61FFC96</vt:lpwstr>
  </property>
  <property fmtid="{D5CDD505-2E9C-101B-9397-08002B2CF9AE}" pid="3" name="MediaServiceImageTags">
    <vt:lpwstr/>
  </property>
</Properties>
</file>