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6"/>
  </p:notesMasterIdLst>
  <p:sldIdLst>
    <p:sldId id="258" r:id="rId6"/>
    <p:sldId id="259" r:id="rId7"/>
    <p:sldId id="281" r:id="rId8"/>
    <p:sldId id="443" r:id="rId9"/>
    <p:sldId id="356" r:id="rId10"/>
    <p:sldId id="441" r:id="rId11"/>
    <p:sldId id="419" r:id="rId12"/>
    <p:sldId id="435" r:id="rId13"/>
    <p:sldId id="420" r:id="rId14"/>
    <p:sldId id="434" r:id="rId15"/>
    <p:sldId id="421" r:id="rId16"/>
    <p:sldId id="422" r:id="rId17"/>
    <p:sldId id="442" r:id="rId18"/>
    <p:sldId id="426" r:id="rId19"/>
    <p:sldId id="436" r:id="rId20"/>
    <p:sldId id="428" r:id="rId21"/>
    <p:sldId id="423" r:id="rId22"/>
    <p:sldId id="425" r:id="rId23"/>
    <p:sldId id="424" r:id="rId24"/>
    <p:sldId id="429" r:id="rId25"/>
    <p:sldId id="430" r:id="rId26"/>
    <p:sldId id="431" r:id="rId27"/>
    <p:sldId id="432" r:id="rId28"/>
    <p:sldId id="437" r:id="rId29"/>
    <p:sldId id="439" r:id="rId30"/>
    <p:sldId id="440" r:id="rId31"/>
    <p:sldId id="427" r:id="rId32"/>
    <p:sldId id="433" r:id="rId33"/>
    <p:sldId id="438" r:id="rId34"/>
    <p:sldId id="4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3BF8F-A975-3EF0-2AC9-986F5E1AE2DD}" name="Denise Scott" initials="DS" userId="S::denise.scott@celalibrary.ca::124714cd-cf07-4e3b-858c-b4af4aa5a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F971A-A0F0-40B5-9408-7844DE7FC712}" v="1" dt="2025-05-15T13:39:1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851" autoAdjust="0"/>
  </p:normalViewPr>
  <p:slideViewPr>
    <p:cSldViewPr snapToGrid="0">
      <p:cViewPr varScale="1">
        <p:scale>
          <a:sx n="43" d="100"/>
          <a:sy n="43" d="100"/>
        </p:scale>
        <p:origin x="2184" y="29"/>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Desormeaux" userId="648c408b-f543-46d9-98cd-c88859c41305" providerId="ADAL" clId="{3D8FDDB0-8908-4A40-9A77-F332FE62C924}"/>
    <pc:docChg chg="custSel modSld">
      <pc:chgData name="Jessica  Desormeaux" userId="648c408b-f543-46d9-98cd-c88859c41305" providerId="ADAL" clId="{3D8FDDB0-8908-4A40-9A77-F332FE62C924}" dt="2025-04-23T20:29:35.156" v="117" actId="20577"/>
      <pc:docMkLst>
        <pc:docMk/>
      </pc:docMkLst>
      <pc:sldChg chg="modNotesTx">
        <pc:chgData name="Jessica  Desormeaux" userId="648c408b-f543-46d9-98cd-c88859c41305" providerId="ADAL" clId="{3D8FDDB0-8908-4A40-9A77-F332FE62C924}" dt="2025-04-23T20:21:12.935" v="0" actId="20577"/>
        <pc:sldMkLst>
          <pc:docMk/>
          <pc:sldMk cId="3560260762" sldId="258"/>
        </pc:sldMkLst>
      </pc:sldChg>
      <pc:sldChg chg="modNotesTx">
        <pc:chgData name="Jessica  Desormeaux" userId="648c408b-f543-46d9-98cd-c88859c41305" providerId="ADAL" clId="{3D8FDDB0-8908-4A40-9A77-F332FE62C924}" dt="2025-04-23T20:21:23.602" v="1" actId="20577"/>
        <pc:sldMkLst>
          <pc:docMk/>
          <pc:sldMk cId="1754896244" sldId="259"/>
        </pc:sldMkLst>
      </pc:sldChg>
      <pc:sldChg chg="modNotesTx">
        <pc:chgData name="Jessica  Desormeaux" userId="648c408b-f543-46d9-98cd-c88859c41305" providerId="ADAL" clId="{3D8FDDB0-8908-4A40-9A77-F332FE62C924}" dt="2025-04-23T20:21:28.561" v="3" actId="20577"/>
        <pc:sldMkLst>
          <pc:docMk/>
          <pc:sldMk cId="3736615886" sldId="281"/>
        </pc:sldMkLst>
      </pc:sldChg>
      <pc:sldChg chg="modNotesTx">
        <pc:chgData name="Jessica  Desormeaux" userId="648c408b-f543-46d9-98cd-c88859c41305" providerId="ADAL" clId="{3D8FDDB0-8908-4A40-9A77-F332FE62C924}" dt="2025-04-23T20:21:47.608" v="4" actId="20577"/>
        <pc:sldMkLst>
          <pc:docMk/>
          <pc:sldMk cId="561363884" sldId="356"/>
        </pc:sldMkLst>
      </pc:sldChg>
      <pc:sldChg chg="modNotesTx">
        <pc:chgData name="Jessica  Desormeaux" userId="648c408b-f543-46d9-98cd-c88859c41305" providerId="ADAL" clId="{3D8FDDB0-8908-4A40-9A77-F332FE62C924}" dt="2025-04-23T20:29:35.156" v="117" actId="20577"/>
        <pc:sldMkLst>
          <pc:docMk/>
          <pc:sldMk cId="3016027571" sldId="417"/>
        </pc:sldMkLst>
      </pc:sldChg>
      <pc:sldChg chg="modNotesTx">
        <pc:chgData name="Jessica  Desormeaux" userId="648c408b-f543-46d9-98cd-c88859c41305" providerId="ADAL" clId="{3D8FDDB0-8908-4A40-9A77-F332FE62C924}" dt="2025-04-23T20:22:23.456" v="12" actId="20577"/>
        <pc:sldMkLst>
          <pc:docMk/>
          <pc:sldMk cId="1909959004" sldId="419"/>
        </pc:sldMkLst>
      </pc:sldChg>
      <pc:sldChg chg="modNotesTx">
        <pc:chgData name="Jessica  Desormeaux" userId="648c408b-f543-46d9-98cd-c88859c41305" providerId="ADAL" clId="{3D8FDDB0-8908-4A40-9A77-F332FE62C924}" dt="2025-04-23T20:22:55.863" v="19" actId="20577"/>
        <pc:sldMkLst>
          <pc:docMk/>
          <pc:sldMk cId="3684365604" sldId="420"/>
        </pc:sldMkLst>
      </pc:sldChg>
      <pc:sldChg chg="modNotesTx">
        <pc:chgData name="Jessica  Desormeaux" userId="648c408b-f543-46d9-98cd-c88859c41305" providerId="ADAL" clId="{3D8FDDB0-8908-4A40-9A77-F332FE62C924}" dt="2025-04-23T20:23:16.413" v="21" actId="20577"/>
        <pc:sldMkLst>
          <pc:docMk/>
          <pc:sldMk cId="136301361" sldId="421"/>
        </pc:sldMkLst>
      </pc:sldChg>
      <pc:sldChg chg="modNotesTx">
        <pc:chgData name="Jessica  Desormeaux" userId="648c408b-f543-46d9-98cd-c88859c41305" providerId="ADAL" clId="{3D8FDDB0-8908-4A40-9A77-F332FE62C924}" dt="2025-04-23T20:23:58.354" v="25" actId="20577"/>
        <pc:sldMkLst>
          <pc:docMk/>
          <pc:sldMk cId="3102703138" sldId="422"/>
        </pc:sldMkLst>
      </pc:sldChg>
      <pc:sldChg chg="modNotesTx">
        <pc:chgData name="Jessica  Desormeaux" userId="648c408b-f543-46d9-98cd-c88859c41305" providerId="ADAL" clId="{3D8FDDB0-8908-4A40-9A77-F332FE62C924}" dt="2025-04-23T20:27:15.940" v="103" actId="20577"/>
        <pc:sldMkLst>
          <pc:docMk/>
          <pc:sldMk cId="1974894066" sldId="423"/>
        </pc:sldMkLst>
      </pc:sldChg>
      <pc:sldChg chg="modNotesTx">
        <pc:chgData name="Jessica  Desormeaux" userId="648c408b-f543-46d9-98cd-c88859c41305" providerId="ADAL" clId="{3D8FDDB0-8908-4A40-9A77-F332FE62C924}" dt="2025-04-23T20:27:32.799" v="105" actId="20577"/>
        <pc:sldMkLst>
          <pc:docMk/>
          <pc:sldMk cId="933915062" sldId="424"/>
        </pc:sldMkLst>
      </pc:sldChg>
      <pc:sldChg chg="modNotesTx">
        <pc:chgData name="Jessica  Desormeaux" userId="648c408b-f543-46d9-98cd-c88859c41305" providerId="ADAL" clId="{3D8FDDB0-8908-4A40-9A77-F332FE62C924}" dt="2025-04-23T20:27:24.819" v="104" actId="20577"/>
        <pc:sldMkLst>
          <pc:docMk/>
          <pc:sldMk cId="909408245" sldId="425"/>
        </pc:sldMkLst>
      </pc:sldChg>
      <pc:sldChg chg="modNotesTx">
        <pc:chgData name="Jessica  Desormeaux" userId="648c408b-f543-46d9-98cd-c88859c41305" providerId="ADAL" clId="{3D8FDDB0-8908-4A40-9A77-F332FE62C924}" dt="2025-04-23T20:26:15.837" v="82" actId="20577"/>
        <pc:sldMkLst>
          <pc:docMk/>
          <pc:sldMk cId="2913450313" sldId="426"/>
        </pc:sldMkLst>
      </pc:sldChg>
      <pc:sldChg chg="modNotesTx">
        <pc:chgData name="Jessica  Desormeaux" userId="648c408b-f543-46d9-98cd-c88859c41305" providerId="ADAL" clId="{3D8FDDB0-8908-4A40-9A77-F332FE62C924}" dt="2025-04-23T20:29:01.715" v="114" actId="20577"/>
        <pc:sldMkLst>
          <pc:docMk/>
          <pc:sldMk cId="2054511231" sldId="427"/>
        </pc:sldMkLst>
      </pc:sldChg>
      <pc:sldChg chg="modNotesTx">
        <pc:chgData name="Jessica  Desormeaux" userId="648c408b-f543-46d9-98cd-c88859c41305" providerId="ADAL" clId="{3D8FDDB0-8908-4A40-9A77-F332FE62C924}" dt="2025-04-23T20:27:04.821" v="102" actId="20577"/>
        <pc:sldMkLst>
          <pc:docMk/>
          <pc:sldMk cId="838090034" sldId="428"/>
        </pc:sldMkLst>
      </pc:sldChg>
      <pc:sldChg chg="modNotesTx">
        <pc:chgData name="Jessica  Desormeaux" userId="648c408b-f543-46d9-98cd-c88859c41305" providerId="ADAL" clId="{3D8FDDB0-8908-4A40-9A77-F332FE62C924}" dt="2025-04-23T20:27:41.047" v="106" actId="20577"/>
        <pc:sldMkLst>
          <pc:docMk/>
          <pc:sldMk cId="1938840456" sldId="429"/>
        </pc:sldMkLst>
      </pc:sldChg>
      <pc:sldChg chg="modNotesTx">
        <pc:chgData name="Jessica  Desormeaux" userId="648c408b-f543-46d9-98cd-c88859c41305" providerId="ADAL" clId="{3D8FDDB0-8908-4A40-9A77-F332FE62C924}" dt="2025-04-23T20:28:04.045" v="108" actId="20577"/>
        <pc:sldMkLst>
          <pc:docMk/>
          <pc:sldMk cId="379795841" sldId="430"/>
        </pc:sldMkLst>
      </pc:sldChg>
      <pc:sldChg chg="modNotesTx">
        <pc:chgData name="Jessica  Desormeaux" userId="648c408b-f543-46d9-98cd-c88859c41305" providerId="ADAL" clId="{3D8FDDB0-8908-4A40-9A77-F332FE62C924}" dt="2025-04-23T20:28:20.502" v="109" actId="20577"/>
        <pc:sldMkLst>
          <pc:docMk/>
          <pc:sldMk cId="2510816807" sldId="431"/>
        </pc:sldMkLst>
      </pc:sldChg>
      <pc:sldChg chg="modNotesTx">
        <pc:chgData name="Jessica  Desormeaux" userId="648c408b-f543-46d9-98cd-c88859c41305" providerId="ADAL" clId="{3D8FDDB0-8908-4A40-9A77-F332FE62C924}" dt="2025-04-23T20:28:30.619" v="110" actId="20577"/>
        <pc:sldMkLst>
          <pc:docMk/>
          <pc:sldMk cId="3648677988" sldId="432"/>
        </pc:sldMkLst>
      </pc:sldChg>
      <pc:sldChg chg="modNotesTx">
        <pc:chgData name="Jessica  Desormeaux" userId="648c408b-f543-46d9-98cd-c88859c41305" providerId="ADAL" clId="{3D8FDDB0-8908-4A40-9A77-F332FE62C924}" dt="2025-04-23T20:29:17.418" v="115" actId="20577"/>
        <pc:sldMkLst>
          <pc:docMk/>
          <pc:sldMk cId="970506357" sldId="433"/>
        </pc:sldMkLst>
      </pc:sldChg>
      <pc:sldChg chg="modNotesTx">
        <pc:chgData name="Jessica  Desormeaux" userId="648c408b-f543-46d9-98cd-c88859c41305" providerId="ADAL" clId="{3D8FDDB0-8908-4A40-9A77-F332FE62C924}" dt="2025-04-23T20:23:04.617" v="20" actId="20577"/>
        <pc:sldMkLst>
          <pc:docMk/>
          <pc:sldMk cId="2551807119" sldId="434"/>
        </pc:sldMkLst>
      </pc:sldChg>
      <pc:sldChg chg="modNotesTx">
        <pc:chgData name="Jessica  Desormeaux" userId="648c408b-f543-46d9-98cd-c88859c41305" providerId="ADAL" clId="{3D8FDDB0-8908-4A40-9A77-F332FE62C924}" dt="2025-04-23T20:22:48.137" v="14" actId="20577"/>
        <pc:sldMkLst>
          <pc:docMk/>
          <pc:sldMk cId="1120445998" sldId="435"/>
        </pc:sldMkLst>
      </pc:sldChg>
      <pc:sldChg chg="modNotesTx">
        <pc:chgData name="Jessica  Desormeaux" userId="648c408b-f543-46d9-98cd-c88859c41305" providerId="ADAL" clId="{3D8FDDB0-8908-4A40-9A77-F332FE62C924}" dt="2025-04-23T20:26:34.737" v="85" actId="20577"/>
        <pc:sldMkLst>
          <pc:docMk/>
          <pc:sldMk cId="2289442963" sldId="436"/>
        </pc:sldMkLst>
      </pc:sldChg>
      <pc:sldChg chg="modNotesTx">
        <pc:chgData name="Jessica  Desormeaux" userId="648c408b-f543-46d9-98cd-c88859c41305" providerId="ADAL" clId="{3D8FDDB0-8908-4A40-9A77-F332FE62C924}" dt="2025-04-23T20:28:39.693" v="111" actId="20577"/>
        <pc:sldMkLst>
          <pc:docMk/>
          <pc:sldMk cId="1988373500" sldId="437"/>
        </pc:sldMkLst>
      </pc:sldChg>
      <pc:sldChg chg="modNotesTx">
        <pc:chgData name="Jessica  Desormeaux" userId="648c408b-f543-46d9-98cd-c88859c41305" providerId="ADAL" clId="{3D8FDDB0-8908-4A40-9A77-F332FE62C924}" dt="2025-04-23T20:29:25.343" v="116" actId="20577"/>
        <pc:sldMkLst>
          <pc:docMk/>
          <pc:sldMk cId="3333733631" sldId="438"/>
        </pc:sldMkLst>
      </pc:sldChg>
      <pc:sldChg chg="modNotesTx">
        <pc:chgData name="Jessica  Desormeaux" userId="648c408b-f543-46d9-98cd-c88859c41305" providerId="ADAL" clId="{3D8FDDB0-8908-4A40-9A77-F332FE62C924}" dt="2025-04-23T20:28:48.216" v="112" actId="20577"/>
        <pc:sldMkLst>
          <pc:docMk/>
          <pc:sldMk cId="1929116301" sldId="439"/>
        </pc:sldMkLst>
      </pc:sldChg>
      <pc:sldChg chg="modNotesTx">
        <pc:chgData name="Jessica  Desormeaux" userId="648c408b-f543-46d9-98cd-c88859c41305" providerId="ADAL" clId="{3D8FDDB0-8908-4A40-9A77-F332FE62C924}" dt="2025-04-23T20:28:57.260" v="113" actId="20577"/>
        <pc:sldMkLst>
          <pc:docMk/>
          <pc:sldMk cId="1433875272" sldId="440"/>
        </pc:sldMkLst>
      </pc:sldChg>
      <pc:sldChg chg="modNotesTx">
        <pc:chgData name="Jessica  Desormeaux" userId="648c408b-f543-46d9-98cd-c88859c41305" providerId="ADAL" clId="{3D8FDDB0-8908-4A40-9A77-F332FE62C924}" dt="2025-04-23T20:22:17.573" v="11" actId="20577"/>
        <pc:sldMkLst>
          <pc:docMk/>
          <pc:sldMk cId="990290623" sldId="441"/>
        </pc:sldMkLst>
      </pc:sldChg>
      <pc:sldChg chg="modNotesTx">
        <pc:chgData name="Jessica  Desormeaux" userId="648c408b-f543-46d9-98cd-c88859c41305" providerId="ADAL" clId="{3D8FDDB0-8908-4A40-9A77-F332FE62C924}" dt="2025-04-23T20:24:03.569" v="26" actId="20577"/>
        <pc:sldMkLst>
          <pc:docMk/>
          <pc:sldMk cId="3226364644" sldId="442"/>
        </pc:sldMkLst>
      </pc:sldChg>
    </pc:docChg>
  </pc:docChgLst>
  <pc:docChgLst>
    <pc:chgData name="Jessica  Desormeaux" userId="648c408b-f543-46d9-98cd-c88859c41305" providerId="ADAL" clId="{A3AF971A-A0F0-40B5-9408-7844DE7FC712}"/>
    <pc:docChg chg="custSel modSld">
      <pc:chgData name="Jessica  Desormeaux" userId="648c408b-f543-46d9-98cd-c88859c41305" providerId="ADAL" clId="{A3AF971A-A0F0-40B5-9408-7844DE7FC712}" dt="2025-05-15T13:39:21.292" v="3" actId="207"/>
      <pc:docMkLst>
        <pc:docMk/>
      </pc:docMkLst>
      <pc:sldChg chg="addSp delSp modSp mod delAnim">
        <pc:chgData name="Jessica  Desormeaux" userId="648c408b-f543-46d9-98cd-c88859c41305" providerId="ADAL" clId="{A3AF971A-A0F0-40B5-9408-7844DE7FC712}" dt="2025-05-15T13:39:21.292" v="3" actId="207"/>
        <pc:sldMkLst>
          <pc:docMk/>
          <pc:sldMk cId="3102703138" sldId="422"/>
        </pc:sldMkLst>
        <pc:spChg chg="add mod">
          <ac:chgData name="Jessica  Desormeaux" userId="648c408b-f543-46d9-98cd-c88859c41305" providerId="ADAL" clId="{A3AF971A-A0F0-40B5-9408-7844DE7FC712}" dt="2025-05-15T13:39:21.292" v="3" actId="207"/>
          <ac:spMkLst>
            <pc:docMk/>
            <pc:sldMk cId="3102703138" sldId="422"/>
            <ac:spMk id="5" creationId="{98B2C3AF-1586-1372-03C3-A0B35F54CEAB}"/>
          </ac:spMkLst>
        </pc:spChg>
        <pc:picChg chg="del">
          <ac:chgData name="Jessica  Desormeaux" userId="648c408b-f543-46d9-98cd-c88859c41305" providerId="ADAL" clId="{A3AF971A-A0F0-40B5-9408-7844DE7FC712}" dt="2025-05-15T13:39:10.331" v="0" actId="478"/>
          <ac:picMkLst>
            <pc:docMk/>
            <pc:sldMk cId="3102703138" sldId="422"/>
            <ac:picMk id="4" creationId="{D58BCF51-09A5-8F74-EA8A-2ACE4AF962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94C3E-3839-493E-BA6B-71ABD52A5741}" type="datetimeFigureOut">
              <a:rPr lang="en-CA" smtClean="0"/>
              <a:t>2025-05-15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ED69-FB9B-4921-BFD0-A23A9BD6AF34}" type="slidenum">
              <a:rPr lang="en-CA" smtClean="0"/>
              <a:t>‹#›</a:t>
            </a:fld>
            <a:endParaRPr lang="en-CA"/>
          </a:p>
        </p:txBody>
      </p:sp>
    </p:spTree>
    <p:extLst>
      <p:ext uri="{BB962C8B-B14F-4D97-AF65-F5344CB8AC3E}">
        <p14:creationId xmlns:p14="http://schemas.microsoft.com/office/powerpoint/2010/main" val="391726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a:t>
            </a:fld>
            <a:endParaRPr lang="en-CA"/>
          </a:p>
        </p:txBody>
      </p:sp>
    </p:spTree>
    <p:extLst>
      <p:ext uri="{BB962C8B-B14F-4D97-AF65-F5344CB8AC3E}">
        <p14:creationId xmlns:p14="http://schemas.microsoft.com/office/powerpoint/2010/main" val="100307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Verdana" panose="020B0604030504040204" pitchFamily="34" charset="0"/>
                <a:ea typeface="Calibri" panose="020F0502020204030204" pitchFamily="34" charset="0"/>
                <a:cs typeface="Times New Roman" panose="02020603050405020304" pitchFamily="18" charset="0"/>
              </a:rPr>
              <a:t>La planification de l’accessibilité est importante, mais la manière dont vous la mettez en œuvre et l’endroit où vous obtenez vos informations et vos conseils le sont tout autant. Ce que je veux dire ici, c'est qu’il faut parler aux personnes en situation de handicap</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Le mouvement de défense des droits des personnes handicapées utilise l’expression « rien sur nous sans nous », parce qu’elles sont trop souvent exclues des échanges sur les questions qui les concernent directement. Les lois et les politiques gouvernementales, mais également des programmes des bibliothèques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Évitez les suppositions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Les personnes en situation de handicap sont les mieux placées pour connaître leurs besoins, c'est pourquoi vous devez les consulter lorsque vous élaborez vos plans d’accessibilité</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CA" sz="1800" noProof="0" dirty="0">
                <a:effectLst/>
                <a:latin typeface="Verdana" panose="020B0604030504040204" pitchFamily="34" charset="0"/>
                <a:ea typeface="Calibri" panose="020F0502020204030204" pitchFamily="34" charset="0"/>
                <a:cs typeface="Times New Roman" panose="02020603050405020304" pitchFamily="18" charset="0"/>
              </a:rPr>
              <a:t>Tournez-vous vers les organisations locales de votre région </a:t>
            </a:r>
            <a:r>
              <a:rPr lang="fr-FR" sz="1800" dirty="0">
                <a:effectLst/>
                <a:latin typeface="Verdana" panose="020B0604030504040204" pitchFamily="34" charset="0"/>
                <a:ea typeface="Calibri" panose="020F0502020204030204" pitchFamily="34" charset="0"/>
                <a:cs typeface="Times New Roman" panose="02020603050405020304" pitchFamily="18" charset="0"/>
              </a:rPr>
              <a:t>et nous vous encourageons même à le faire pour leur demander comment vous pouvez rendre vos programmes et vos services plus accessibles. Là encore, soyez proactifs</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800" dirty="0">
                <a:effectLst/>
                <a:latin typeface="Verdana" panose="020B0604030504040204" pitchFamily="34" charset="0"/>
                <a:ea typeface="Calibri" panose="020F0502020204030204" pitchFamily="34" charset="0"/>
                <a:cs typeface="Times New Roman" panose="02020603050405020304" pitchFamily="18" charset="0"/>
              </a:rPr>
              <a:t>Le même principe s‘applique aux ressources en ligne. En tant que professionnels des bibliothèques, nous savons qu’il est important de vérifier nos sources. Nous enseignons aux enfants la culture numérique, et nous devons faire de même ici</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r>
              <a:rPr lang="fr-FR" sz="1800" dirty="0">
                <a:effectLst/>
                <a:latin typeface="Verdana" panose="020B0604030504040204" pitchFamily="34" charset="0"/>
                <a:ea typeface="Calibri" panose="020F0502020204030204" pitchFamily="34" charset="0"/>
                <a:cs typeface="Times New Roman" panose="02020603050405020304" pitchFamily="18" charset="0"/>
              </a:rPr>
              <a:t> Si vous lisez un article de blogue ou recherchez des suggestions de programmes, la personne ayant rédigé ces documents est-elle en situation de handicap ou a-t-elle au moins travaillé en étroite collaboration avec des personnes handicapées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 site utilise-t-il une terminologie obsolète, comme « besoins spéciaux » ou « a</a:t>
            </a:r>
            <a:r>
              <a:rPr lang="fr-CA" sz="2800" b="0" i="0" dirty="0" err="1">
                <a:solidFill>
                  <a:srgbClr val="3C3C3C"/>
                </a:solidFill>
                <a:effectLst/>
                <a:latin typeface="Arial" panose="020B0604020202020204" pitchFamily="34" charset="0"/>
              </a:rPr>
              <a:t>yant</a:t>
            </a:r>
            <a:r>
              <a:rPr lang="fr-CA" sz="2800" b="0" i="0" dirty="0">
                <a:solidFill>
                  <a:srgbClr val="3C3C3C"/>
                </a:solidFill>
                <a:effectLst/>
                <a:latin typeface="Arial" panose="020B0604020202020204" pitchFamily="34" charset="0"/>
              </a:rPr>
              <a:t> des </a:t>
            </a:r>
            <a:r>
              <a:rPr lang="fr-CA" sz="2800" b="0" i="0" dirty="0">
                <a:solidFill>
                  <a:srgbClr val="303030"/>
                </a:solidFill>
                <a:effectLst/>
                <a:latin typeface="Arial" panose="020B0604020202020204" pitchFamily="34" charset="0"/>
              </a:rPr>
              <a:t>ap</a:t>
            </a:r>
            <a:r>
              <a:rPr lang="fr-CA" sz="2800" b="0" i="0" dirty="0">
                <a:solidFill>
                  <a:srgbClr val="242424"/>
                </a:solidFill>
                <a:effectLst/>
                <a:latin typeface="Arial" panose="020B0604020202020204" pitchFamily="34" charset="0"/>
              </a:rPr>
              <a:t>titud</a:t>
            </a:r>
            <a:r>
              <a:rPr lang="fr-CA" sz="2800" b="0" i="0" dirty="0">
                <a:solidFill>
                  <a:srgbClr val="181818"/>
                </a:solidFill>
                <a:effectLst/>
                <a:latin typeface="Arial" panose="020B0604020202020204" pitchFamily="34" charset="0"/>
              </a:rPr>
              <a:t>es </a:t>
            </a:r>
            <a:r>
              <a:rPr lang="fr-CA" sz="2800" b="0" i="0" dirty="0">
                <a:solidFill>
                  <a:srgbClr val="0C0C0C"/>
                </a:solidFill>
                <a:effectLst/>
                <a:latin typeface="Arial" panose="020B0604020202020204" pitchFamily="34" charset="0"/>
              </a:rPr>
              <a:t>différentes </a:t>
            </a:r>
            <a:r>
              <a:rPr lang="fr-FR" sz="1800" dirty="0">
                <a:effectLst/>
                <a:latin typeface="Verdana" panose="020B0604030504040204" pitchFamily="34" charset="0"/>
                <a:ea typeface="Calibri" panose="020F0502020204030204" pitchFamily="34" charset="0"/>
                <a:cs typeface="Times New Roman" panose="02020603050405020304" pitchFamily="18" charset="0"/>
              </a:rPr>
              <a:t>», ou des symboles comme la pièce de casse-tête? Assurez-vous d’obtenir des renseignements de la source, et respectez ce que disent les personnes en situation de handicap, même si cela contredit ce que vous pensiez auparavant</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10</a:t>
            </a:fld>
            <a:endParaRPr lang="en-CA"/>
          </a:p>
        </p:txBody>
      </p:sp>
    </p:spTree>
    <p:extLst>
      <p:ext uri="{BB962C8B-B14F-4D97-AF65-F5344CB8AC3E}">
        <p14:creationId xmlns:p14="http://schemas.microsoft.com/office/powerpoint/2010/main" val="277497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Avant de vous donner quelques conseils sur des aspects en particulier des clubs de lecture d’été, j'aimerais vous donner un petit aperçu de ce que les trois principaux clubs au Canada font déjà pour rendre leurs programmes accessibles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Avec l’INCA, le CAÉB est le principal consultant en accessibilité du Club de lecture d'été TD. Je parlerai de ce programme dans un instant, mais j’aimerais d’abord mettre en lumière les clubs du Nouveau-Brunswick et de la Colombie-Britannique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Ces</a:t>
            </a:r>
            <a:r>
              <a:rPr lang="en-CA" sz="1800" dirty="0">
                <a:effectLst/>
                <a:latin typeface="Verdana" panose="020B0604030504040204" pitchFamily="34" charset="0"/>
                <a:ea typeface="Calibri" panose="020F0502020204030204" pitchFamily="34" charset="0"/>
                <a:cs typeface="Times New Roman" panose="02020603050405020304" pitchFamily="18" charset="0"/>
              </a:rPr>
              <a:t> trois clubs </a:t>
            </a:r>
            <a:r>
              <a:rPr lang="fr-FR" sz="1800" dirty="0">
                <a:effectLst/>
                <a:latin typeface="Verdana" panose="020B0604030504040204" pitchFamily="34" charset="0"/>
                <a:ea typeface="Calibri" panose="020F0502020204030204" pitchFamily="34" charset="0"/>
                <a:cs typeface="Times New Roman" panose="02020603050405020304" pitchFamily="18" charset="0"/>
              </a:rPr>
              <a:t>créent des listes de lectures recommandées pour leurs participants, qui se rapportent à un thème annuel</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 CAÉB soutient ces clubs en affichant sur son site Web des listes de titres disponibles dans sa collection. L’année dernière, nous avons été très heureux de constater que le club du Nouveau-Brunswick avait choisi tous les livres de sa liste dans notre collection</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Ainsi, tous leurs titres recommandés étaient disponibles dans au moins un format accessible</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800" dirty="0">
                <a:effectLst/>
                <a:latin typeface="Verdana" panose="020B0604030504040204" pitchFamily="34" charset="0"/>
                <a:ea typeface="Calibri" panose="020F0502020204030204" pitchFamily="34" charset="0"/>
                <a:cs typeface="Times New Roman" panose="02020603050405020304" pitchFamily="18" charset="0"/>
              </a:rPr>
              <a:t>Le </a:t>
            </a:r>
            <a:r>
              <a:rPr lang="fr-FR" sz="1800" dirty="0">
                <a:effectLst/>
                <a:latin typeface="Verdana" panose="020B0604030504040204" pitchFamily="34" charset="0"/>
                <a:ea typeface="Calibri" panose="020F0502020204030204" pitchFamily="34" charset="0"/>
                <a:cs typeface="Times New Roman" panose="02020603050405020304" pitchFamily="18" charset="0"/>
              </a:rPr>
              <a:t>Club de lecture d'été </a:t>
            </a:r>
            <a:r>
              <a:rPr lang="en-CA" sz="1800" dirty="0">
                <a:effectLst/>
                <a:latin typeface="Verdana" panose="020B0604030504040204" pitchFamily="34" charset="0"/>
                <a:ea typeface="Calibri" panose="020F0502020204030204" pitchFamily="34" charset="0"/>
                <a:cs typeface="Times New Roman" panose="02020603050405020304" pitchFamily="18" charset="0"/>
              </a:rPr>
              <a:t>de la C.-B. propose sur son site Web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une</a:t>
            </a:r>
            <a:r>
              <a:rPr lang="en-CA" sz="1800" dirty="0">
                <a:effectLst/>
                <a:latin typeface="Verdana" panose="020B0604030504040204" pitchFamily="34" charset="0"/>
                <a:ea typeface="Calibri" panose="020F0502020204030204" pitchFamily="34" charset="0"/>
                <a:cs typeface="Times New Roman" panose="02020603050405020304" pitchFamily="18" charset="0"/>
              </a:rPr>
              <a:t> page « inclusion et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accessibilité</a:t>
            </a:r>
            <a:r>
              <a:rPr lang="en-CA" sz="1800" dirty="0">
                <a:effectLst/>
                <a:latin typeface="Verdana" panose="020B0604030504040204" pitchFamily="34" charset="0"/>
                <a:ea typeface="Calibri" panose="020F0502020204030204" pitchFamily="34" charset="0"/>
                <a:cs typeface="Times New Roman" panose="02020603050405020304" pitchFamily="18" charset="0"/>
              </a:rPr>
              <a:t> », </a:t>
            </a:r>
            <a:r>
              <a:rPr lang="fr-FR" sz="1800" dirty="0">
                <a:effectLst/>
                <a:latin typeface="Verdana" panose="020B0604030504040204" pitchFamily="34" charset="0"/>
                <a:ea typeface="Calibri" panose="020F0502020204030204" pitchFamily="34" charset="0"/>
                <a:cs typeface="Times New Roman" panose="02020603050405020304" pitchFamily="18" charset="0"/>
              </a:rPr>
              <a:t>qui présente tous les moyens mis en œuvre pour rendre son programme plus accessible, notamment les mesures d’adaptation mises en place dans les activités proposées, les options de suivi de lecture en ligne et sur papier, les considérations relatives à la dyslexie,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etc</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Mais ce qui est surtout à souligner, c'est que la page d'accueil du site Web contient une vidéo de bienvenue en langue des signes américaine. Cette initiative est positive à plus d’un égard. Tout d’abord, c'est que la vidéo figure au centre de l’écran. Elle n’est pas cachée dans une sous-page difficile à trouver. L’accessibilité est ainsi mise en avant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Mentionnons</a:t>
            </a:r>
            <a:r>
              <a:rPr lang="en-CA" sz="1800" dirty="0">
                <a:effectLst/>
                <a:latin typeface="Verdana" panose="020B0604030504040204" pitchFamily="34" charset="0"/>
                <a:ea typeface="Calibri" panose="020F0502020204030204" pitchFamily="34" charset="0"/>
                <a:cs typeface="Times New Roman" panose="02020603050405020304" pitchFamily="18" charset="0"/>
              </a:rPr>
              <a:t> ensuite </a:t>
            </a:r>
            <a:r>
              <a:rPr lang="fr-FR" sz="1800" dirty="0">
                <a:effectLst/>
                <a:latin typeface="Verdana" panose="020B0604030504040204" pitchFamily="34" charset="0"/>
                <a:ea typeface="Calibri" panose="020F0502020204030204" pitchFamily="34" charset="0"/>
                <a:cs typeface="Times New Roman" panose="02020603050405020304" pitchFamily="18" charset="0"/>
              </a:rPr>
              <a:t>l'utilisation de la langue des signes américaine et l’accent mis sur l’inclusion des enfants sourds et malentendants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Ce détail est très important, car les enfants sourds, en particulier ceux en situation de perte auditive sévère à profonde, ont souvent un niveau d’alphabétisation inférieur à celui des autres enfants de leur âge. Il est donc fantastique d’avoir une vidéo démontrant clairement que le club s’adresse également à ces enfants. De plus, la vidéo est sous-titrée et accompagnée d'une voix hors champ, autant de caractéristiques essentielles en matière d’accessibilité</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11</a:t>
            </a:fld>
            <a:endParaRPr lang="en-CA"/>
          </a:p>
        </p:txBody>
      </p:sp>
    </p:spTree>
    <p:extLst>
      <p:ext uri="{BB962C8B-B14F-4D97-AF65-F5344CB8AC3E}">
        <p14:creationId xmlns:p14="http://schemas.microsoft.com/office/powerpoint/2010/main" val="32583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rPr>
              <a:t>La Bibliothèque de Laval a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produit</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une</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vidéo</a:t>
            </a:r>
            <a:r>
              <a:rPr lang="en-US" sz="1800" dirty="0">
                <a:effectLst/>
                <a:latin typeface="Verdana" panose="020B0604030504040204" pitchFamily="34" charset="0"/>
                <a:ea typeface="Calibri" panose="020F0502020204030204" pitchFamily="34" charset="0"/>
                <a:cs typeface="Times New Roman" panose="02020603050405020304" pitchFamily="18" charset="0"/>
              </a:rPr>
              <a:t> sur la lecture du conte «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Te</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laisser</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partir</a:t>
            </a:r>
            <a:r>
              <a:rPr lang="en-US" sz="1800" dirty="0">
                <a:effectLst/>
                <a:latin typeface="Verdana" panose="020B0604030504040204" pitchFamily="34" charset="0"/>
                <a:ea typeface="Calibri" panose="020F0502020204030204" pitchFamily="34" charset="0"/>
                <a:cs typeface="Times New Roman" panose="02020603050405020304" pitchFamily="18" charset="0"/>
              </a:rPr>
              <a:t> » de Danielle Chaperon, avec langue des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signes</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québécoise</a:t>
            </a:r>
            <a:r>
              <a:rPr lang="en-US" sz="1800" dirty="0">
                <a:effectLst/>
                <a:latin typeface="Verdana" panose="020B0604030504040204" pitchFamily="34" charset="0"/>
                <a:ea typeface="Calibri" panose="020F0502020204030204" pitchFamily="34" charset="0"/>
                <a:cs typeface="Times New Roman" panose="02020603050405020304" pitchFamily="18" charset="0"/>
              </a:rPr>
              <a:t> (LSQ). Je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vais</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maintenant</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vous</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en</a:t>
            </a:r>
            <a:r>
              <a:rPr lang="en-US" sz="1800" dirty="0">
                <a:effectLst/>
                <a:latin typeface="Verdana" panose="020B0604030504040204" pitchFamily="34" charset="0"/>
                <a:ea typeface="Calibri" panose="020F0502020204030204" pitchFamily="34" charset="0"/>
                <a:cs typeface="Times New Roman" panose="02020603050405020304" pitchFamily="18" charset="0"/>
              </a:rPr>
              <a:t> faire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voir</a:t>
            </a:r>
            <a:r>
              <a:rPr lang="en-US" sz="1800" dirty="0">
                <a:effectLst/>
                <a:latin typeface="Verdana" panose="020B0604030504040204" pitchFamily="34" charset="0"/>
                <a:ea typeface="Calibri" panose="020F0502020204030204" pitchFamily="34" charset="0"/>
                <a:cs typeface="Times New Roman" panose="02020603050405020304" pitchFamily="18" charset="0"/>
              </a:rPr>
              <a:t> un extrait.</a:t>
            </a:r>
          </a:p>
          <a:p>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r>
              <a:rPr lang="en-US" sz="1800" dirty="0">
                <a:effectLst/>
                <a:latin typeface="Verdana" panose="020B0604030504040204" pitchFamily="34" charset="0"/>
                <a:ea typeface="Calibri" panose="020F0502020204030204" pitchFamily="34" charset="0"/>
                <a:cs typeface="Times New Roman" panose="02020603050405020304" pitchFamily="18" charset="0"/>
              </a:rPr>
              <a:t>Lien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vers</a:t>
            </a:r>
            <a:r>
              <a:rPr lang="en-US" sz="1800" dirty="0">
                <a:effectLst/>
                <a:latin typeface="Verdana" panose="020B0604030504040204" pitchFamily="34" charset="0"/>
                <a:ea typeface="Calibri" panose="020F0502020204030204" pitchFamily="34" charset="0"/>
                <a:cs typeface="Times New Roman" panose="02020603050405020304" pitchFamily="18" charset="0"/>
              </a:rPr>
              <a:t> la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vidéo</a:t>
            </a:r>
            <a:r>
              <a:rPr lang="en-US" sz="1800" dirty="0">
                <a:effectLst/>
                <a:latin typeface="Verdana" panose="020B0604030504040204" pitchFamily="34" charset="0"/>
                <a:ea typeface="Calibri" panose="020F0502020204030204" pitchFamily="34" charset="0"/>
                <a:cs typeface="Times New Roman" panose="02020603050405020304" pitchFamily="18" charset="0"/>
              </a:rPr>
              <a:t> : https://www.youtube.com/watch?v=mnJJXxBBams</a:t>
            </a:r>
          </a:p>
        </p:txBody>
      </p:sp>
      <p:sp>
        <p:nvSpPr>
          <p:cNvPr id="4" name="Slide Number Placeholder 3"/>
          <p:cNvSpPr>
            <a:spLocks noGrp="1"/>
          </p:cNvSpPr>
          <p:nvPr>
            <p:ph type="sldNum" sz="quarter" idx="5"/>
          </p:nvPr>
        </p:nvSpPr>
        <p:spPr/>
        <p:txBody>
          <a:bodyPr/>
          <a:lstStyle/>
          <a:p>
            <a:fld id="{37CD79CE-713A-4569-A52C-CA3FEA2234B8}" type="slidenum">
              <a:rPr lang="en-CA" smtClean="0"/>
              <a:t>12</a:t>
            </a:fld>
            <a:endParaRPr lang="en-CA"/>
          </a:p>
        </p:txBody>
      </p:sp>
    </p:spTree>
    <p:extLst>
      <p:ext uri="{BB962C8B-B14F-4D97-AF65-F5344CB8AC3E}">
        <p14:creationId xmlns:p14="http://schemas.microsoft.com/office/powerpoint/2010/main" val="102194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Enfin, le troisième club de lecture, le plus important, est le CLÉTD</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Mentionnons d’abord l’utilisation des carnets de notes pour faire le suivi des lectures. Les versions imprimées sont intentionnellement conçues avec des polices de caractères plus grandes et des mises en page plus simples et plus épurées. Des versions téléchargeables de ces carnets de notes sont disponibles en ligne en gros caractères, en audio, en braille et en police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OpenDyslexic</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CA" sz="1800" dirty="0" err="1">
                <a:effectLst/>
                <a:latin typeface="Verdana" panose="020B0604030504040204" pitchFamily="34" charset="0"/>
                <a:ea typeface="Calibri" panose="020F0502020204030204" pitchFamily="34" charset="0"/>
                <a:cs typeface="Times New Roman" panose="02020603050405020304" pitchFamily="18" charset="0"/>
              </a:rPr>
              <a:t>Leur</a:t>
            </a:r>
            <a:r>
              <a:rPr lang="en-CA" sz="1800" dirty="0">
                <a:effectLst/>
                <a:latin typeface="Verdana" panose="020B0604030504040204" pitchFamily="34" charset="0"/>
                <a:ea typeface="Calibri" panose="020F0502020204030204" pitchFamily="34" charset="0"/>
                <a:cs typeface="Times New Roman" panose="02020603050405020304" pitchFamily="18" charset="0"/>
              </a:rPr>
              <a:t> site Web c</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ontient</a:t>
            </a:r>
            <a:r>
              <a:rPr lang="fr-FR" sz="1800" dirty="0">
                <a:effectLst/>
                <a:latin typeface="Verdana" panose="020B0604030504040204" pitchFamily="34" charset="0"/>
                <a:ea typeface="Calibri" panose="020F0502020204030204" pitchFamily="34" charset="0"/>
                <a:cs typeface="Times New Roman" panose="02020603050405020304" pitchFamily="18" charset="0"/>
              </a:rPr>
              <a:t> de nombreux renseignements pertinents sur l’accessibilité. On retrouve des pages destinées aux parents, aux aidants et aux divers membres du personnel, dans lesquelles on explique en quoi le programme est accessible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La page consacrée aux membres du personnel, intitulée « Plan d'accessibilité », a été mise à jour cette année. Sa présentation a été entièrement modifiée et on retrouve de nombreux conseils pratiques. Je vous recommande donc vivement de la consulter. Même si votre bibliothèque ne participe pas au club, cette page Web est accessible au public et constitue une excellente source de conseils en matière d’accessibilité</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800" dirty="0">
                <a:effectLst/>
                <a:latin typeface="Verdana" panose="020B0604030504040204" pitchFamily="34" charset="0"/>
                <a:ea typeface="Calibri" panose="020F0502020204030204" pitchFamily="34" charset="0"/>
                <a:cs typeface="Times New Roman" panose="02020603050405020304" pitchFamily="18" charset="0"/>
              </a:rPr>
              <a:t>Le CLÉTD crée chaque année une version audio de ses </a:t>
            </a:r>
            <a:r>
              <a:rPr lang="en-CA" sz="4800" dirty="0" err="1"/>
              <a:t>bandes</a:t>
            </a:r>
            <a:r>
              <a:rPr lang="en-CA" sz="4800" dirty="0"/>
              <a:t> </a:t>
            </a:r>
            <a:r>
              <a:rPr lang="en-CA" sz="4800" dirty="0" err="1"/>
              <a:t>dessinées</a:t>
            </a:r>
            <a:r>
              <a:rPr lang="en-CA" sz="4800" dirty="0"/>
              <a:t> </a:t>
            </a:r>
            <a:r>
              <a:rPr lang="en-CA" sz="4800" dirty="0" err="1"/>
              <a:t>en</a:t>
            </a:r>
            <a:r>
              <a:rPr lang="en-CA" sz="4800" dirty="0"/>
              <a:t> </a:t>
            </a:r>
            <a:r>
              <a:rPr lang="en-CA" sz="4800" dirty="0" err="1"/>
              <a:t>ligne</a:t>
            </a:r>
            <a:r>
              <a:rPr lang="en-CA" sz="4800" dirty="0"/>
              <a:t> et du Sentier des contes</a:t>
            </a:r>
            <a:r>
              <a:rPr lang="fr-FR" sz="1800" dirty="0">
                <a:effectLst/>
                <a:latin typeface="Verdana" panose="020B0604030504040204" pitchFamily="34" charset="0"/>
                <a:ea typeface="Calibri" panose="020F0502020204030204" pitchFamily="34" charset="0"/>
                <a:cs typeface="Times New Roman" panose="02020603050405020304" pitchFamily="18" charset="0"/>
              </a:rPr>
              <a:t>, et y intègre une représentation des personnes en situation de handicap, comme l’image sur l’écran, qui illustre des enfants et des animaux en train de lire. Un enfant utilise une tablette et des écouteurs, tandis qu’un autre est assis dans un fauteuil roulant</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13</a:t>
            </a:fld>
            <a:endParaRPr lang="en-CA"/>
          </a:p>
        </p:txBody>
      </p:sp>
    </p:spTree>
    <p:extLst>
      <p:ext uri="{BB962C8B-B14F-4D97-AF65-F5344CB8AC3E}">
        <p14:creationId xmlns:p14="http://schemas.microsoft.com/office/powerpoint/2010/main" val="142427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voulais revenir sur l’importance de demander aux personnes handicapées comment elles aimeraient utiliser votre programme</a:t>
            </a:r>
          </a:p>
          <a:p>
            <a:pPr marL="171450" indent="-171450">
              <a:buFont typeface="Arial" panose="020B0604020202020204" pitchFamily="34" charset="0"/>
              <a:buChar char="•"/>
            </a:pPr>
            <a:r>
              <a:rPr lang="fr-FR" dirty="0"/>
              <a:t>Lorsque vous parlez à votre communauté de votre programmation estivale, n’oubliez pas de parler d’accessibilité et de ce que vous proposez en termes d’accessibilité</a:t>
            </a:r>
          </a:p>
          <a:p>
            <a:pPr marL="171450" indent="-171450">
              <a:buFont typeface="Arial" panose="020B0604020202020204" pitchFamily="34" charset="0"/>
              <a:buChar char="•"/>
            </a:pPr>
            <a:r>
              <a:rPr lang="fr-FR" dirty="0"/>
              <a:t>Parle des diff</a:t>
            </a:r>
            <a:r>
              <a:rPr lang="fr-CA" dirty="0" err="1"/>
              <a:t>érent</a:t>
            </a:r>
            <a:r>
              <a:rPr lang="fr-CA" dirty="0"/>
              <a:t> formats de lecture disponibles: audio, texte </a:t>
            </a:r>
            <a:r>
              <a:rPr lang="fr-CA" dirty="0" err="1"/>
              <a:t>electronique</a:t>
            </a:r>
            <a:r>
              <a:rPr lang="fr-CA" dirty="0"/>
              <a:t>, etc.</a:t>
            </a:r>
          </a:p>
          <a:p>
            <a:pPr marL="171450" indent="-171450">
              <a:buFont typeface="Arial" panose="020B0604020202020204" pitchFamily="34" charset="0"/>
              <a:buChar char="•"/>
            </a:pPr>
            <a:r>
              <a:rPr lang="fr-CA" dirty="0"/>
              <a:t>Assurez que vos dépliants, articles de médias sociaux et promotions en ligne sont fait</a:t>
            </a:r>
            <a:r>
              <a:rPr lang="en-CA" dirty="0"/>
              <a:t> dans un mani</a:t>
            </a:r>
            <a:r>
              <a:rPr lang="fr-CA" dirty="0"/>
              <a:t>ère accessible</a:t>
            </a:r>
            <a:endParaRPr lang="fr-FR" dirty="0"/>
          </a:p>
          <a:p>
            <a:pPr marL="628650" lvl="1" indent="-171450">
              <a:buFont typeface="Arial" panose="020B0604020202020204" pitchFamily="34" charset="0"/>
              <a:buChar char="•"/>
            </a:pPr>
            <a:r>
              <a:rPr lang="fr-FR" dirty="0"/>
              <a:t>Promotions faisant mention de l’accessibilité</a:t>
            </a:r>
            <a:endParaRPr lang="en-CA" dirty="0"/>
          </a:p>
          <a:p>
            <a:pPr marL="171450" lvl="0" indent="-171450">
              <a:buFont typeface="Arial" panose="020B0604020202020204" pitchFamily="34" charset="0"/>
              <a:buChar char="•"/>
            </a:pPr>
            <a:r>
              <a:rPr lang="fr-FR" dirty="0"/>
              <a:t>Sensibilisation dans les écoles: C'est une bonne idée de savoir qui sont les contacts en matière d'éducation spécialisée dans vos écoles afin que vous puissiez leur faire connaître vos programmes et leurs fonctionnalités d'accessibilité</a:t>
            </a:r>
          </a:p>
          <a:p>
            <a:pPr marL="171450" lvl="0" indent="-171450">
              <a:buFont typeface="Arial" panose="020B0604020202020204" pitchFamily="34" charset="0"/>
              <a:buChar char="•"/>
            </a:pPr>
            <a:r>
              <a:rPr lang="fr-FR" dirty="0"/>
              <a:t>S</a:t>
            </a:r>
            <a:r>
              <a:rPr lang="en-CA" dirty="0"/>
              <a:t>’</a:t>
            </a:r>
            <a:r>
              <a:rPr lang="fr-FR" dirty="0"/>
              <a:t>il y a des camps d’</a:t>
            </a:r>
            <a:r>
              <a:rPr lang="fr-CA" dirty="0"/>
              <a:t>été destinés aux personnes avec des handicaps, prenez contact avec eux aussi, et avec les centres communautaires qui ont souvent des activités adaptées</a:t>
            </a:r>
          </a:p>
          <a:p>
            <a:pPr marL="171450" lvl="0" indent="-171450">
              <a:buFont typeface="Arial" panose="020B0604020202020204" pitchFamily="34" charset="0"/>
              <a:buChar char="•"/>
            </a:pPr>
            <a:r>
              <a:rPr lang="fr-CA" dirty="0"/>
              <a:t>Finalement, </a:t>
            </a:r>
            <a:r>
              <a:rPr lang="fr-FR" dirty="0"/>
              <a:t>renseignez-vous sur les programmes de jour pour les personnes handicapées et contactez-les également pour leur faire savoir que leurs participants sont les bienvenus dans vos clubs de lecture d'été</a:t>
            </a:r>
          </a:p>
        </p:txBody>
      </p:sp>
      <p:sp>
        <p:nvSpPr>
          <p:cNvPr id="4" name="Slide Number Placeholder 3"/>
          <p:cNvSpPr>
            <a:spLocks noGrp="1"/>
          </p:cNvSpPr>
          <p:nvPr>
            <p:ph type="sldNum" sz="quarter" idx="5"/>
          </p:nvPr>
        </p:nvSpPr>
        <p:spPr/>
        <p:txBody>
          <a:bodyPr/>
          <a:lstStyle/>
          <a:p>
            <a:fld id="{37CD79CE-713A-4569-A52C-CA3FEA2234B8}" type="slidenum">
              <a:rPr lang="en-CA" smtClean="0"/>
              <a:t>14</a:t>
            </a:fld>
            <a:endParaRPr lang="en-CA"/>
          </a:p>
        </p:txBody>
      </p:sp>
    </p:spTree>
    <p:extLst>
      <p:ext uri="{BB962C8B-B14F-4D97-AF65-F5344CB8AC3E}">
        <p14:creationId xmlns:p14="http://schemas.microsoft.com/office/powerpoint/2010/main" val="196645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 </a:t>
            </a:r>
            <a:r>
              <a:rPr lang="en-US" dirty="0" err="1"/>
              <a:t>vais</a:t>
            </a:r>
            <a:r>
              <a:rPr lang="en-US" dirty="0"/>
              <a:t> </a:t>
            </a:r>
            <a:r>
              <a:rPr lang="en-US" dirty="0" err="1"/>
              <a:t>maintenant</a:t>
            </a:r>
            <a:r>
              <a:rPr lang="en-US" dirty="0"/>
              <a:t> </a:t>
            </a:r>
            <a:r>
              <a:rPr lang="en-US" dirty="0" err="1"/>
              <a:t>aborder</a:t>
            </a:r>
            <a:r>
              <a:rPr lang="en-US" dirty="0"/>
              <a:t> la </a:t>
            </a:r>
            <a:r>
              <a:rPr lang="fr-FR" dirty="0"/>
              <a:t>mise en œuvre de vos programmes de lecture d'été.</a:t>
            </a:r>
            <a:r>
              <a:rPr lang="en-US" dirty="0"/>
              <a:t> </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15</a:t>
            </a:fld>
            <a:endParaRPr lang="en-CA"/>
          </a:p>
        </p:txBody>
      </p:sp>
    </p:spTree>
    <p:extLst>
      <p:ext uri="{BB962C8B-B14F-4D97-AF65-F5344CB8AC3E}">
        <p14:creationId xmlns:p14="http://schemas.microsoft.com/office/powerpoint/2010/main" val="278698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Nous parlerons d'abord des présentoirs et de la décoration de vos espaces, ce qui peut être très amusant lorsqu'il s'agit de clubs de lecture d'été.</a:t>
            </a:r>
            <a:r>
              <a:rPr lang="en-US" dirty="0"/>
              <a:t> </a:t>
            </a:r>
          </a:p>
          <a:p>
            <a:pPr marL="171450" indent="-171450">
              <a:buFont typeface="Arial" panose="020B0604020202020204" pitchFamily="34" charset="0"/>
              <a:buChar char="•"/>
            </a:pPr>
            <a:r>
              <a:rPr lang="en-US" dirty="0"/>
              <a:t>Au </a:t>
            </a:r>
            <a:r>
              <a:rPr lang="en-US" dirty="0" err="1"/>
              <a:t>moins</a:t>
            </a:r>
            <a:r>
              <a:rPr lang="en-US" dirty="0"/>
              <a:t> un </a:t>
            </a:r>
            <a:r>
              <a:rPr lang="en-US" dirty="0" err="1"/>
              <a:t>partie</a:t>
            </a:r>
            <a:r>
              <a:rPr lang="en-US" dirty="0"/>
              <a:t> du </a:t>
            </a:r>
            <a:r>
              <a:rPr lang="en-US" dirty="0" err="1"/>
              <a:t>présentoir</a:t>
            </a:r>
            <a:r>
              <a:rPr lang="en-US" dirty="0"/>
              <a:t> </a:t>
            </a:r>
            <a:r>
              <a:rPr lang="en-US" dirty="0" err="1"/>
              <a:t>devrait</a:t>
            </a:r>
            <a:r>
              <a:rPr lang="en-US" dirty="0"/>
              <a:t> </a:t>
            </a:r>
            <a:r>
              <a:rPr lang="en-US" dirty="0" err="1"/>
              <a:t>etre</a:t>
            </a:r>
            <a:r>
              <a:rPr lang="en-US" dirty="0"/>
              <a:t> à hauteur de fauteuil </a:t>
            </a:r>
            <a:r>
              <a:rPr lang="en-US" dirty="0" err="1"/>
              <a:t>roulant</a:t>
            </a:r>
            <a:endParaRPr lang="en-US" dirty="0"/>
          </a:p>
          <a:p>
            <a:pPr marL="171450" indent="-171450">
              <a:buFont typeface="Arial" panose="020B0604020202020204" pitchFamily="34" charset="0"/>
              <a:buChar char="•"/>
            </a:pPr>
            <a:r>
              <a:rPr lang="en-US" dirty="0"/>
              <a:t>Nous </a:t>
            </a:r>
            <a:r>
              <a:rPr lang="en-US" dirty="0" err="1"/>
              <a:t>recommendons</a:t>
            </a:r>
            <a:r>
              <a:rPr lang="en-US" dirty="0"/>
              <a:t> d</a:t>
            </a:r>
            <a:r>
              <a:rPr lang="en-CA" dirty="0"/>
              <a:t>’</a:t>
            </a:r>
            <a:r>
              <a:rPr lang="en-CA" dirty="0" err="1"/>
              <a:t>afficher</a:t>
            </a:r>
            <a:r>
              <a:rPr lang="en-CA" dirty="0"/>
              <a:t> </a:t>
            </a:r>
            <a:r>
              <a:rPr lang="en-CA" dirty="0" err="1"/>
              <a:t>notre</a:t>
            </a:r>
            <a:r>
              <a:rPr lang="en-CA" dirty="0"/>
              <a:t> affiche du CA</a:t>
            </a:r>
            <a:r>
              <a:rPr lang="fr-CA" dirty="0"/>
              <a:t>ÉB sur les livres accessibles pour les enfants – le lien est dans les ressources et c</a:t>
            </a:r>
            <a:r>
              <a:rPr lang="en-CA" dirty="0"/>
              <a:t>’</a:t>
            </a:r>
            <a:r>
              <a:rPr lang="en-CA" dirty="0" err="1"/>
              <a:t>est</a:t>
            </a:r>
            <a:r>
              <a:rPr lang="en-CA" dirty="0"/>
              <a:t> </a:t>
            </a:r>
            <a:r>
              <a:rPr lang="en-CA" dirty="0" err="1"/>
              <a:t>aussi</a:t>
            </a:r>
            <a:r>
              <a:rPr lang="en-CA" dirty="0"/>
              <a:t> disponible sur </a:t>
            </a:r>
            <a:r>
              <a:rPr lang="en-CA" dirty="0" err="1"/>
              <a:t>notre</a:t>
            </a:r>
            <a:r>
              <a:rPr lang="en-CA" dirty="0"/>
              <a:t> site web</a:t>
            </a:r>
          </a:p>
          <a:p>
            <a:pPr marL="171450" indent="-171450">
              <a:buFont typeface="Arial" panose="020B0604020202020204" pitchFamily="34" charset="0"/>
              <a:buChar char="•"/>
            </a:pPr>
            <a:r>
              <a:rPr lang="fr-FR" dirty="0"/>
              <a:t>Le braille est un support tactile, ne le mettez donc jamais derrière une vitre</a:t>
            </a:r>
          </a:p>
          <a:p>
            <a:pPr marL="171450" indent="-171450">
              <a:buFont typeface="Arial" panose="020B0604020202020204" pitchFamily="34" charset="0"/>
              <a:buChar char="•"/>
            </a:pPr>
            <a:r>
              <a:rPr lang="fr-FR" dirty="0"/>
              <a:t>Pr</a:t>
            </a:r>
            <a:r>
              <a:rPr lang="fr-CA" dirty="0" err="1"/>
              <a:t>ésentez</a:t>
            </a:r>
            <a:r>
              <a:rPr lang="fr-CA" dirty="0"/>
              <a:t> des formats multiples</a:t>
            </a:r>
          </a:p>
          <a:p>
            <a:pPr marL="171450" indent="-171450">
              <a:buFont typeface="Arial" panose="020B0604020202020204" pitchFamily="34" charset="0"/>
              <a:buChar char="•"/>
            </a:pPr>
            <a:r>
              <a:rPr lang="fr-CA" dirty="0"/>
              <a:t>C</a:t>
            </a:r>
            <a:r>
              <a:rPr lang="en-CA" dirty="0"/>
              <a:t>’</a:t>
            </a:r>
            <a:r>
              <a:rPr lang="en-CA" dirty="0" err="1"/>
              <a:t>est</a:t>
            </a:r>
            <a:r>
              <a:rPr lang="en-CA" dirty="0"/>
              <a:t> important de </a:t>
            </a:r>
            <a:r>
              <a:rPr lang="en-CA" dirty="0" err="1"/>
              <a:t>restez</a:t>
            </a:r>
            <a:r>
              <a:rPr lang="en-CA" dirty="0"/>
              <a:t> simple avec </a:t>
            </a:r>
            <a:r>
              <a:rPr lang="en-CA" dirty="0" err="1"/>
              <a:t>vos</a:t>
            </a:r>
            <a:r>
              <a:rPr lang="en-CA" dirty="0"/>
              <a:t> pr</a:t>
            </a:r>
            <a:r>
              <a:rPr lang="fr-CA" dirty="0" err="1"/>
              <a:t>ésentoirs</a:t>
            </a:r>
            <a:r>
              <a:rPr lang="fr-CA" dirty="0"/>
              <a:t> pour </a:t>
            </a:r>
            <a:r>
              <a:rPr lang="fr-FR" dirty="0"/>
              <a:t>mettre en valeur ce que vous présentez et de ne pas surcharger votre public.</a:t>
            </a:r>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16</a:t>
            </a:fld>
            <a:endParaRPr lang="en-CA"/>
          </a:p>
        </p:txBody>
      </p:sp>
    </p:spTree>
    <p:extLst>
      <p:ext uri="{BB962C8B-B14F-4D97-AF65-F5344CB8AC3E}">
        <p14:creationId xmlns:p14="http://schemas.microsoft.com/office/powerpoint/2010/main" val="201368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Nécessite</a:t>
            </a:r>
            <a:r>
              <a:rPr lang="en-US" dirty="0"/>
              <a:t> la </a:t>
            </a:r>
            <a:r>
              <a:rPr lang="en-US" dirty="0" err="1"/>
              <a:t>fonction</a:t>
            </a:r>
            <a:r>
              <a:rPr lang="en-US" dirty="0"/>
              <a:t> </a:t>
            </a:r>
            <a:r>
              <a:rPr lang="en-US" dirty="0" err="1"/>
              <a:t>exécutive</a:t>
            </a:r>
            <a:r>
              <a:rPr lang="en-US" dirty="0"/>
              <a:t> – </a:t>
            </a:r>
            <a:r>
              <a:rPr lang="en-US" dirty="0" err="1"/>
              <a:t>restez</a:t>
            </a:r>
            <a:r>
              <a:rPr lang="en-US" dirty="0"/>
              <a:t> simple</a:t>
            </a:r>
          </a:p>
          <a:p>
            <a:r>
              <a:rPr lang="en-US" dirty="0"/>
              <a:t>Pour les inscriptions </a:t>
            </a:r>
            <a:r>
              <a:rPr lang="en-US" dirty="0" err="1"/>
              <a:t>en</a:t>
            </a:r>
            <a:r>
              <a:rPr lang="en-US" dirty="0"/>
              <a:t> </a:t>
            </a:r>
            <a:r>
              <a:rPr lang="en-US" dirty="0" err="1"/>
              <a:t>personne</a:t>
            </a:r>
            <a:r>
              <a:rPr lang="en-US" dirty="0"/>
              <a:t>, </a:t>
            </a:r>
            <a:r>
              <a:rPr lang="fr-FR" dirty="0"/>
              <a:t>prévoyez une chaise si quelqu’un a besoin de s'asseoir, proposez de l’aide pour remplir le formulaire, parlez clairement.</a:t>
            </a:r>
            <a:endParaRPr lang="en-US" dirty="0"/>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17</a:t>
            </a:fld>
            <a:endParaRPr lang="en-CA"/>
          </a:p>
        </p:txBody>
      </p:sp>
    </p:spTree>
    <p:extLst>
      <p:ext uri="{BB962C8B-B14F-4D97-AF65-F5344CB8AC3E}">
        <p14:creationId xmlns:p14="http://schemas.microsoft.com/office/powerpoint/2010/main" val="300157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bibliothèques proposent de nombreux moyens créatifs pour permettre aux enfants de rendre compte de ce qu’ils ont lu, que ce soit en comptant le nombre de titres ou le temps passé à lire</a:t>
            </a:r>
            <a:r>
              <a:rPr lang="en-CA" dirty="0"/>
              <a:t>. </a:t>
            </a:r>
            <a:r>
              <a:rPr lang="fr-FR" dirty="0"/>
              <a:t>Il est plus utile de rendre les enfants heureux de lire que de compter le nombre de livres qu’ils ont lus, un exercice qui peut d’ailleurs être compliqué pour les lecteurs réticents ou éprouvant des difficultés</a:t>
            </a:r>
            <a:r>
              <a:rPr lang="en-CA" dirty="0"/>
              <a:t>.</a:t>
            </a:r>
          </a:p>
          <a:p>
            <a:endParaRPr lang="en-CA" dirty="0"/>
          </a:p>
          <a:p>
            <a:r>
              <a:rPr lang="en-CA" dirty="0"/>
              <a:t>On </a:t>
            </a:r>
            <a:r>
              <a:rPr lang="en-CA" dirty="0" err="1"/>
              <a:t>peut</a:t>
            </a:r>
            <a:r>
              <a:rPr lang="en-CA" dirty="0"/>
              <a:t> </a:t>
            </a:r>
            <a:r>
              <a:rPr lang="en-CA" dirty="0" err="1"/>
              <a:t>également</a:t>
            </a:r>
            <a:r>
              <a:rPr lang="en-CA" dirty="0"/>
              <a:t> </a:t>
            </a:r>
            <a:r>
              <a:rPr lang="fr-FR" dirty="0"/>
              <a:t>encourager les enfants à faire rapport de leurs lectures en signalant les livres qu’ils ont lus en différents formats et pas seulement les livres imprimés</a:t>
            </a:r>
            <a:r>
              <a:rPr lang="en-CA" dirty="0"/>
              <a:t>.</a:t>
            </a:r>
            <a:r>
              <a:rPr lang="fr-FR" dirty="0"/>
              <a:t> En ce qui concerne les rapports de lecture, faites preuve de souplesse à l’égard des enfants qui ne souhaiteraient pas le faire par écrit. Encouragez les enfants à vous raconter ou à faire un dessin pour décrire ce qu’ils ont lu. Ils seront fiers de recevoir un autocollant ou toute autre récompense que vous leur offrirez. Et tant mieux si vous pouvez également proposer des rapports en ligne et donner un prix comme un insigne ou un autocollant virtuel</a:t>
            </a:r>
            <a:r>
              <a:rPr lang="en-CA" dirty="0"/>
              <a:t>.</a:t>
            </a:r>
          </a:p>
          <a:p>
            <a:endParaRPr lang="en-CA" dirty="0"/>
          </a:p>
          <a:p>
            <a:r>
              <a:rPr lang="en-CA" dirty="0"/>
              <a:t>Question dans le </a:t>
            </a:r>
            <a:r>
              <a:rPr lang="en-CA" dirty="0" err="1"/>
              <a:t>clavardage</a:t>
            </a:r>
            <a:r>
              <a:rPr lang="en-CA" dirty="0"/>
              <a:t> : 2:35 </a:t>
            </a:r>
            <a:r>
              <a:rPr lang="fr-FR" dirty="0"/>
              <a:t>ou plus tard, ne posez pas la question avant la fin : Est-ce que vous comptez les lectures effectuées de manière créative à votre bibliothèque?</a:t>
            </a:r>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18</a:t>
            </a:fld>
            <a:endParaRPr lang="en-CA"/>
          </a:p>
        </p:txBody>
      </p:sp>
    </p:spTree>
    <p:extLst>
      <p:ext uri="{BB962C8B-B14F-4D97-AF65-F5344CB8AC3E}">
        <p14:creationId xmlns:p14="http://schemas.microsoft.com/office/powerpoint/2010/main" val="66491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a:t>
            </a:r>
            <a:r>
              <a:rPr lang="en-US" dirty="0" err="1"/>
              <a:t>ce</a:t>
            </a:r>
            <a:r>
              <a:rPr lang="en-US" dirty="0"/>
              <a:t> qui </a:t>
            </a:r>
            <a:r>
              <a:rPr lang="en-US" dirty="0" err="1"/>
              <a:t>concerne</a:t>
            </a:r>
            <a:r>
              <a:rPr lang="en-US" dirty="0"/>
              <a:t> les prix, </a:t>
            </a:r>
            <a:r>
              <a:rPr lang="fr-FR" dirty="0"/>
              <a:t>vous pouvez peut-être offrir des objets tactiles ou sensoriels qui peuvent être amusants pour tous les enfants</a:t>
            </a:r>
            <a:r>
              <a:rPr lang="en-US" dirty="0"/>
              <a:t>.</a:t>
            </a:r>
            <a:r>
              <a:rPr lang="fr-FR" dirty="0"/>
              <a:t> L’été dernier, nous avons rencontré le bibliothécaire et un enseignant de la W. Ross MacDonald </a:t>
            </a:r>
            <a:r>
              <a:rPr lang="fr-FR" dirty="0" err="1"/>
              <a:t>School</a:t>
            </a:r>
            <a:r>
              <a:rPr lang="fr-FR" dirty="0"/>
              <a:t> for the Blind, qui nous ont donné une liste d’articles qu’apprécient les enfants ayant une perte de vision</a:t>
            </a:r>
            <a:r>
              <a:rPr lang="en-US" dirty="0"/>
              <a:t>. On y </a:t>
            </a:r>
            <a:r>
              <a:rPr lang="en-US" dirty="0" err="1"/>
              <a:t>retrouve</a:t>
            </a:r>
            <a:r>
              <a:rPr lang="en-US" dirty="0"/>
              <a:t> des </a:t>
            </a:r>
            <a:r>
              <a:rPr lang="en-US" dirty="0" err="1"/>
              <a:t>autocollants</a:t>
            </a:r>
            <a:r>
              <a:rPr lang="en-US" dirty="0"/>
              <a:t> tactiles, des petits </a:t>
            </a:r>
            <a:r>
              <a:rPr lang="fr-FR" dirty="0"/>
              <a:t>jouets sensoriels, des porte-clés auxquels sont attachés de petits animaux en peluche que l’on peut fixer à une canne ainsi que des tee-shirts et des bouteilles d’eau</a:t>
            </a:r>
            <a:r>
              <a:rPr lang="en-US" dirty="0"/>
              <a:t>.</a:t>
            </a:r>
          </a:p>
          <a:p>
            <a:endParaRPr lang="en-US" dirty="0"/>
          </a:p>
          <a:p>
            <a:r>
              <a:rPr lang="fr-FR" dirty="0"/>
              <a:t>Ces articles sont vendus à un prix relativement bas si vous les achetez en gros, ou même dans les magasins à un dollar</a:t>
            </a:r>
            <a:r>
              <a:rPr lang="en-US" dirty="0"/>
              <a:t>. </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19</a:t>
            </a:fld>
            <a:endParaRPr lang="en-CA"/>
          </a:p>
        </p:txBody>
      </p:sp>
    </p:spTree>
    <p:extLst>
      <p:ext uri="{BB962C8B-B14F-4D97-AF65-F5344CB8AC3E}">
        <p14:creationId xmlns:p14="http://schemas.microsoft.com/office/powerpoint/2010/main" val="238447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a typeface="Calibri"/>
              <a:cs typeface="Calibri"/>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2</a:t>
            </a:fld>
            <a:endParaRPr lang="en-CA"/>
          </a:p>
        </p:txBody>
      </p:sp>
    </p:spTree>
    <p:extLst>
      <p:ext uri="{BB962C8B-B14F-4D97-AF65-F5344CB8AC3E}">
        <p14:creationId xmlns:p14="http://schemas.microsoft.com/office/powerpoint/2010/main" val="1886921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Encouragez TOUT LE MONDE à donner son avis.</a:t>
            </a:r>
            <a:endParaRPr lang="en-CA" dirty="0"/>
          </a:p>
          <a:p>
            <a:r>
              <a:rPr lang="fr-FR" dirty="0"/>
              <a:t>Si vous disposez d’éléments visuels, en proposant par exemple d’encercler un visage souriant s’ils ont aimé le programme, fournissez également une question verbale pour les utilisateurs de lecteurs d’écran</a:t>
            </a:r>
            <a:r>
              <a:rPr lang="en-CA" dirty="0"/>
              <a:t>.</a:t>
            </a:r>
          </a:p>
        </p:txBody>
      </p:sp>
      <p:sp>
        <p:nvSpPr>
          <p:cNvPr id="4" name="Slide Number Placeholder 3"/>
          <p:cNvSpPr>
            <a:spLocks noGrp="1"/>
          </p:cNvSpPr>
          <p:nvPr>
            <p:ph type="sldNum" sz="quarter" idx="5"/>
          </p:nvPr>
        </p:nvSpPr>
        <p:spPr/>
        <p:txBody>
          <a:bodyPr/>
          <a:lstStyle/>
          <a:p>
            <a:fld id="{37CD79CE-713A-4569-A52C-CA3FEA2234B8}" type="slidenum">
              <a:rPr lang="en-CA" smtClean="0"/>
              <a:t>20</a:t>
            </a:fld>
            <a:endParaRPr lang="en-CA"/>
          </a:p>
        </p:txBody>
      </p:sp>
    </p:spTree>
    <p:extLst>
      <p:ext uri="{BB962C8B-B14F-4D97-AF65-F5344CB8AC3E}">
        <p14:creationId xmlns:p14="http://schemas.microsoft.com/office/powerpoint/2010/main" val="22964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Verdana" panose="020B0604030504040204" pitchFamily="34" charset="0"/>
                <a:ea typeface="Calibri" panose="020F0502020204030204" pitchFamily="34" charset="0"/>
                <a:cs typeface="Times New Roman" panose="02020603050405020304" pitchFamily="18" charset="0"/>
              </a:rPr>
              <a:t>Passons maintenant à la programmation et comment le rendre plus accessible. Nous parlerons du bricolage, des heures du conte, </a:t>
            </a:r>
            <a:r>
              <a:rPr lang="fr-FR" sz="1800" dirty="0"/>
              <a:t>des intervenants externes, et les </a:t>
            </a:r>
            <a:r>
              <a:rPr lang="fr-FR" sz="1800" dirty="0" err="1"/>
              <a:t>activit</a:t>
            </a:r>
            <a:r>
              <a:rPr lang="fr-CA" sz="1800" dirty="0" err="1"/>
              <a:t>és</a:t>
            </a:r>
            <a:r>
              <a:rPr lang="fr-CA" sz="1800" dirty="0"/>
              <a:t> STIM.</a:t>
            </a: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a:p>
            <a:r>
              <a:rPr lang="en-CA" sz="1800" dirty="0" err="1">
                <a:effectLst/>
                <a:latin typeface="Verdana" panose="020B0604030504040204" pitchFamily="34" charset="0"/>
                <a:ea typeface="Calibri" panose="020F0502020204030204" pitchFamily="34" charset="0"/>
                <a:cs typeface="Times New Roman" panose="02020603050405020304" pitchFamily="18" charset="0"/>
              </a:rPr>
              <a:t>Commençons</a:t>
            </a:r>
            <a:r>
              <a:rPr lang="en-CA" sz="1800" dirty="0">
                <a:effectLst/>
                <a:latin typeface="Verdana" panose="020B0604030504040204" pitchFamily="34" charset="0"/>
                <a:ea typeface="Calibri" panose="020F0502020204030204" pitchFamily="34" charset="0"/>
                <a:cs typeface="Times New Roman" panose="02020603050405020304" pitchFamily="18" charset="0"/>
              </a:rPr>
              <a:t> par le bricolage. Le CAÉB propose sur son site Web </a:t>
            </a:r>
            <a:r>
              <a:rPr lang="fr-FR" sz="1800" dirty="0">
                <a:effectLst/>
                <a:latin typeface="Verdana" panose="020B0604030504040204" pitchFamily="34" charset="0"/>
                <a:ea typeface="Calibri" panose="020F0502020204030204" pitchFamily="34" charset="0"/>
                <a:cs typeface="Times New Roman" panose="02020603050405020304" pitchFamily="18" charset="0"/>
              </a:rPr>
              <a:t>un guide de ressources sur le bricolage, qui fournit de nombreux conseils pratiques ainsi que des idées de bricolage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Nous mettrons un lien vers ce guide à la fin de la présentation. Pour l’instant, le plus important à retenir est que les activités pratiques et tactiles sont à privilégier</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Les activités de bricolage uniquement sur papier ne sont pas très accessibles et, franchement, pas très attrayantes. Par contre, l’utilisation de matériaux de tailles, de formes et de textures différentes rendra l’activité plus accessible aux enfants aveugles ou malvoyants, ainsi qu’aux enfants à mobilité réduite ou neurodivergents en recherche sensorielle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Ma première suggestion de bricolage est des images tactiles, et c’est exactement de quoi il s’agit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Offrez aux participants une grande variété de matériaux de bricolage et encouragez-les à réaliser une image basée sur un thème particulier. Vous pouvez par exemple lire </a:t>
            </a:r>
            <a:r>
              <a:rPr lang="fr-FR" sz="1800" i="1" dirty="0">
                <a:effectLst/>
                <a:latin typeface="Verdana" panose="020B0604030504040204" pitchFamily="34" charset="0"/>
                <a:ea typeface="Calibri" panose="020F0502020204030204" pitchFamily="34" charset="0"/>
                <a:cs typeface="Times New Roman" panose="02020603050405020304" pitchFamily="18" charset="0"/>
              </a:rPr>
              <a:t>Le </a:t>
            </a:r>
            <a:r>
              <a:rPr lang="fr-FR" sz="1800" i="1" dirty="0" err="1">
                <a:effectLst/>
                <a:latin typeface="Verdana" panose="020B0604030504040204" pitchFamily="34" charset="0"/>
                <a:ea typeface="Calibri" panose="020F0502020204030204" pitchFamily="34" charset="0"/>
                <a:cs typeface="Times New Roman" panose="02020603050405020304" pitchFamily="18" charset="0"/>
              </a:rPr>
              <a:t>Lorax</a:t>
            </a:r>
            <a:r>
              <a:rPr lang="fr-FR" sz="1800" dirty="0">
                <a:effectLst/>
                <a:latin typeface="Verdana" panose="020B0604030504040204" pitchFamily="34" charset="0"/>
                <a:ea typeface="Calibri" panose="020F0502020204030204" pitchFamily="34" charset="0"/>
                <a:cs typeface="Times New Roman" panose="02020603050405020304" pitchFamily="18" charset="0"/>
              </a:rPr>
              <a:t> du Dr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Seuss</a:t>
            </a:r>
            <a:r>
              <a:rPr lang="fr-FR" sz="1800" dirty="0">
                <a:effectLst/>
                <a:latin typeface="Verdana" panose="020B0604030504040204" pitchFamily="34" charset="0"/>
                <a:ea typeface="Calibri" panose="020F0502020204030204" pitchFamily="34" charset="0"/>
                <a:cs typeface="Times New Roman" panose="02020603050405020304" pitchFamily="18" charset="0"/>
              </a:rPr>
              <a:t>, puis utiliser des matériaux comme des pompons et des cure-pipes, dans les premières deux images à l’écran, pour créer les arbres et le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Lorax</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Le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troisième</a:t>
            </a:r>
            <a:r>
              <a:rPr lang="en-CA" sz="1800" dirty="0">
                <a:effectLst/>
                <a:latin typeface="Verdana" panose="020B0604030504040204" pitchFamily="34" charset="0"/>
                <a:ea typeface="Calibri" panose="020F0502020204030204" pitchFamily="34" charset="0"/>
                <a:cs typeface="Times New Roman" panose="02020603050405020304" pitchFamily="18" charset="0"/>
              </a:rPr>
              <a:t> image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provient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d’un programme qui était monté pour des enfants d’un camp de l’INCA, ayant tous une forme ou une autre de perte de vision</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Les participants ont réalisé des images sous-marines sur une toile de feutre. On leur a donné des matériaux comme du papier abrasif pour le fond de l'océan, du tissu à paillettes pour les écailles de poisson, des poissons en feutre, de nombreux morceaux de tissu, du fil, de la mousse,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etc</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Ce sont souvent des séances très ouvertes de travaux manuels, ce qui les rend beaucoup plus accessibles, car les enfants peuvent choisir de participer de la manière qui leur convient le mieux sans devoir nécessairement demander des mesures d’adaptation. De plus, il existe de nombreuses façons d’adapter ce type d’activité à un livre ou à un thème en particulier</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Mon </a:t>
            </a:r>
            <a:r>
              <a:rPr lang="en-CA" sz="18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autre</a:t>
            </a: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fr-FR"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suggestion de bricolage s’adresse aux personnes qui souhaitent être un peu plus respectueuses de l’environnement dans leurs activités</a:t>
            </a: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r>
              <a:rPr lang="fr-FR"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Nous savons que certaines bibliothèques essaient vraiment d’éviter de produire autant de déchets que possible, alors cette activité est les créations compostables. Nous l’appelons ainsi parce qu’on utilise des matériaux naturels. En gros, vous pouvez utiliser de la pâte à modeler maison pour créer le corps de petits monstres ou de petites créatures</a:t>
            </a: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fr-FR"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Vous pouvez ensuite utiliser des pierres, des brindilles, des cônes de pin, des feuilles, de l’herbe séchée, etc. pour toutes les autres parties du corps et les caractéristiques. Le quatrième image à l’écran en illustre un exemple. La pâte sèche et les enfants peuvent donc conserver leurs créations mais, à la fin de la journée, vous pouvez également tout mettre au compost plutôt qu’à la poubelle</a:t>
            </a: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Vous pouvez également utiliser ce type de pâte pour fabriquer des fossiles, comme sur le cinquième image à l’écran. Utilisez des dinosaures ou des insectes en caoutchouc pour faire des empreintes, et des éléments de la nature pour accentuer le tout. Vous pouvez faire de même en abordant par exemple le thème de l’espace, en utilisant des personnages en jouet pour imiter les empreintes au sol d’un vaisseau d'alunissage. Encore une fois, tous vos matériaux peuvent ensuite être compostés</a:t>
            </a:r>
            <a:r>
              <a:rPr lang="en-CA"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21</a:t>
            </a:fld>
            <a:endParaRPr lang="en-CA"/>
          </a:p>
        </p:txBody>
      </p:sp>
    </p:spTree>
    <p:extLst>
      <p:ext uri="{BB962C8B-B14F-4D97-AF65-F5344CB8AC3E}">
        <p14:creationId xmlns:p14="http://schemas.microsoft.com/office/powerpoint/2010/main" val="2555296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Verdana" panose="020B0604030504040204" pitchFamily="34" charset="0"/>
                <a:ea typeface="Calibri" panose="020F0502020204030204" pitchFamily="34" charset="0"/>
                <a:cs typeface="Times New Roman" panose="02020603050405020304" pitchFamily="18" charset="0"/>
              </a:rPr>
              <a:t>Parlons maintenant de l’heure du conte, un autre volet essentiel du programme pour enfants. Voici quelques conseils rapides et faciles à mettre en œuvre</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Tout d’abord, proposez des jouets sensoriels, des écouteurs et des lunettes de soleil. Les enfants peuvent choisir à mettre les lunettes ou les écouteurs pour réduire l</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r>
              <a:rPr lang="fr-CA" sz="1800" dirty="0">
                <a:effectLst/>
                <a:latin typeface="Verdana" panose="020B0604030504040204" pitchFamily="34" charset="0"/>
                <a:ea typeface="Calibri" panose="020F0502020204030204" pitchFamily="34" charset="0"/>
                <a:cs typeface="Times New Roman" panose="02020603050405020304" pitchFamily="18" charset="0"/>
              </a:rPr>
              <a:t>entrée sensorielle, ou de prendre un jouet pour les calmer ou aider à concentrer. </a:t>
            </a:r>
            <a:r>
              <a:rPr lang="fr-FR" sz="1800" dirty="0">
                <a:effectLst/>
                <a:latin typeface="Verdana" panose="020B0604030504040204" pitchFamily="34" charset="0"/>
                <a:ea typeface="Calibri" panose="020F0502020204030204" pitchFamily="34" charset="0"/>
                <a:cs typeface="Times New Roman" panose="02020603050405020304" pitchFamily="18" charset="0"/>
              </a:rPr>
              <a:t>C’est une démarche très simple, mais qui peut faire une énorme différence pour les enfants atteints de troubles sensoriels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Ensuite, choisissez des histoires plus courtes et comportant des illustrations plus grandes et plus voyantes. N’oubliez pas que certains enfants doivent faire plus d’efforts pour se concentrer. Les histoires plus courtes sont donc plus faciles à suivre. De plus, les grandes illustrations, sans trop de petits détails ou d’encombrement visuel, seront moins écrasantes visuellement et plus faciles à interpréter pour les enfants malvoyants</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en-CA" sz="1800" dirty="0" err="1">
                <a:effectLst/>
                <a:latin typeface="Verdana" panose="020B0604030504040204" pitchFamily="34" charset="0"/>
                <a:ea typeface="Calibri" panose="020F0502020204030204" pitchFamily="34" charset="0"/>
                <a:cs typeface="Times New Roman" panose="02020603050405020304" pitchFamily="18" charset="0"/>
              </a:rPr>
              <a:t>Troisièmement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sachez</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que tout le monde n’écoute pas en restant assis. Certains enfants auront envie de bouger, de s’autostimuler ou de se promener. C’est tout à fait normal. Il est également normal de recadrer poliment un enfant qui perturbe beaucoup l’activité. Vous pouvez dire quelque chose comme « cette place-ci est pour s’asseoir et cette place-là est pour marcher, où aimerais-tu être? » Vous lui donnez ainsi une attente claire, tout en lui laissant le choix</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en-CA" sz="1800" dirty="0" err="1">
                <a:effectLst/>
                <a:latin typeface="Verdana" panose="020B0604030504040204" pitchFamily="34" charset="0"/>
                <a:ea typeface="Calibri" panose="020F0502020204030204" pitchFamily="34" charset="0"/>
                <a:cs typeface="Times New Roman" panose="02020603050405020304" pitchFamily="18" charset="0"/>
              </a:rPr>
              <a:t>Enfin</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utilisez un horaire visuel. Cette méthode est particulièrement utile pour les enfants neurodivergents, mais également pour ceux qui sont malentendants, qui ont des troubles du développement, etc. Un horaire visuel consiste à utiliser un mot ou une phrase courte et simple, accompagné d’une image ou d’un symbole, pour décrire chaque partie du programme. On voit à l’écran quelques exemples de symboles de communication par l’image qui sont le plus souvent utilisés pour les horaires visuels. Nous avons ici la bibliothèque, l’heure du conte, la période de calme et la période de jeu</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Mais il ne faut pas non plus se contenter de l’aspect visuel. Assurez-vous de parler de l’emploi du temps tout au long de l’activité. Il suffit de dire quelque chose comme « nous allons lire une histoire sur les poissons, puis chanter quelques chansons ».</a:t>
            </a:r>
            <a:endParaRPr lang="en-CA"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Verdana" panose="020B0604030504040204" pitchFamily="34" charset="0"/>
                <a:ea typeface="Calibri" panose="020F0502020204030204" pitchFamily="34" charset="0"/>
                <a:cs typeface="Times New Roman" panose="02020603050405020304" pitchFamily="18" charset="0"/>
              </a:rPr>
              <a:t>Vous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devriez</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agir</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ainsi</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pendant tout le programme, surtout si vous arrivez à la fin de l’activité ou à un moment de transition. Vous pouvez dire quelque chose comme « il reste cinq minutes pour le bricolage, alors commencez à penser à vous arrêter ». Vous permettrez aux enfants qui ne voient pas le temps passer ou qui ont de la difficulté à s’adapter au changement de s’y préparer, plutôt que d’être surpris par la situation</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22</a:t>
            </a:fld>
            <a:endParaRPr lang="en-CA"/>
          </a:p>
        </p:txBody>
      </p:sp>
    </p:spTree>
    <p:extLst>
      <p:ext uri="{BB962C8B-B14F-4D97-AF65-F5344CB8AC3E}">
        <p14:creationId xmlns:p14="http://schemas.microsoft.com/office/powerpoint/2010/main" val="386477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Mon troisième type de programme de club de lecture d’été met à contribution des intervenants externes</a:t>
            </a:r>
            <a:r>
              <a:rPr lang="en-CA" sz="1800" dirty="0">
                <a:effectLst/>
                <a:latin typeface="Verdana" panose="020B0604030504040204" pitchFamily="34" charset="0"/>
                <a:ea typeface="Calibri" panose="020F0502020204030204" pitchFamily="34" charset="0"/>
                <a:cs typeface="Times New Roman" panose="02020603050405020304" pitchFamily="18" charset="0"/>
              </a:rPr>
              <a:t>. Il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peut</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s’agir</a:t>
            </a:r>
            <a:r>
              <a:rPr lang="en-CA" sz="1800" dirty="0">
                <a:effectLst/>
                <a:latin typeface="Verdana" panose="020B0604030504040204" pitchFamily="34" charset="0"/>
                <a:ea typeface="Calibri" panose="020F0502020204030204" pitchFamily="34" charset="0"/>
                <a:cs typeface="Times New Roman" panose="02020603050405020304" pitchFamily="18" charset="0"/>
              </a:rPr>
              <a:t> de </a:t>
            </a:r>
            <a:r>
              <a:rPr lang="fr-FR" sz="1800" dirty="0">
                <a:effectLst/>
                <a:latin typeface="Verdana" panose="020B0604030504040204" pitchFamily="34" charset="0"/>
                <a:ea typeface="Calibri" panose="020F0502020204030204" pitchFamily="34" charset="0"/>
                <a:cs typeface="Times New Roman" panose="02020603050405020304" pitchFamily="18" charset="0"/>
              </a:rPr>
              <a:t>visites d'auteurs, de numéros de magiciens, de spectacles de marionnettes, etc. J'ai quatre petits conseils à vous donner </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800" dirty="0">
                <a:effectLst/>
                <a:latin typeface="Verdana" panose="020B0604030504040204" pitchFamily="34" charset="0"/>
                <a:ea typeface="Calibri" panose="020F0502020204030204" pitchFamily="34" charset="0"/>
                <a:cs typeface="Times New Roman" panose="02020603050405020304" pitchFamily="18" charset="0"/>
              </a:rPr>
              <a:t>Utilisez toujours des microphones. Réservez les interprètes en </a:t>
            </a:r>
            <a:r>
              <a:rPr lang="en-US" sz="1800" dirty="0">
                <a:effectLst/>
                <a:latin typeface="Verdana" panose="020B0604030504040204" pitchFamily="34" charset="0"/>
                <a:ea typeface="Calibri" panose="020F0502020204030204" pitchFamily="34" charset="0"/>
                <a:cs typeface="Times New Roman" panose="02020603050405020304" pitchFamily="18" charset="0"/>
              </a:rPr>
              <a:t>langue des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signes</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le plus longtemps possible à l’avance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Ils sont très demandés et il peut être très difficile d’en trouver du jour au lendemain. Proposez différents types de sièges pour les enfants et les adultes</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r>
              <a:rPr lang="fr-FR" sz="1800" dirty="0">
                <a:effectLst/>
                <a:latin typeface="Verdana" panose="020B0604030504040204" pitchFamily="34" charset="0"/>
                <a:ea typeface="Calibri" panose="020F0502020204030204" pitchFamily="34" charset="0"/>
                <a:cs typeface="Times New Roman" panose="02020603050405020304" pitchFamily="18" charset="0"/>
              </a:rPr>
              <a:t> Vous pouvez par exemple disposer des carrés de tapis sur le sol, mais également des chaises pour enfants et des chaises pour adultes. N’oubliez pas que tout le monde ne peut pas rester debout pendant de longues périodes et que tout le monde ne peut pas s’asseoir confortablement sur le sol. Enfin, assurez-vous de disposer d’une rampe d’accès à toutes les scènes ou zones surélevées. Un enfant qui se déplace en fauteuil roulant ou avec un cadre de marche souhaite probablement être le volontaire du magicien, comme tous les autres enfants</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23</a:t>
            </a:fld>
            <a:endParaRPr lang="en-CA"/>
          </a:p>
        </p:txBody>
      </p:sp>
    </p:spTree>
    <p:extLst>
      <p:ext uri="{BB962C8B-B14F-4D97-AF65-F5344CB8AC3E}">
        <p14:creationId xmlns:p14="http://schemas.microsoft.com/office/powerpoint/2010/main" val="116142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err="1">
                <a:effectLst/>
                <a:latin typeface="Verdana" panose="020B0604030504040204" pitchFamily="34" charset="0"/>
                <a:ea typeface="Calibri" panose="020F0502020204030204" pitchFamily="34" charset="0"/>
                <a:cs typeface="Times New Roman" panose="02020603050405020304" pitchFamily="18" charset="0"/>
              </a:rPr>
              <a:t>Parlons</a:t>
            </a:r>
            <a:r>
              <a:rPr lang="en-CA" sz="1800" dirty="0">
                <a:effectLst/>
                <a:latin typeface="Verdana" panose="020B0604030504040204" pitchFamily="34" charset="0"/>
                <a:ea typeface="Calibri" panose="020F0502020204030204" pitchFamily="34" charset="0"/>
                <a:cs typeface="Times New Roman" panose="02020603050405020304" pitchFamily="18" charset="0"/>
              </a:rPr>
              <a:t> pour terminer des programmes STIM. On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retrouve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une multitude de programmes STIM déjà accessibles ou facilement adaptables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Tout ce qui demande de mesurer, de verser et de mélanger est une excellente option. C’est le cas des substances visqueuses, de la pâte à sel et de certaines expériences scientifiques. Par exemple, de nombreux enfants dont la dextérité ou la motricité fine est limitée sont capables de tenir une grande cuillère pour mélanger, à condition que quelqu’un d'autre tienne le bol en place</a:t>
            </a:r>
            <a:r>
              <a:rPr lang="en-CA" sz="1800" dirty="0">
                <a:effectLst/>
                <a:latin typeface="Verdana" panose="020B0604030504040204" pitchFamily="34" charset="0"/>
                <a:ea typeface="Calibri" panose="020F0502020204030204" pitchFamily="34" charset="0"/>
                <a:cs typeface="Times New Roman" panose="02020603050405020304" pitchFamily="18" charset="0"/>
              </a:rPr>
              <a:t>. Les</a:t>
            </a:r>
            <a:r>
              <a:rPr lang="fr-FR" sz="1800" dirty="0">
                <a:effectLst/>
                <a:latin typeface="Verdana" panose="020B0604030504040204" pitchFamily="34" charset="0"/>
                <a:ea typeface="Calibri" panose="020F0502020204030204" pitchFamily="34" charset="0"/>
                <a:cs typeface="Times New Roman" panose="02020603050405020304" pitchFamily="18" charset="0"/>
              </a:rPr>
              <a:t> enfants en situation de handicaps divers pourront écraser des objets avec leurs mains. Pour ce qui concerne les activités où ils se salissent les mains, vous pouvez proposer des gants en caoutchouc jetables. Certains enfants refuseront de porter des gants, mais d’autres y verront une possibilité de participer à des activités salissantes sans avoir à craindre que quelque chose ne touche leur peau</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fr-FR" sz="1800" dirty="0">
                <a:effectLst/>
                <a:latin typeface="Verdana" panose="020B0604030504040204" pitchFamily="34" charset="0"/>
                <a:ea typeface="Calibri" panose="020F0502020204030204" pitchFamily="34" charset="0"/>
                <a:cs typeface="Times New Roman" panose="02020603050405020304" pitchFamily="18" charset="0"/>
              </a:rPr>
              <a:t>Parmi les autres bonnes activités STIM, citons les cartes tactiles, si vous faites de la géographie ou des activités de type « tour du monde ». Vous pouvez utiliser des cartes routières ou simplement du papier vierge. Utilisez des objets tridimensionnels comme des maisons de Monopoly, des feuilles ou des arbres artificiels, de petits animaux jouets, etc. pour représenter les différents lieux sur la carte. Utilisez ensuite du fil ou des cure-pipes pour créer une représentation tactile de l’itinéraire à parcourir</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CA" sz="1800" dirty="0" err="1">
                <a:effectLst/>
                <a:latin typeface="Verdana" panose="020B0604030504040204" pitchFamily="34" charset="0"/>
                <a:ea typeface="Calibri" panose="020F0502020204030204" pitchFamily="34" charset="0"/>
                <a:cs typeface="Times New Roman" panose="02020603050405020304" pitchFamily="18" charset="0"/>
              </a:rPr>
              <a:t>Enfin</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une autre option écologique consiste à utiliser des matériaux recyclables pour créer des structures, des villes ou des « inventions ». Rassemblez tout un tas de boîtes en carton, de tubes, de récipients en plastique et de tout ce qui peut être manipulé proprement et sans danger. Ensuite, donnez aux enfants de la colle, du ruban adhésif, des agrafes, etc. et laissez-les créer des structures inspirées de votre thème ou du livre que vous avez lu. C’est un excellent exercice d’ingénierie, de coopération, etc. À la fin de l’activité, tout peut être recyclé</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24</a:t>
            </a:fld>
            <a:endParaRPr lang="en-CA"/>
          </a:p>
        </p:txBody>
      </p:sp>
    </p:spTree>
    <p:extLst>
      <p:ext uri="{BB962C8B-B14F-4D97-AF65-F5344CB8AC3E}">
        <p14:creationId xmlns:p14="http://schemas.microsoft.com/office/powerpoint/2010/main" val="189231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À l’approche de l’automne, lorsque les activités des clubs de lecture d’été prennent fin, nous vous recommandons de maintenir l’esprit de l’accessibilité tout au long de l'année. Voici quelques exemples de ce que vous pouvez faire</a:t>
            </a:r>
            <a:r>
              <a:rPr lang="en-US" dirty="0"/>
              <a:t>.</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25</a:t>
            </a:fld>
            <a:endParaRPr lang="en-CA"/>
          </a:p>
        </p:txBody>
      </p:sp>
    </p:spTree>
    <p:extLst>
      <p:ext uri="{BB962C8B-B14F-4D97-AF65-F5344CB8AC3E}">
        <p14:creationId xmlns:p14="http://schemas.microsoft.com/office/powerpoint/2010/main" val="140826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Candidatures attendues à l'automne</a:t>
            </a: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26</a:t>
            </a:fld>
            <a:endParaRPr lang="en-CA"/>
          </a:p>
        </p:txBody>
      </p:sp>
    </p:spTree>
    <p:extLst>
      <p:ext uri="{BB962C8B-B14F-4D97-AF65-F5344CB8AC3E}">
        <p14:creationId xmlns:p14="http://schemas.microsoft.com/office/powerpoint/2010/main" val="262994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plus des formations comme celle-ci, le CAÉB peut soutenir votre club de lecture d’été de plusieurs autres façons</a:t>
            </a:r>
            <a:r>
              <a:rPr lang="en-CA" dirty="0"/>
              <a:t>. Nous </a:t>
            </a:r>
            <a:r>
              <a:rPr lang="en-CA" dirty="0" err="1"/>
              <a:t>pouvons</a:t>
            </a:r>
            <a:r>
              <a:rPr lang="en-CA" dirty="0"/>
              <a:t> tout </a:t>
            </a:r>
            <a:r>
              <a:rPr lang="en-CA" dirty="0" err="1"/>
              <a:t>d’abord</a:t>
            </a:r>
            <a:r>
              <a:rPr lang="fr-FR" dirty="0"/>
              <a:t> fournir un accès aux livres dans des formats accessibles. Il s’agit bien sûr d’un accès numérique, que nous vous encourageons à promouvoir auprès de vos abonnés, mais également d’un accès aux documents physiques, comme les livres en braille et en braille imprimé</a:t>
            </a:r>
            <a:r>
              <a:rPr lang="en-CA" dirty="0"/>
              <a:t>.</a:t>
            </a:r>
            <a:r>
              <a:rPr lang="fr-FR" dirty="0"/>
              <a:t> Vous pouvez les commander pour les avoir à portée de main à votre bibliothèque. Les intégrer à vos programmes et à vos séances de narration de contes constitue un excellent moyen de promouvoir les services du CAÉB et de faire connaître le braille aux autres enfants</a:t>
            </a:r>
            <a:r>
              <a:rPr lang="en-CA" dirty="0"/>
              <a:t>.</a:t>
            </a:r>
          </a:p>
          <a:p>
            <a:r>
              <a:rPr lang="en-US" dirty="0"/>
              <a:t>Le CAÉB </a:t>
            </a:r>
            <a:r>
              <a:rPr lang="fr-FR" dirty="0"/>
              <a:t>offre également toutes sortes de ressources sur son site Web, et les prochaines diapositives en présentent quelques-unes</a:t>
            </a:r>
            <a:r>
              <a:rPr lang="en-CA" dirty="0"/>
              <a:t>.</a:t>
            </a:r>
          </a:p>
          <a:p>
            <a:r>
              <a:rPr lang="fr-FR" dirty="0"/>
              <a:t>Enfin, nous sommes à l’origine de la page </a:t>
            </a:r>
            <a:r>
              <a:rPr lang="en-US" sz="1200" i="1" dirty="0" err="1"/>
              <a:t>Pensez</a:t>
            </a:r>
            <a:r>
              <a:rPr lang="en-US" sz="1200" i="1" dirty="0"/>
              <a:t> </a:t>
            </a:r>
            <a:r>
              <a:rPr lang="en-US" sz="1200" i="1" dirty="0" err="1"/>
              <a:t>accessibilité</a:t>
            </a:r>
            <a:r>
              <a:rPr lang="en-US" sz="1200" dirty="0"/>
              <a:t> </a:t>
            </a:r>
            <a:r>
              <a:rPr lang="fr-FR" dirty="0"/>
              <a:t>du </a:t>
            </a:r>
            <a:r>
              <a:rPr lang="en-US" sz="1200" dirty="0"/>
              <a:t>CLÉTD</a:t>
            </a:r>
            <a:r>
              <a:rPr lang="en-CA" dirty="0"/>
              <a:t>.</a:t>
            </a:r>
          </a:p>
        </p:txBody>
      </p:sp>
      <p:sp>
        <p:nvSpPr>
          <p:cNvPr id="4" name="Slide Number Placeholder 3"/>
          <p:cNvSpPr>
            <a:spLocks noGrp="1"/>
          </p:cNvSpPr>
          <p:nvPr>
            <p:ph type="sldNum" sz="quarter" idx="5"/>
          </p:nvPr>
        </p:nvSpPr>
        <p:spPr/>
        <p:txBody>
          <a:bodyPr/>
          <a:lstStyle/>
          <a:p>
            <a:fld id="{37CD79CE-713A-4569-A52C-CA3FEA2234B8}" type="slidenum">
              <a:rPr lang="en-CA" smtClean="0"/>
              <a:t>27</a:t>
            </a:fld>
            <a:endParaRPr lang="en-CA"/>
          </a:p>
        </p:txBody>
      </p:sp>
    </p:spTree>
    <p:extLst>
      <p:ext uri="{BB962C8B-B14F-4D97-AF65-F5344CB8AC3E}">
        <p14:creationId xmlns:p14="http://schemas.microsoft.com/office/powerpoint/2010/main" val="2764607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Quelques ressources téléchargeables sur le site du CAÉB </a:t>
            </a:r>
            <a:r>
              <a:rPr lang="en-CA" dirty="0"/>
              <a:t>:</a:t>
            </a:r>
          </a:p>
          <a:p>
            <a:r>
              <a:rPr lang="en-CA" dirty="0"/>
              <a:t>- Le guide </a:t>
            </a:r>
            <a:r>
              <a:rPr lang="en-CA" i="1" dirty="0" err="1"/>
              <a:t>Parlons</a:t>
            </a:r>
            <a:r>
              <a:rPr lang="en-CA" i="1" dirty="0"/>
              <a:t> de </a:t>
            </a:r>
            <a:r>
              <a:rPr lang="en-CA" i="1" dirty="0" err="1"/>
              <a:t>littératie</a:t>
            </a:r>
            <a:r>
              <a:rPr lang="en-CA" i="1" dirty="0"/>
              <a:t> accessible </a:t>
            </a:r>
            <a:r>
              <a:rPr lang="fr-FR" dirty="0"/>
              <a:t>présente les formats de lecture accessibles les plus courants, comme les livres audio, les livres en braille et les livres décodables, et explique en détail ce qui rend chaque format accessible et les types de handicaps et de besoins en lecture qu’il peut prendre en charge</a:t>
            </a:r>
            <a:r>
              <a:rPr lang="en-CA" dirty="0"/>
              <a:t>.</a:t>
            </a:r>
          </a:p>
          <a:p>
            <a:r>
              <a:rPr lang="en-CA" dirty="0"/>
              <a:t>- </a:t>
            </a:r>
            <a:r>
              <a:rPr lang="fr-FR" dirty="0"/>
              <a:t>Le </a:t>
            </a:r>
            <a:r>
              <a:rPr lang="fr-FR" i="1" dirty="0"/>
              <a:t>Guide de bricolage et autres activités accessibles</a:t>
            </a:r>
            <a:r>
              <a:rPr lang="fr-FR" dirty="0"/>
              <a:t>, mentionné plus haut, qui offre des conseils sur tous les sujets, de l'aménagement de la salle à l’élaboration d’instructions accessibles</a:t>
            </a:r>
            <a:r>
              <a:rPr lang="en-CA" dirty="0"/>
              <a:t>.</a:t>
            </a:r>
          </a:p>
          <a:p>
            <a:r>
              <a:rPr lang="en-CA" dirty="0"/>
              <a:t>- L</a:t>
            </a:r>
            <a:r>
              <a:rPr lang="fr-FR" dirty="0"/>
              <a:t>'affiche sur les services pour enfants du CAÉB fait la promotion de nos collections et de nos services destinés aux enfants. Nous invitons les bibliothèques à l’imprimer et à la poser dans leurs rayons pour enfants, sur leurs présentoirs de livres, et même à l’insérer dans leurs documents distribués dans le cadre des activités de sensibilisation dans les écoles</a:t>
            </a:r>
            <a:r>
              <a:rPr lang="en-CA" dirty="0"/>
              <a:t>.</a:t>
            </a:r>
          </a:p>
        </p:txBody>
      </p:sp>
      <p:sp>
        <p:nvSpPr>
          <p:cNvPr id="4" name="Slide Number Placeholder 3"/>
          <p:cNvSpPr>
            <a:spLocks noGrp="1"/>
          </p:cNvSpPr>
          <p:nvPr>
            <p:ph type="sldNum" sz="quarter" idx="5"/>
          </p:nvPr>
        </p:nvSpPr>
        <p:spPr/>
        <p:txBody>
          <a:bodyPr/>
          <a:lstStyle/>
          <a:p>
            <a:fld id="{37CD79CE-713A-4569-A52C-CA3FEA2234B8}" type="slidenum">
              <a:rPr lang="en-CA" smtClean="0"/>
              <a:t>28</a:t>
            </a:fld>
            <a:endParaRPr lang="en-CA"/>
          </a:p>
        </p:txBody>
      </p:sp>
    </p:spTree>
    <p:extLst>
      <p:ext uri="{BB962C8B-B14F-4D97-AF65-F5344CB8AC3E}">
        <p14:creationId xmlns:p14="http://schemas.microsoft.com/office/powerpoint/2010/main" val="2519945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B7EED69-FB9B-4921-BFD0-A23A9BD6AF34}" type="slidenum">
              <a:rPr lang="en-CA" smtClean="0"/>
              <a:t>29</a:t>
            </a:fld>
            <a:endParaRPr lang="en-CA"/>
          </a:p>
        </p:txBody>
      </p:sp>
    </p:spTree>
    <p:extLst>
      <p:ext uri="{BB962C8B-B14F-4D97-AF65-F5344CB8AC3E}">
        <p14:creationId xmlns:p14="http://schemas.microsoft.com/office/powerpoint/2010/main" val="394150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3</a:t>
            </a:fld>
            <a:endParaRPr lang="en-CA"/>
          </a:p>
        </p:txBody>
      </p:sp>
    </p:spTree>
    <p:extLst>
      <p:ext uri="{BB962C8B-B14F-4D97-AF65-F5344CB8AC3E}">
        <p14:creationId xmlns:p14="http://schemas.microsoft.com/office/powerpoint/2010/main" val="3604476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u="none" dirty="0"/>
          </a:p>
          <a:p>
            <a:endParaRPr lang="en-US" dirty="0"/>
          </a:p>
        </p:txBody>
      </p:sp>
      <p:sp>
        <p:nvSpPr>
          <p:cNvPr id="4" name="Slide Number Placeholder 3"/>
          <p:cNvSpPr>
            <a:spLocks noGrp="1"/>
          </p:cNvSpPr>
          <p:nvPr>
            <p:ph type="sldNum" sz="quarter" idx="10"/>
          </p:nvPr>
        </p:nvSpPr>
        <p:spPr/>
        <p:txBody>
          <a:bodyPr/>
          <a:lstStyle/>
          <a:p>
            <a:fld id="{6509005D-064B-427F-A2AC-1C1EEC92370D}" type="slidenum">
              <a:rPr lang="en-US" smtClean="0"/>
              <a:t>30</a:t>
            </a:fld>
            <a:endParaRPr lang="en-US"/>
          </a:p>
        </p:txBody>
      </p:sp>
    </p:spTree>
    <p:extLst>
      <p:ext uri="{BB962C8B-B14F-4D97-AF65-F5344CB8AC3E}">
        <p14:creationId xmlns:p14="http://schemas.microsoft.com/office/powerpoint/2010/main" val="54583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a:effectLst/>
                <a:latin typeface="Verdana" panose="020B0604030504040204" pitchFamily="34" charset="0"/>
                <a:ea typeface="Calibri" panose="020F0502020204030204" pitchFamily="34" charset="0"/>
                <a:cs typeface="Times New Roman" panose="02020603050405020304" pitchFamily="18" charset="0"/>
              </a:rPr>
              <a:t>JD - Les </a:t>
            </a:r>
            <a:r>
              <a:rPr lang="en-CA" sz="1800" err="1"/>
              <a:t>personnes</a:t>
            </a:r>
            <a:r>
              <a:rPr lang="en-CA" sz="1800"/>
              <a:t> incapables de lire les </a:t>
            </a:r>
            <a:r>
              <a:rPr lang="en-CA" sz="1800" err="1"/>
              <a:t>imprimés</a:t>
            </a:r>
            <a:r>
              <a:rPr lang="en-CA" sz="1800"/>
              <a:t> </a:t>
            </a:r>
            <a:r>
              <a:rPr lang="en-CA" sz="1800" err="1"/>
              <a:t>ont</a:t>
            </a:r>
            <a:r>
              <a:rPr lang="en-CA" sz="1800"/>
              <a:t> </a:t>
            </a:r>
            <a:r>
              <a:rPr lang="en-CA" sz="1800" err="1"/>
              <a:t>besoin</a:t>
            </a:r>
            <a:r>
              <a:rPr lang="en-CA" sz="1800"/>
              <a:t> de livres </a:t>
            </a:r>
            <a:r>
              <a:rPr lang="en-CA" sz="1800" err="1"/>
              <a:t>en</a:t>
            </a:r>
            <a:r>
              <a:rPr lang="en-CA" sz="1800"/>
              <a:t> formats</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accessibles</a:t>
            </a:r>
            <a:r>
              <a:rPr lang="en-CA" sz="1800" kern="100">
                <a:effectLst/>
                <a:latin typeface="Verdana" panose="020B0604030504040204" pitchFamily="34" charset="0"/>
                <a:ea typeface="Calibri" panose="020F0502020204030204" pitchFamily="34" charset="0"/>
                <a:cs typeface="Times New Roman" panose="02020603050405020304" pitchFamily="18" charset="0"/>
              </a:rPr>
              <a:t>. Le </a:t>
            </a:r>
            <a:r>
              <a:rPr lang="en-US" sz="1800">
                <a:ea typeface="Verdana"/>
              </a:rPr>
              <a:t>CAÉB </a:t>
            </a:r>
            <a:r>
              <a:rPr lang="en-US" sz="1800" err="1">
                <a:ea typeface="Verdana"/>
              </a:rPr>
              <a:t>offre</a:t>
            </a:r>
            <a:r>
              <a:rPr lang="en-US" sz="1800">
                <a:ea typeface="Verdana"/>
              </a:rPr>
              <a:t> un</a:t>
            </a:r>
            <a:r>
              <a:rPr lang="en-CA" sz="1800" kern="100">
                <a:effectLst/>
                <a:latin typeface="Verdana" panose="020B0604030504040204" pitchFamily="34" charset="0"/>
                <a:ea typeface="Calibri" panose="020F0502020204030204" pitchFamily="34" charset="0"/>
                <a:cs typeface="Times New Roman" panose="02020603050405020304" pitchFamily="18" charset="0"/>
              </a:rPr>
              <a:t> service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complet</a:t>
            </a:r>
            <a:r>
              <a:rPr lang="en-CA" sz="1800" kern="100">
                <a:effectLst/>
                <a:latin typeface="Verdana" panose="020B0604030504040204" pitchFamily="34" charset="0"/>
                <a:ea typeface="Calibri" panose="020F0502020204030204" pitchFamily="34" charset="0"/>
                <a:cs typeface="Times New Roman" panose="02020603050405020304" pitchFamily="18" charset="0"/>
              </a:rPr>
              <a:t> de </a:t>
            </a:r>
            <a:r>
              <a:rPr lang="en-US" sz="1800">
                <a:ea typeface="Verdana"/>
              </a:rPr>
              <a:t>bibliothèque</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en</a:t>
            </a:r>
            <a:r>
              <a:rPr lang="en-CA" sz="1800" kern="100">
                <a:effectLst/>
                <a:latin typeface="Verdana" panose="020B0604030504040204" pitchFamily="34" charset="0"/>
                <a:ea typeface="Calibri" panose="020F0502020204030204" pitchFamily="34" charset="0"/>
                <a:cs typeface="Times New Roman" panose="02020603050405020304" pitchFamily="18" charset="0"/>
              </a:rPr>
              <a:t> proposant plus de 1,4 million de livres, de magazines et de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journaux</a:t>
            </a:r>
            <a:r>
              <a:rPr lang="en-CA" sz="1800" kern="100">
                <a:effectLst/>
                <a:latin typeface="Verdana" panose="020B0604030504040204" pitchFamily="34" charset="0"/>
                <a:ea typeface="Calibri" panose="020F0502020204030204" pitchFamily="34" charset="0"/>
                <a:cs typeface="Times New Roman" panose="02020603050405020304" pitchFamily="18" charset="0"/>
              </a:rPr>
              <a:t> aux </a:t>
            </a:r>
            <a:r>
              <a:rPr lang="en-CA" sz="1800" err="1"/>
              <a:t>personnes</a:t>
            </a:r>
            <a:r>
              <a:rPr lang="en-CA" sz="1800"/>
              <a:t> incapables de lire les </a:t>
            </a:r>
            <a:r>
              <a:rPr lang="en-CA" sz="1800" err="1"/>
              <a:t>imprimés</a:t>
            </a:r>
            <a:r>
              <a:rPr lang="en-CA" sz="1800"/>
              <a:t> vivant au</a:t>
            </a:r>
            <a:r>
              <a:rPr lang="en-CA" sz="1800" kern="100">
                <a:effectLst/>
                <a:latin typeface="Verdana" panose="020B0604030504040204" pitchFamily="34" charset="0"/>
                <a:ea typeface="Calibri" panose="020F0502020204030204" pitchFamily="34" charset="0"/>
                <a:cs typeface="Times New Roman" panose="02020603050405020304" pitchFamily="18" charset="0"/>
              </a:rPr>
              <a:t> Canada. Le </a:t>
            </a:r>
            <a:r>
              <a:rPr lang="en-US" sz="1800">
                <a:ea typeface="Verdana"/>
              </a:rPr>
              <a:t>CAÉB</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est</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une</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fr-FR" sz="2800" b="0" i="0">
                <a:solidFill>
                  <a:srgbClr val="212121"/>
                </a:solidFill>
                <a:effectLst/>
                <a:latin typeface="Arial" panose="020B0604020202020204" pitchFamily="34" charset="0"/>
              </a:rPr>
              <a:t>organisation nationale sans but lucratif qui offre des services de lecture accessible aux quelque trois millions de personnes au Canada ayant une déficience de lecture des imprimés</a:t>
            </a:r>
            <a:r>
              <a:rPr lang="en-CA" sz="1800" kern="10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fr-FR" sz="2800" b="0" i="0">
                <a:solidFill>
                  <a:srgbClr val="212121"/>
                </a:solidFill>
                <a:effectLst/>
                <a:latin typeface="Arial" panose="020B0604020202020204" pitchFamily="34" charset="0"/>
              </a:rPr>
              <a:t>Nos services permettent aux personnes incapables de lire les imprimés de partout au pays de mieux participer aux activités d’apprentissage et à la vie professionnelle et sociale. Ces services les aident à contribuer au développement social, culturel et économique de leur communauté et de la collectivité en général</a:t>
            </a:r>
            <a:r>
              <a:rPr lang="en-CA" sz="1800" kern="100">
                <a:solidFill>
                  <a:srgbClr val="212121"/>
                </a:solidFill>
                <a:effectLst/>
                <a:latin typeface="Verdana" panose="020B0604030504040204" pitchFamily="34" charset="0"/>
                <a:ea typeface="Calibri" panose="020F0502020204030204" pitchFamily="34" charset="0"/>
                <a:cs typeface="Arial" panose="020B0604020202020204" pitchFamily="34" charset="0"/>
              </a:rPr>
              <a:t>.</a:t>
            </a:r>
          </a:p>
          <a:p>
            <a:endParaRPr lang="en-CA" sz="1800" kern="100">
              <a:solidFill>
                <a:srgbClr val="212121"/>
              </a:solidFill>
              <a:effectLst/>
              <a:latin typeface="Verdana" panose="020B0604030504040204" pitchFamily="34" charset="0"/>
              <a:ea typeface="Calibri" panose="020F0502020204030204" pitchFamily="34" charset="0"/>
              <a:cs typeface="Arial" panose="020B0604020202020204" pitchFamily="34" charset="0"/>
            </a:endParaRPr>
          </a:p>
          <a:p>
            <a:r>
              <a:rPr lang="en-CA" sz="1800" kern="100">
                <a:effectLst/>
                <a:latin typeface="Verdana" panose="020B0604030504040204" pitchFamily="34" charset="0"/>
                <a:ea typeface="Calibri" panose="020F0502020204030204" pitchFamily="34" charset="0"/>
                <a:cs typeface="Times New Roman" panose="02020603050405020304" pitchFamily="18" charset="0"/>
              </a:rPr>
              <a:t>Nous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avons</a:t>
            </a:r>
            <a:r>
              <a:rPr lang="en-CA" sz="1800" kern="100">
                <a:effectLst/>
                <a:latin typeface="Verdana" panose="020B0604030504040204" pitchFamily="34" charset="0"/>
                <a:ea typeface="Calibri" panose="020F0502020204030204" pitchFamily="34" charset="0"/>
                <a:cs typeface="Times New Roman" panose="02020603050405020304" pitchFamily="18" charset="0"/>
              </a:rPr>
              <a:t> pour mission de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soutenir</a:t>
            </a:r>
            <a:r>
              <a:rPr lang="en-CA" sz="1800" kern="100">
                <a:effectLst/>
                <a:latin typeface="Verdana" panose="020B0604030504040204" pitchFamily="34" charset="0"/>
                <a:ea typeface="Calibri" panose="020F0502020204030204" pitchFamily="34" charset="0"/>
                <a:cs typeface="Times New Roman" panose="02020603050405020304" pitchFamily="18" charset="0"/>
              </a:rPr>
              <a:t> les </a:t>
            </a:r>
            <a:r>
              <a:rPr lang="en-US" sz="1800">
                <a:ea typeface="Verdana"/>
              </a:rPr>
              <a:t>bibliothèques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publiques</a:t>
            </a:r>
            <a:r>
              <a:rPr lang="en-CA" sz="1800" kern="100">
                <a:effectLst/>
                <a:latin typeface="Verdana" panose="020B0604030504040204" pitchFamily="34" charset="0"/>
                <a:ea typeface="Calibri" panose="020F0502020204030204" pitchFamily="34" charset="0"/>
                <a:cs typeface="Times New Roman" panose="02020603050405020304" pitchFamily="18" charset="0"/>
              </a:rPr>
              <a:t> dans la mise à disposition de collections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accessibles</a:t>
            </a:r>
            <a:r>
              <a:rPr lang="en-CA" sz="1800" kern="100">
                <a:effectLst/>
                <a:latin typeface="Verdana" panose="020B0604030504040204" pitchFamily="34" charset="0"/>
                <a:ea typeface="Calibri" panose="020F0502020204030204" pitchFamily="34" charset="0"/>
                <a:cs typeface="Times New Roman" panose="02020603050405020304" pitchFamily="18" charset="0"/>
              </a:rPr>
              <a:t> et de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défendre</a:t>
            </a:r>
            <a:r>
              <a:rPr lang="en-CA" sz="1800" kern="100">
                <a:effectLst/>
                <a:latin typeface="Verdana" panose="020B0604030504040204" pitchFamily="34" charset="0"/>
                <a:ea typeface="Calibri" panose="020F0502020204030204" pitchFamily="34" charset="0"/>
                <a:cs typeface="Times New Roman" panose="02020603050405020304" pitchFamily="18" charset="0"/>
              </a:rPr>
              <a:t> le droit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fondamental</a:t>
            </a:r>
            <a:r>
              <a:rPr lang="en-CA" sz="1800" kern="100">
                <a:effectLst/>
                <a:latin typeface="Verdana" panose="020B0604030504040204" pitchFamily="34" charset="0"/>
                <a:ea typeface="Calibri" panose="020F0502020204030204" pitchFamily="34" charset="0"/>
                <a:cs typeface="Times New Roman" panose="02020603050405020304" pitchFamily="18" charset="0"/>
              </a:rPr>
              <a:t> des Canadiens </a:t>
            </a:r>
            <a:r>
              <a:rPr lang="fr-FR" sz="1800" b="0" i="0">
                <a:solidFill>
                  <a:srgbClr val="212121"/>
                </a:solidFill>
                <a:effectLst/>
                <a:latin typeface="Arial" panose="020B0604020202020204" pitchFamily="34" charset="0"/>
              </a:rPr>
              <a:t>incapables de lire les imprimés d’accéder à des </a:t>
            </a:r>
            <a:r>
              <a:rPr lang="fr-FR" sz="2800" b="0" i="0">
                <a:solidFill>
                  <a:srgbClr val="212121"/>
                </a:solidFill>
                <a:effectLst/>
                <a:latin typeface="Arial" panose="020B0604020202020204" pitchFamily="34" charset="0"/>
              </a:rPr>
              <a:t>médias et à des documents dans le format de leur choix</a:t>
            </a:r>
            <a:r>
              <a:rPr lang="en-CA" sz="1800" kern="100">
                <a:effectLst/>
                <a:latin typeface="Verdana" panose="020B0604030504040204" pitchFamily="34" charset="0"/>
                <a:ea typeface="Calibri" panose="020F0502020204030204" pitchFamily="34" charset="0"/>
                <a:cs typeface="Times New Roman" panose="02020603050405020304" pitchFamily="18" charset="0"/>
              </a:rPr>
              <a:t>. Nous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allons</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revenir</a:t>
            </a:r>
            <a:r>
              <a:rPr lang="en-CA" sz="1800" kern="100">
                <a:effectLst/>
                <a:latin typeface="Verdana" panose="020B0604030504040204" pitchFamily="34" charset="0"/>
                <a:ea typeface="Calibri" panose="020F0502020204030204" pitchFamily="34" charset="0"/>
                <a:cs typeface="Times New Roman" panose="02020603050405020304" pitchFamily="18" charset="0"/>
              </a:rPr>
              <a:t> plus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en</a:t>
            </a:r>
            <a:r>
              <a:rPr lang="en-CA" sz="1800" kern="100">
                <a:effectLst/>
                <a:latin typeface="Verdana" panose="020B0604030504040204" pitchFamily="34" charset="0"/>
                <a:ea typeface="Calibri" panose="020F0502020204030204" pitchFamily="34" charset="0"/>
                <a:cs typeface="Times New Roman" panose="02020603050405020304" pitchFamily="18" charset="0"/>
              </a:rPr>
              <a:t>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détail</a:t>
            </a:r>
            <a:r>
              <a:rPr lang="en-CA" sz="1800" kern="100">
                <a:effectLst/>
                <a:latin typeface="Verdana" panose="020B0604030504040204" pitchFamily="34" charset="0"/>
                <a:ea typeface="Calibri" panose="020F0502020204030204" pitchFamily="34" charset="0"/>
                <a:cs typeface="Times New Roman" panose="02020603050405020304" pitchFamily="18" charset="0"/>
              </a:rPr>
              <a:t> sur </a:t>
            </a:r>
            <a:r>
              <a:rPr lang="en-CA" sz="1800" kern="100" err="1">
                <a:effectLst/>
                <a:latin typeface="Verdana" panose="020B0604030504040204" pitchFamily="34" charset="0"/>
                <a:ea typeface="Calibri" panose="020F0502020204030204" pitchFamily="34" charset="0"/>
                <a:cs typeface="Times New Roman" panose="02020603050405020304" pitchFamily="18" charset="0"/>
              </a:rPr>
              <a:t>ces</a:t>
            </a:r>
            <a:r>
              <a:rPr lang="en-CA" sz="1800" kern="100">
                <a:effectLst/>
                <a:latin typeface="Verdana" panose="020B0604030504040204" pitchFamily="34" charset="0"/>
                <a:ea typeface="Calibri" panose="020F0502020204030204" pitchFamily="34" charset="0"/>
                <a:cs typeface="Times New Roman" panose="02020603050405020304" pitchFamily="18" charset="0"/>
              </a:rPr>
              <a:t> points.</a:t>
            </a:r>
            <a:endParaRPr lang="en-CA"/>
          </a:p>
        </p:txBody>
      </p:sp>
      <p:sp>
        <p:nvSpPr>
          <p:cNvPr id="4" name="Slide Number Placeholder 3"/>
          <p:cNvSpPr>
            <a:spLocks noGrp="1"/>
          </p:cNvSpPr>
          <p:nvPr>
            <p:ph type="sldNum" sz="quarter" idx="5"/>
          </p:nvPr>
        </p:nvSpPr>
        <p:spPr/>
        <p:txBody>
          <a:bodyPr/>
          <a:lstStyle/>
          <a:p>
            <a:fld id="{9FD2F16B-AECB-46D9-8AE3-EA89E21702C4}" type="slidenum">
              <a:rPr lang="en-CA" smtClean="0"/>
              <a:t>4</a:t>
            </a:fld>
            <a:endParaRPr lang="en-CA"/>
          </a:p>
        </p:txBody>
      </p:sp>
    </p:spTree>
    <p:extLst>
      <p:ext uri="{BB962C8B-B14F-4D97-AF65-F5344CB8AC3E}">
        <p14:creationId xmlns:p14="http://schemas.microsoft.com/office/powerpoint/2010/main" val="76505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CA" sz="1800" dirty="0">
                <a:effectLst/>
                <a:latin typeface="Verdana" panose="020B0604030504040204" pitchFamily="34" charset="0"/>
                <a:ea typeface="Calibri" panose="020F0502020204030204" pitchFamily="34" charset="0"/>
                <a:cs typeface="Times New Roman" panose="02020603050405020304" pitchFamily="18" charset="0"/>
              </a:rPr>
              <a:t>Une </a:t>
            </a:r>
            <a:r>
              <a:rPr lang="en-CA" sz="1800" dirty="0" err="1">
                <a:effectLst/>
                <a:latin typeface="Verdana" panose="020B0604030504040204" pitchFamily="34" charset="0"/>
                <a:ea typeface="Calibri" panose="020F0502020204030204" pitchFamily="34" charset="0"/>
                <a:cs typeface="Times New Roman" panose="02020603050405020304" pitchFamily="18" charset="0"/>
              </a:rPr>
              <a:t>déficience</a:t>
            </a:r>
            <a:r>
              <a:rPr lang="en-CA" sz="1800" dirty="0">
                <a:effectLst/>
                <a:latin typeface="Verdana" panose="020B0604030504040204" pitchFamily="34" charset="0"/>
                <a:ea typeface="Calibri" panose="020F0502020204030204" pitchFamily="34" charset="0"/>
                <a:cs typeface="Times New Roman" panose="02020603050405020304" pitchFamily="18" charset="0"/>
              </a:rPr>
              <a:t> de lecture des </a:t>
            </a:r>
            <a:r>
              <a:rPr lang="fr-FR" sz="1800" dirty="0">
                <a:effectLst/>
                <a:latin typeface="Verdana" panose="020B0604030504040204" pitchFamily="34" charset="0"/>
                <a:ea typeface="Calibri" panose="020F0502020204030204" pitchFamily="34" charset="0"/>
                <a:cs typeface="Times New Roman" panose="02020603050405020304" pitchFamily="18" charset="0"/>
              </a:rPr>
              <a:t>imprimés est un handicap qui affecte la capacité d'une personne à lire un livre imprimé traditionnel</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r>
              <a:rPr lang="fr-FR" sz="1800" dirty="0">
                <a:effectLst/>
                <a:latin typeface="Verdana" panose="020B0604030504040204" pitchFamily="34" charset="0"/>
                <a:ea typeface="Calibri" panose="020F0502020204030204" pitchFamily="34" charset="0"/>
                <a:cs typeface="Times New Roman" panose="02020603050405020304" pitchFamily="18" charset="0"/>
              </a:rPr>
              <a:t> Il s’agit bien sûr de handicaps liés à la vision, mais également de troubles de l’apprentissage et du développement, de certains types de </a:t>
            </a:r>
            <a:r>
              <a:rPr lang="fr-FR" sz="1800" dirty="0" err="1">
                <a:effectLst/>
                <a:latin typeface="Verdana" panose="020B0604030504040204" pitchFamily="34" charset="0"/>
                <a:ea typeface="Calibri" panose="020F0502020204030204" pitchFamily="34" charset="0"/>
                <a:cs typeface="Times New Roman" panose="02020603050405020304" pitchFamily="18" charset="0"/>
              </a:rPr>
              <a:t>neurodivergence</a:t>
            </a:r>
            <a:r>
              <a:rPr lang="fr-FR" sz="1800" dirty="0">
                <a:effectLst/>
                <a:latin typeface="Verdana" panose="020B0604030504040204" pitchFamily="34" charset="0"/>
                <a:ea typeface="Calibri" panose="020F0502020204030204" pitchFamily="34" charset="0"/>
                <a:cs typeface="Times New Roman" panose="02020603050405020304" pitchFamily="18" charset="0"/>
              </a:rPr>
              <a:t> comme la dyslexie, et de handicaps physiques qui affectent la capacité d’une personne à tenir un livre ou à en tourner les pages</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800" dirty="0">
                <a:effectLst/>
                <a:latin typeface="Verdana" panose="020B0604030504040204" pitchFamily="34" charset="0"/>
                <a:ea typeface="Calibri" panose="020F0502020204030204" pitchFamily="34" charset="0"/>
                <a:cs typeface="Times New Roman" panose="02020603050405020304" pitchFamily="18" charset="0"/>
              </a:rPr>
              <a:t>Mais le handicap est bien sûr une catégorie beaucoup plus large</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r>
              <a:rPr lang="fr-FR" sz="1800" dirty="0">
                <a:effectLst/>
                <a:latin typeface="Verdana" panose="020B0604030504040204" pitchFamily="34" charset="0"/>
                <a:ea typeface="Calibri" panose="020F0502020204030204" pitchFamily="34" charset="0"/>
                <a:cs typeface="Times New Roman" panose="02020603050405020304" pitchFamily="18" charset="0"/>
              </a:rPr>
              <a:t> Il peut s’agir de handicaps physiques et de mobilité autres que ceux qui affectent la capacité d’une personne à lire, ou de handicaps moins évidents, comme les problèmes de santé mentale, les maladies chroniques ou la déficience auditive</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Je tiens cependant à préciser que de nombreuses personnes sourdes ne se considèrent pas comme handicapées. Tous les points de vue sont valables, mais il est important de reconnaître la distinction que font certaines personnes. C'est pourquoi on trouve parfois des expressions comme « personnes sourdes ou handicapées » plutôt que simplement « personnes handicapées »</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US" dirty="0">
              <a:cs typeface="Calibri"/>
            </a:endParaRPr>
          </a:p>
        </p:txBody>
      </p:sp>
      <p:sp>
        <p:nvSpPr>
          <p:cNvPr id="4" name="Slide Number Placeholder 3"/>
          <p:cNvSpPr>
            <a:spLocks noGrp="1"/>
          </p:cNvSpPr>
          <p:nvPr>
            <p:ph type="sldNum" sz="quarter" idx="5"/>
          </p:nvPr>
        </p:nvSpPr>
        <p:spPr/>
        <p:txBody>
          <a:bodyPr/>
          <a:lstStyle/>
          <a:p>
            <a:fld id="{6E19B431-6283-4EE1-B066-544DFC7DB6C5}" type="slidenum">
              <a:t>5</a:t>
            </a:fld>
            <a:endParaRPr lang="en-US"/>
          </a:p>
        </p:txBody>
      </p:sp>
    </p:spTree>
    <p:extLst>
      <p:ext uri="{BB962C8B-B14F-4D97-AF65-F5344CB8AC3E}">
        <p14:creationId xmlns:p14="http://schemas.microsoft.com/office/powerpoint/2010/main" val="112788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Cette histoire vient d</a:t>
            </a:r>
            <a:r>
              <a:rPr lang="en-CA" dirty="0"/>
              <a:t>’un </a:t>
            </a:r>
            <a:r>
              <a:rPr lang="en-CA" dirty="0" err="1"/>
              <a:t>utilisateur</a:t>
            </a:r>
            <a:r>
              <a:rPr lang="en-CA" dirty="0"/>
              <a:t> </a:t>
            </a:r>
            <a:r>
              <a:rPr lang="en-CA" dirty="0" err="1"/>
              <a:t>d’une</a:t>
            </a:r>
            <a:r>
              <a:rPr lang="en-CA" dirty="0"/>
              <a:t> </a:t>
            </a:r>
            <a:r>
              <a:rPr lang="en-CA" dirty="0" err="1"/>
              <a:t>biblioth</a:t>
            </a:r>
            <a:r>
              <a:rPr lang="fr-CA" dirty="0" err="1"/>
              <a:t>èque</a:t>
            </a:r>
            <a:r>
              <a:rPr lang="fr-CA" dirty="0"/>
              <a:t> publique. L</a:t>
            </a:r>
            <a:r>
              <a:rPr lang="en-CA" dirty="0"/>
              <a:t>’histoire </a:t>
            </a:r>
            <a:r>
              <a:rPr lang="en-CA" dirty="0" err="1"/>
              <a:t>vient</a:t>
            </a:r>
            <a:r>
              <a:rPr lang="en-CA" dirty="0"/>
              <a:t> d’un parent.</a:t>
            </a:r>
          </a:p>
        </p:txBody>
      </p:sp>
      <p:sp>
        <p:nvSpPr>
          <p:cNvPr id="4" name="Slide Number Placeholder 3"/>
          <p:cNvSpPr>
            <a:spLocks noGrp="1"/>
          </p:cNvSpPr>
          <p:nvPr>
            <p:ph type="sldNum" sz="quarter" idx="5"/>
          </p:nvPr>
        </p:nvSpPr>
        <p:spPr/>
        <p:txBody>
          <a:bodyPr/>
          <a:lstStyle/>
          <a:p>
            <a:fld id="{37CD79CE-713A-4569-A52C-CA3FEA2234B8}" type="slidenum">
              <a:rPr lang="en-CA" smtClean="0"/>
              <a:t>6</a:t>
            </a:fld>
            <a:endParaRPr lang="en-CA"/>
          </a:p>
        </p:txBody>
      </p:sp>
    </p:spTree>
    <p:extLst>
      <p:ext uri="{BB962C8B-B14F-4D97-AF65-F5344CB8AC3E}">
        <p14:creationId xmlns:p14="http://schemas.microsoft.com/office/powerpoint/2010/main" val="376518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Verdana" panose="020B0604030504040204" pitchFamily="34" charset="0"/>
                <a:ea typeface="Calibri" panose="020F0502020204030204" pitchFamily="34" charset="0"/>
                <a:cs typeface="Times New Roman" panose="02020603050405020304" pitchFamily="18" charset="0"/>
              </a:rPr>
              <a:t>Nous avons imaginé une sorte de chronologie, en fonction de la période de l’année au cours de laquelle chaque sujet est généralement abordé</a:t>
            </a:r>
            <a:r>
              <a:rPr lang="en-CA" sz="1800" dirty="0">
                <a:effectLst/>
                <a:latin typeface="Verdana" panose="020B0604030504040204" pitchFamily="34" charset="0"/>
                <a:ea typeface="Calibri" panose="020F0502020204030204" pitchFamily="34" charset="0"/>
                <a:cs typeface="Times New Roman" panose="02020603050405020304" pitchFamily="18" charset="0"/>
              </a:rPr>
              <a:t>. </a:t>
            </a:r>
            <a:r>
              <a:rPr lang="fr-FR" sz="1800" dirty="0">
                <a:effectLst/>
                <a:latin typeface="Verdana" panose="020B0604030504040204" pitchFamily="34" charset="0"/>
                <a:ea typeface="Calibri" panose="020F0502020204030204" pitchFamily="34" charset="0"/>
                <a:cs typeface="Times New Roman" panose="02020603050405020304" pitchFamily="18" charset="0"/>
              </a:rPr>
              <a:t>Ainsi, on réfléchit aux premiers stades de la planification en hiver et au printemps, on aborde les aspects à prendre en compte pour le déroulement du programme en été et, en fin d’été, on peut faire le point sur la manière dont s’est déroulé l’événement</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7</a:t>
            </a:fld>
            <a:endParaRPr lang="en-CA"/>
          </a:p>
        </p:txBody>
      </p:sp>
    </p:spTree>
    <p:extLst>
      <p:ext uri="{BB962C8B-B14F-4D97-AF65-F5344CB8AC3E}">
        <p14:creationId xmlns:p14="http://schemas.microsoft.com/office/powerpoint/2010/main" val="38343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Verdana" panose="020B0604030504040204" pitchFamily="34" charset="0"/>
                <a:ea typeface="Calibri" panose="020F0502020204030204" pitchFamily="34" charset="0"/>
                <a:cs typeface="Times New Roman" panose="02020603050405020304" pitchFamily="18" charset="0"/>
              </a:rPr>
              <a:t>Beaucoup d'entre vous ont probablement déjà commencé à faire des projets pour l'été. C’est également le moment de commencer à penser à l'accessibilité pour que votre club de lecture d’été soit ce que l'on appelle</a:t>
            </a:r>
            <a:r>
              <a:rPr lang="en-CA" sz="1800" dirty="0">
                <a:effectLst/>
                <a:latin typeface="Verdana" panose="020B0604030504040204" pitchFamily="34" charset="0"/>
                <a:ea typeface="Calibri" panose="020F0502020204030204" pitchFamily="34" charset="0"/>
                <a:cs typeface="Times New Roman" panose="02020603050405020304" pitchFamily="18" charset="0"/>
              </a:rPr>
              <a:t> « </a:t>
            </a:r>
            <a:r>
              <a:rPr lang="fr-CA" sz="1800" kern="0" dirty="0">
                <a:effectLst/>
                <a:latin typeface="Aptos" panose="020B0004020202020204" pitchFamily="34" charset="0"/>
                <a:ea typeface="Verdana" panose="020B0604030504040204" pitchFamily="34" charset="0"/>
                <a:cs typeface="Verdana" panose="020B0604030504040204" pitchFamily="34" charset="0"/>
              </a:rPr>
              <a:t>accessible dès la conception »</a:t>
            </a:r>
            <a:r>
              <a:rPr lang="en-CA" sz="18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37CD79CE-713A-4569-A52C-CA3FEA2234B8}" type="slidenum">
              <a:rPr lang="en-CA" smtClean="0"/>
              <a:t>8</a:t>
            </a:fld>
            <a:endParaRPr lang="en-CA"/>
          </a:p>
        </p:txBody>
      </p:sp>
    </p:spTree>
    <p:extLst>
      <p:ext uri="{BB962C8B-B14F-4D97-AF65-F5344CB8AC3E}">
        <p14:creationId xmlns:p14="http://schemas.microsoft.com/office/powerpoint/2010/main" val="24837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r-CA" sz="1800" kern="0" noProof="0" dirty="0">
                <a:effectLst/>
                <a:latin typeface="Aptos" panose="020B0004020202020204" pitchFamily="34" charset="0"/>
                <a:ea typeface="Verdana" panose="020B0604030504040204" pitchFamily="34" charset="0"/>
                <a:cs typeface="Verdana" panose="020B0604030504040204" pitchFamily="34" charset="0"/>
              </a:rPr>
              <a:t>Accessible dès la conception </a:t>
            </a:r>
            <a:r>
              <a:rPr lang="fr-CA" sz="1800" noProof="0" dirty="0">
                <a:effectLst/>
                <a:latin typeface="Verdana" panose="020B0604030504040204" pitchFamily="34" charset="0"/>
                <a:ea typeface="Calibri" panose="020F0502020204030204" pitchFamily="34" charset="0"/>
                <a:cs typeface="Times New Roman" panose="02020603050405020304" pitchFamily="18" charset="0"/>
              </a:rPr>
              <a:t>signifie que quelque chose est conçu pour être accessible dès le départ, plutôt que d’être adapté après coup. Ainsi, un nouveau bâtiment conçu avec des rampes d’accès et une signalisation en braille est accessible dès la conception. Il en va de même pour un livre publié en plusieurs formats avec des caractéristiques d’accessibilité intégrées. </a:t>
            </a:r>
          </a:p>
          <a:p>
            <a:pPr>
              <a:lnSpc>
                <a:spcPct val="107000"/>
              </a:lnSpc>
              <a:spcAft>
                <a:spcPts val="800"/>
              </a:spcAft>
              <a:buNone/>
            </a:pPr>
            <a:r>
              <a:rPr lang="fr-CA" sz="1800" noProof="0" dirty="0">
                <a:effectLst/>
                <a:latin typeface="Verdana" panose="020B0604030504040204" pitchFamily="34" charset="0"/>
                <a:ea typeface="Calibri" panose="020F0502020204030204" pitchFamily="34" charset="0"/>
                <a:cs typeface="Times New Roman" panose="02020603050405020304" pitchFamily="18" charset="0"/>
              </a:rPr>
              <a:t>Et vos clubs de lecture d’été devraient l’être également! Je me plais à dire que l’accessibilité est proactive.. </a:t>
            </a:r>
          </a:p>
          <a:p>
            <a:pPr>
              <a:lnSpc>
                <a:spcPct val="107000"/>
              </a:lnSpc>
              <a:spcAft>
                <a:spcPts val="800"/>
              </a:spcAft>
              <a:buNone/>
            </a:pPr>
            <a:r>
              <a:rPr lang="fr-CA" sz="1800" noProof="0" dirty="0">
                <a:effectLst/>
                <a:latin typeface="Verdana" panose="020B0604030504040204" pitchFamily="34" charset="0"/>
                <a:ea typeface="Calibri" panose="020F0502020204030204" pitchFamily="34" charset="0"/>
                <a:cs typeface="Times New Roman" panose="02020603050405020304" pitchFamily="18" charset="0"/>
              </a:rPr>
              <a:t>L'avantage de cette démarche est qu’elle réduit les risques de devoir s’adapter à la volée lorsque survient un événement imprévisible. Bien sûr, il y aura quand même des moments où vous devrez vous adapter rapidement. Il n’est pas possible de prévoir les besoins de chacun en matière d’accessibilité, mais si vous avez déjà posé les bases et que vous êtes à l’aise avec les mesures d’adaptation à prendre, ce sera beaucoup plus facile.</a:t>
            </a:r>
          </a:p>
          <a:p>
            <a:pPr>
              <a:lnSpc>
                <a:spcPct val="107000"/>
              </a:lnSpc>
              <a:spcAft>
                <a:spcPts val="800"/>
              </a:spcAft>
              <a:buNone/>
            </a:pPr>
            <a:r>
              <a:rPr lang="fr-CA" sz="1800" noProof="0" dirty="0">
                <a:effectLst/>
                <a:latin typeface="Verdana" panose="020B0604030504040204" pitchFamily="34" charset="0"/>
                <a:ea typeface="Calibri" panose="020F0502020204030204" pitchFamily="34" charset="0"/>
                <a:cs typeface="Times New Roman" panose="02020603050405020304" pitchFamily="18" charset="0"/>
              </a:rPr>
              <a:t>L'autre très grand avantage de la planification de l’accessibilité est qu’elle favorise un sentiment d’inclusion et d’appartenance chez les enfants qui bénéficient des mesures d’adaptation que vous avez prises. Désormais, ces enfants et les personnes qui s’en occupent n’ont plus besoin de demander des aménagements. Ils peuvent simplement se présenter et participer. L’enfant n’a pas à se sentir isolé parce que ses besoins sont différents, ni à s’inquiéter de déranger. </a:t>
            </a:r>
          </a:p>
          <a:p>
            <a:pPr>
              <a:lnSpc>
                <a:spcPct val="107000"/>
              </a:lnSpc>
              <a:spcAft>
                <a:spcPts val="800"/>
              </a:spcAft>
            </a:pPr>
            <a:r>
              <a:rPr lang="fr-CA" sz="1800" noProof="0" dirty="0">
                <a:effectLst/>
                <a:latin typeface="Verdana" panose="020B0604030504040204" pitchFamily="34" charset="0"/>
                <a:ea typeface="Calibri" panose="020F0502020204030204" pitchFamily="34" charset="0"/>
                <a:cs typeface="Times New Roman" panose="02020603050405020304" pitchFamily="18" charset="0"/>
              </a:rPr>
              <a:t>Il y a, pour ainsi dire, une grande différence entre se faire offrir une place à table et être obligé d’en demander une.</a:t>
            </a:r>
          </a:p>
          <a:p>
            <a:endParaRPr lang="fr-CA" noProof="0" dirty="0"/>
          </a:p>
        </p:txBody>
      </p:sp>
      <p:sp>
        <p:nvSpPr>
          <p:cNvPr id="4" name="Slide Number Placeholder 3"/>
          <p:cNvSpPr>
            <a:spLocks noGrp="1"/>
          </p:cNvSpPr>
          <p:nvPr>
            <p:ph type="sldNum" sz="quarter" idx="5"/>
          </p:nvPr>
        </p:nvSpPr>
        <p:spPr/>
        <p:txBody>
          <a:bodyPr/>
          <a:lstStyle/>
          <a:p>
            <a:fld id="{37CD79CE-713A-4569-A52C-CA3FEA2234B8}" type="slidenum">
              <a:rPr lang="en-CA" smtClean="0"/>
              <a:t>9</a:t>
            </a:fld>
            <a:endParaRPr lang="en-CA"/>
          </a:p>
        </p:txBody>
      </p:sp>
    </p:spTree>
    <p:extLst>
      <p:ext uri="{BB962C8B-B14F-4D97-AF65-F5344CB8AC3E}">
        <p14:creationId xmlns:p14="http://schemas.microsoft.com/office/powerpoint/2010/main" val="400059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80587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602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2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3217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98100"/>
            <a:ext cx="7315200" cy="566738"/>
          </a:xfrm>
          <a:ln w="19050">
            <a:solidFill>
              <a:schemeClr val="accent2">
                <a:lumMod val="75000"/>
              </a:schemeClr>
            </a:solidFill>
          </a:ln>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Picture Placeholder 2"/>
          <p:cNvSpPr>
            <a:spLocks noGrp="1"/>
          </p:cNvSpPr>
          <p:nvPr>
            <p:ph type="pic" idx="1"/>
          </p:nvPr>
        </p:nvSpPr>
        <p:spPr>
          <a:xfrm>
            <a:off x="2389717" y="480800"/>
            <a:ext cx="7315200" cy="4114800"/>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a:ln w="19050">
            <a:solidFill>
              <a:schemeClr val="accent2">
                <a:lumMod val="75000"/>
              </a:schemeClr>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5193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9412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930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14419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721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1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695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144279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ln w="19050">
            <a:solidFill>
              <a:schemeClr val="accent2">
                <a:lumMod val="75000"/>
              </a:schemeClr>
            </a:solidFill>
          </a:ln>
        </p:spPr>
        <p:txBody>
          <a:bodyPr anchor="t"/>
          <a:lstStyle>
            <a:lvl1pPr algn="l">
              <a:defRPr sz="4000" b="1" cap="all">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ln w="19050">
            <a:solidFill>
              <a:schemeClr val="accent2">
                <a:lumMod val="75000"/>
              </a:schemeClr>
            </a:solid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3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2185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638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D33DAC2-63B0-4F7D-B884-8A188CAA93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9453" y="5595624"/>
            <a:ext cx="5040130" cy="1061080"/>
          </a:xfrm>
          <a:prstGeom prst="rect">
            <a:avLst/>
          </a:prstGeom>
        </p:spPr>
      </p:pic>
    </p:spTree>
    <p:extLst>
      <p:ext uri="{BB962C8B-B14F-4D97-AF65-F5344CB8AC3E}">
        <p14:creationId xmlns:p14="http://schemas.microsoft.com/office/powerpoint/2010/main" val="379719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Box 10"/>
          <p:cNvSpPr txBox="1"/>
          <p:nvPr/>
        </p:nvSpPr>
        <p:spPr>
          <a:xfrm>
            <a:off x="609600" y="6126164"/>
            <a:ext cx="3454400" cy="430887"/>
          </a:xfrm>
          <a:prstGeom prst="rect">
            <a:avLst/>
          </a:prstGeom>
          <a:noFill/>
        </p:spPr>
        <p:txBody>
          <a:bodyPr wrap="square" rtlCol="0">
            <a:spAutoFit/>
          </a:bodyPr>
          <a:lstStyle/>
          <a:p>
            <a:r>
              <a:rPr lang="en-CA" sz="2200" b="1">
                <a:solidFill>
                  <a:schemeClr val="accent2">
                    <a:lumMod val="75000"/>
                  </a:schemeClr>
                </a:solidFill>
                <a:latin typeface="Century Gothic" panose="020B0502020202020204" pitchFamily="34" charset="0"/>
              </a:rPr>
              <a:t>bibliocaeb.ca</a:t>
            </a: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0836" y="5769204"/>
            <a:ext cx="4397766" cy="925845"/>
          </a:xfrm>
          <a:prstGeom prst="rect">
            <a:avLst/>
          </a:prstGeom>
        </p:spPr>
      </p:pic>
    </p:spTree>
    <p:extLst>
      <p:ext uri="{BB962C8B-B14F-4D97-AF65-F5344CB8AC3E}">
        <p14:creationId xmlns:p14="http://schemas.microsoft.com/office/powerpoint/2010/main" val="32311184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hyperlink" Target="https://www.youtube.com/watch?v=mnJJXxBBam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image" Target="../media/image1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5.jpe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6.png"/><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52.xml"/><Relationship Id="rId7" Type="http://schemas.openxmlformats.org/officeDocument/2006/relationships/image" Target="../media/image17.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1.jpe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20.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9.jpeg"/><Relationship Id="rId5" Type="http://schemas.openxmlformats.org/officeDocument/2006/relationships/tags" Target="../tags/tag60.xml"/><Relationship Id="rId15" Type="http://schemas.openxmlformats.org/officeDocument/2006/relationships/image" Target="../media/image23.jpeg"/><Relationship Id="rId10" Type="http://schemas.openxmlformats.org/officeDocument/2006/relationships/notesSlide" Target="../notesSlides/notesSlide21.xml"/><Relationship Id="rId4" Type="http://schemas.openxmlformats.org/officeDocument/2006/relationships/tags" Target="../tags/tag59.xml"/><Relationship Id="rId9" Type="http://schemas.openxmlformats.org/officeDocument/2006/relationships/slideLayout" Target="../slideLayouts/slideLayout3.xml"/><Relationship Id="rId1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2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70.xml"/><Relationship Id="rId7" Type="http://schemas.openxmlformats.org/officeDocument/2006/relationships/notesSlide" Target="../notesSlides/notesSlide2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3.xml"/><Relationship Id="rId5" Type="http://schemas.openxmlformats.org/officeDocument/2006/relationships/tags" Target="../tags/tag72.xml"/><Relationship Id="rId10" Type="http://schemas.openxmlformats.org/officeDocument/2006/relationships/image" Target="../media/image27.jpeg"/><Relationship Id="rId4" Type="http://schemas.openxmlformats.org/officeDocument/2006/relationships/tags" Target="../tags/tag71.xm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8.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29.jpeg"/><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0.png"/><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celalibrary.ca/" TargetMode="External"/><Relationship Id="rId3" Type="http://schemas.openxmlformats.org/officeDocument/2006/relationships/tags" Target="../tags/tag83.xml"/><Relationship Id="rId7" Type="http://schemas.openxmlformats.org/officeDocument/2006/relationships/hyperlink" Target="https://celalibrary.ca/sites/default/files/2024-12/Bricolage%20et%20autres%20activit%C3%A9s%20accessibles_FINAL-s.pdf" TargetMode="Externa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hyperlink" Target="https://celalibrary.ca/sites/default/files/2024-06/FRE-%20Talking%20about%20accessible%20literacy%20FINAL.pdf" TargetMode="External"/><Relationship Id="rId5" Type="http://schemas.openxmlformats.org/officeDocument/2006/relationships/notesSlide" Target="../notesSlides/notesSlide28.xml"/><Relationship Id="rId10" Type="http://schemas.openxmlformats.org/officeDocument/2006/relationships/image" Target="../media/image31.png"/><Relationship Id="rId4" Type="http://schemas.openxmlformats.org/officeDocument/2006/relationships/slideLayout" Target="../slideLayouts/slideLayout3.xml"/><Relationship Id="rId9" Type="http://schemas.openxmlformats.org/officeDocument/2006/relationships/hyperlink" Target="https://celalibrary.ca/sites/default/files/2024-05/11x17%20FRE%20CELA%20Child%20services%20poster%20FINAL.pd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bibliosaccessibles.ca/" TargetMode="External"/><Relationship Id="rId3" Type="http://schemas.openxmlformats.org/officeDocument/2006/relationships/slideLayout" Target="../slideLayouts/slideLayout3.xml"/><Relationship Id="rId7" Type="http://schemas.openxmlformats.org/officeDocument/2006/relationships/hyperlink" Target="https://bibliocaeb.ca/resourceskidsandteens" TargetMode="Externa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hyperlink" Target="https://www.surveymonkey.com/r/CELAeducatorgroup" TargetMode="External"/><Relationship Id="rId5" Type="http://schemas.openxmlformats.org/officeDocument/2006/relationships/hyperlink" Target="https://bibliocaeb.ca/childteengroup" TargetMode="External"/><Relationship Id="rId10" Type="http://schemas.openxmlformats.org/officeDocument/2006/relationships/hyperlink" Target="https://www.clubdelecturetd.ca/personnel/pensez-accessibilite?_gl=1*7ia5j4*_ga*MTU4Nzc3NDc2OC4xNzQ0NzkzNjMx*_ga_G312KVGPC2*MTc0NDgwODEzNi4yLjEuMTc0NDgwOTcyMS4wLjAuMA" TargetMode="External"/><Relationship Id="rId4" Type="http://schemas.openxmlformats.org/officeDocument/2006/relationships/notesSlide" Target="../notesSlides/notesSlide29.xml"/><Relationship Id="rId9" Type="http://schemas.openxmlformats.org/officeDocument/2006/relationships/hyperlink" Target="https://bcsrc.ca/about-bcsrc/inclusion-and-accessibility/"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s://bibliocaeb.ca/" TargetMode="External"/><Relationship Id="rId3" Type="http://schemas.openxmlformats.org/officeDocument/2006/relationships/slideLayout" Target="../slideLayouts/slideLayout3.xml"/><Relationship Id="rId7" Type="http://schemas.openxmlformats.org/officeDocument/2006/relationships/hyperlink" Target="mailto:membres@bibliocaeb.ca"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mailto:ioana.gandrabur@celalibrary.ca" TargetMode="External"/><Relationship Id="rId5" Type="http://schemas.openxmlformats.org/officeDocument/2006/relationships/hyperlink" Target="mailto:jessica.desormeaux@celalibrary.ca" TargetMode="External"/><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jpe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7.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jpe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E74E-01E3-1838-F56E-DD7009FF11EB}"/>
              </a:ext>
            </a:extLst>
          </p:cNvPr>
          <p:cNvSpPr>
            <a:spLocks noGrp="1"/>
          </p:cNvSpPr>
          <p:nvPr>
            <p:ph type="ctrTitle"/>
            <p:custDataLst>
              <p:tags r:id="rId1"/>
            </p:custDataLst>
          </p:nvPr>
        </p:nvSpPr>
        <p:spPr>
          <a:xfrm>
            <a:off x="914400" y="1304516"/>
            <a:ext cx="10363200" cy="1470025"/>
          </a:xfrm>
        </p:spPr>
        <p:txBody>
          <a:bodyPr>
            <a:noAutofit/>
          </a:bodyPr>
          <a:lstStyle/>
          <a:p>
            <a:pPr algn="l"/>
            <a:r>
              <a:rPr lang="fr-CA" b="1" i="0" noProof="0" dirty="0">
                <a:solidFill>
                  <a:schemeClr val="tx1"/>
                </a:solidFill>
                <a:effectLst/>
              </a:rPr>
              <a:t>Des lectures estivales pour toutes et tous!</a:t>
            </a:r>
          </a:p>
        </p:txBody>
      </p:sp>
      <p:sp>
        <p:nvSpPr>
          <p:cNvPr id="3" name="Subtitle 2">
            <a:extLst>
              <a:ext uri="{FF2B5EF4-FFF2-40B4-BE49-F238E27FC236}">
                <a16:creationId xmlns:a16="http://schemas.microsoft.com/office/drawing/2014/main" id="{0AD30FC8-A3F9-B62D-54D2-FF847D70900E}"/>
              </a:ext>
            </a:extLst>
          </p:cNvPr>
          <p:cNvSpPr>
            <a:spLocks noGrp="1"/>
          </p:cNvSpPr>
          <p:nvPr>
            <p:ph type="subTitle" idx="1"/>
            <p:custDataLst>
              <p:tags r:id="rId2"/>
            </p:custDataLst>
          </p:nvPr>
        </p:nvSpPr>
        <p:spPr>
          <a:xfrm>
            <a:off x="1889311" y="3201485"/>
            <a:ext cx="8534400" cy="1275736"/>
          </a:xfrm>
        </p:spPr>
        <p:txBody>
          <a:bodyPr>
            <a:normAutofit fontScale="85000" lnSpcReduction="20000"/>
          </a:bodyPr>
          <a:lstStyle/>
          <a:p>
            <a:r>
              <a:rPr lang="fr-CA" sz="3600" b="1" i="0" noProof="0" dirty="0">
                <a:solidFill>
                  <a:schemeClr val="tx1"/>
                </a:solidFill>
                <a:effectLst/>
                <a:latin typeface="+mj-lt"/>
              </a:rPr>
              <a:t>Rendez le club de lecture de votre bibliothèque accessible aux enfants handicapés</a:t>
            </a:r>
            <a:endParaRPr lang="fr-CA" noProof="0" dirty="0">
              <a:latin typeface="+mj-lt"/>
            </a:endParaRPr>
          </a:p>
        </p:txBody>
      </p:sp>
    </p:spTree>
    <p:extLst>
      <p:ext uri="{BB962C8B-B14F-4D97-AF65-F5344CB8AC3E}">
        <p14:creationId xmlns:p14="http://schemas.microsoft.com/office/powerpoint/2010/main" val="356026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9477-0055-37B0-F338-6E35EC412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387D3-9594-2126-1C61-572AE1924221}"/>
              </a:ext>
            </a:extLst>
          </p:cNvPr>
          <p:cNvSpPr>
            <a:spLocks noGrp="1"/>
          </p:cNvSpPr>
          <p:nvPr>
            <p:ph type="title"/>
            <p:custDataLst>
              <p:tags r:id="rId1"/>
            </p:custDataLst>
          </p:nvPr>
        </p:nvSpPr>
        <p:spPr/>
        <p:txBody>
          <a:bodyPr/>
          <a:lstStyle/>
          <a:p>
            <a:r>
              <a:rPr lang="fr-CA" noProof="0" dirty="0"/>
              <a:t>Rien sur nous sans nous!</a:t>
            </a:r>
          </a:p>
        </p:txBody>
      </p:sp>
      <p:sp>
        <p:nvSpPr>
          <p:cNvPr id="3" name="Content Placeholder 2">
            <a:extLst>
              <a:ext uri="{FF2B5EF4-FFF2-40B4-BE49-F238E27FC236}">
                <a16:creationId xmlns:a16="http://schemas.microsoft.com/office/drawing/2014/main" id="{7374DCBE-CD63-EC0D-4C9E-FCAB47D78D4E}"/>
              </a:ext>
            </a:extLst>
          </p:cNvPr>
          <p:cNvSpPr>
            <a:spLocks noGrp="1"/>
          </p:cNvSpPr>
          <p:nvPr>
            <p:ph idx="1"/>
            <p:custDataLst>
              <p:tags r:id="rId2"/>
            </p:custDataLst>
          </p:nvPr>
        </p:nvSpPr>
        <p:spPr/>
        <p:txBody>
          <a:bodyPr>
            <a:normAutofit/>
          </a:bodyPr>
          <a:lstStyle/>
          <a:p>
            <a:r>
              <a:rPr lang="fr-CA" sz="2800" noProof="0" dirty="0"/>
              <a:t>Prenez contact avec les groupes de personnes handicapées de votre région</a:t>
            </a:r>
          </a:p>
          <a:p>
            <a:r>
              <a:rPr lang="fr-CA" sz="2800" noProof="0" dirty="0"/>
              <a:t>Invitez-les à vos programmes et événements</a:t>
            </a:r>
          </a:p>
          <a:p>
            <a:r>
              <a:rPr lang="fr-CA" sz="2800" noProof="0" dirty="0"/>
              <a:t>Consultez-les au sujet de l’accessibilité</a:t>
            </a:r>
          </a:p>
        </p:txBody>
      </p:sp>
      <p:pic>
        <p:nvPicPr>
          <p:cNvPr id="5" name="Picture 4">
            <a:extLst>
              <a:ext uri="{FF2B5EF4-FFF2-40B4-BE49-F238E27FC236}">
                <a16:creationId xmlns:a16="http://schemas.microsoft.com/office/drawing/2014/main" id="{E8D29027-1772-AB4B-C7B6-59CC2A5FC4F2}"/>
              </a:ext>
              <a:ext uri="{C183D7F6-B498-43B3-948B-1728B52AA6E4}">
                <adec:decorative xmlns:adec="http://schemas.microsoft.com/office/drawing/2017/decorative" val="1"/>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3291936" y="4016341"/>
            <a:ext cx="5848865" cy="1919159"/>
          </a:xfrm>
          <a:prstGeom prst="rect">
            <a:avLst/>
          </a:prstGeom>
        </p:spPr>
      </p:pic>
    </p:spTree>
    <p:extLst>
      <p:ext uri="{BB962C8B-B14F-4D97-AF65-F5344CB8AC3E}">
        <p14:creationId xmlns:p14="http://schemas.microsoft.com/office/powerpoint/2010/main" val="255180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10D5-2315-212D-5A0E-9C73423A4E0E}"/>
              </a:ext>
            </a:extLst>
          </p:cNvPr>
          <p:cNvSpPr>
            <a:spLocks noGrp="1"/>
          </p:cNvSpPr>
          <p:nvPr>
            <p:ph type="title"/>
            <p:custDataLst>
              <p:tags r:id="rId1"/>
            </p:custDataLst>
          </p:nvPr>
        </p:nvSpPr>
        <p:spPr/>
        <p:txBody>
          <a:bodyPr>
            <a:noAutofit/>
          </a:bodyPr>
          <a:lstStyle/>
          <a:p>
            <a:r>
              <a:rPr lang="fr-CA" sz="4400" noProof="0" dirty="0"/>
              <a:t>Exemples de clubs de lecture d’été : C.-B. et Nouveau-Brunswick</a:t>
            </a:r>
          </a:p>
        </p:txBody>
      </p:sp>
      <p:sp>
        <p:nvSpPr>
          <p:cNvPr id="3" name="Content Placeholder 2">
            <a:extLst>
              <a:ext uri="{FF2B5EF4-FFF2-40B4-BE49-F238E27FC236}">
                <a16:creationId xmlns:a16="http://schemas.microsoft.com/office/drawing/2014/main" id="{8E093E2A-3ACB-C3A9-52E3-22D0C8480AF3}"/>
              </a:ext>
            </a:extLst>
          </p:cNvPr>
          <p:cNvSpPr>
            <a:spLocks noGrp="1"/>
          </p:cNvSpPr>
          <p:nvPr>
            <p:ph idx="1"/>
            <p:custDataLst>
              <p:tags r:id="rId2"/>
            </p:custDataLst>
          </p:nvPr>
        </p:nvSpPr>
        <p:spPr>
          <a:xfrm>
            <a:off x="609600" y="1697021"/>
            <a:ext cx="10972800" cy="4066240"/>
          </a:xfrm>
        </p:spPr>
        <p:txBody>
          <a:bodyPr vert="horz" lIns="91440" tIns="45720" rIns="91440" bIns="45720" rtlCol="0" anchor="t">
            <a:normAutofit/>
          </a:bodyPr>
          <a:lstStyle/>
          <a:p>
            <a:r>
              <a:rPr lang="fr-CA" sz="2800" noProof="0" dirty="0">
                <a:ea typeface="Verdana"/>
              </a:rPr>
              <a:t>Listes de lecture recommandées avec des livres de la collection du CAÉB</a:t>
            </a:r>
          </a:p>
          <a:p>
            <a:r>
              <a:rPr lang="fr-CA" sz="2800" noProof="0" dirty="0">
                <a:ea typeface="Verdana"/>
              </a:rPr>
              <a:t>Prise en compte de la dyslexie</a:t>
            </a:r>
          </a:p>
          <a:p>
            <a:r>
              <a:rPr lang="fr-CA" sz="2800" noProof="0" dirty="0">
                <a:ea typeface="Verdana"/>
              </a:rPr>
              <a:t>Suggestions d’adaptation d’activités</a:t>
            </a:r>
          </a:p>
        </p:txBody>
      </p:sp>
      <p:pic>
        <p:nvPicPr>
          <p:cNvPr id="1028" name="Picture 4" descr="New Brunswick Public Library Service logo">
            <a:extLst>
              <a:ext uri="{FF2B5EF4-FFF2-40B4-BE49-F238E27FC236}">
                <a16:creationId xmlns:a16="http://schemas.microsoft.com/office/drawing/2014/main" id="{0871F9AE-0937-0B13-2794-1D2F135CD1FD}"/>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001520" y="4310380"/>
            <a:ext cx="3464560" cy="12992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C Summer reading club Logo">
            <a:extLst>
              <a:ext uri="{FF2B5EF4-FFF2-40B4-BE49-F238E27FC236}">
                <a16:creationId xmlns:a16="http://schemas.microsoft.com/office/drawing/2014/main" id="{67AC2FC1-CB3C-1C01-9CD9-3E0483F79B70}"/>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09362" y="4179557"/>
            <a:ext cx="3728718" cy="158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0D38-99D6-38F9-631B-331A4E45E5E0}"/>
              </a:ext>
            </a:extLst>
          </p:cNvPr>
          <p:cNvSpPr>
            <a:spLocks noGrp="1"/>
          </p:cNvSpPr>
          <p:nvPr>
            <p:ph type="title"/>
            <p:custDataLst>
              <p:tags r:id="rId1"/>
            </p:custDataLst>
          </p:nvPr>
        </p:nvSpPr>
        <p:spPr/>
        <p:txBody>
          <a:bodyPr/>
          <a:lstStyle/>
          <a:p>
            <a:r>
              <a:rPr lang="fr-CA" noProof="0"/>
              <a:t>Contes en langue des signes</a:t>
            </a:r>
          </a:p>
        </p:txBody>
      </p:sp>
      <p:sp>
        <p:nvSpPr>
          <p:cNvPr id="5" name="Content Placeholder 4">
            <a:extLst>
              <a:ext uri="{FF2B5EF4-FFF2-40B4-BE49-F238E27FC236}">
                <a16:creationId xmlns:a16="http://schemas.microsoft.com/office/drawing/2014/main" id="{98B2C3AF-1586-1372-03C3-A0B35F54CEAB}"/>
              </a:ext>
            </a:extLst>
          </p:cNvPr>
          <p:cNvSpPr>
            <a:spLocks noGrp="1"/>
          </p:cNvSpPr>
          <p:nvPr>
            <p:ph idx="1"/>
          </p:nvPr>
        </p:nvSpPr>
        <p:spPr/>
        <p:txBody>
          <a:bodyPr/>
          <a:lstStyle/>
          <a:p>
            <a:r>
              <a:rPr lang="en-US" sz="3600" dirty="0">
                <a:effectLst/>
                <a:latin typeface="Verdana" panose="020B0604030504040204" pitchFamily="34" charset="0"/>
                <a:ea typeface="Calibri" panose="020F0502020204030204" pitchFamily="34" charset="0"/>
                <a:cs typeface="Times New Roman" panose="02020603050405020304" pitchFamily="18" charset="0"/>
              </a:rPr>
              <a:t>Lien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vers</a:t>
            </a:r>
            <a:r>
              <a:rPr lang="en-US" sz="3600" dirty="0">
                <a:effectLst/>
                <a:latin typeface="Verdana" panose="020B0604030504040204" pitchFamily="34" charset="0"/>
                <a:ea typeface="Calibri" panose="020F0502020204030204" pitchFamily="34" charset="0"/>
                <a:cs typeface="Times New Roman" panose="02020603050405020304" pitchFamily="18" charset="0"/>
              </a:rPr>
              <a:t> la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vidéo</a:t>
            </a:r>
            <a:r>
              <a:rPr lang="en-US" sz="3600" dirty="0">
                <a:effectLst/>
                <a:latin typeface="Verdana" panose="020B0604030504040204" pitchFamily="34" charset="0"/>
                <a:ea typeface="Calibri" panose="020F0502020204030204" pitchFamily="34" charset="0"/>
                <a:cs typeface="Times New Roman" panose="02020603050405020304" pitchFamily="18" charset="0"/>
              </a:rPr>
              <a:t> : </a:t>
            </a:r>
            <a:r>
              <a:rPr lang="en-US" sz="3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https://www.youtube.com/watch?v=mnJJXxBBams</a:t>
            </a:r>
            <a:r>
              <a:rPr lang="en-US" sz="3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 </a:t>
            </a:r>
          </a:p>
          <a:p>
            <a:endParaRPr lang="en-CA" dirty="0"/>
          </a:p>
        </p:txBody>
      </p:sp>
    </p:spTree>
    <p:extLst>
      <p:ext uri="{BB962C8B-B14F-4D97-AF65-F5344CB8AC3E}">
        <p14:creationId xmlns:p14="http://schemas.microsoft.com/office/powerpoint/2010/main" val="310270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2FC7-A9E9-2B7B-4774-678DF578EA73}"/>
              </a:ext>
            </a:extLst>
          </p:cNvPr>
          <p:cNvSpPr>
            <a:spLocks noGrp="1"/>
          </p:cNvSpPr>
          <p:nvPr>
            <p:ph type="title"/>
            <p:custDataLst>
              <p:tags r:id="rId1"/>
            </p:custDataLst>
          </p:nvPr>
        </p:nvSpPr>
        <p:spPr/>
        <p:txBody>
          <a:bodyPr>
            <a:normAutofit/>
          </a:bodyPr>
          <a:lstStyle/>
          <a:p>
            <a:r>
              <a:rPr lang="fr-CA" noProof="0" dirty="0"/>
              <a:t>Club de lecture d’été TD</a:t>
            </a:r>
          </a:p>
        </p:txBody>
      </p:sp>
      <p:sp>
        <p:nvSpPr>
          <p:cNvPr id="3" name="Content Placeholder 2">
            <a:extLst>
              <a:ext uri="{FF2B5EF4-FFF2-40B4-BE49-F238E27FC236}">
                <a16:creationId xmlns:a16="http://schemas.microsoft.com/office/drawing/2014/main" id="{0B8A7974-1156-ACBA-476B-9E60433242AC}"/>
              </a:ext>
            </a:extLst>
          </p:cNvPr>
          <p:cNvSpPr>
            <a:spLocks noGrp="1"/>
          </p:cNvSpPr>
          <p:nvPr>
            <p:ph idx="1"/>
            <p:custDataLst>
              <p:tags r:id="rId2"/>
            </p:custDataLst>
          </p:nvPr>
        </p:nvSpPr>
        <p:spPr>
          <a:xfrm>
            <a:off x="609599" y="1417638"/>
            <a:ext cx="10210801" cy="4525963"/>
          </a:xfrm>
        </p:spPr>
        <p:txBody>
          <a:bodyPr>
            <a:normAutofit/>
          </a:bodyPr>
          <a:lstStyle/>
          <a:p>
            <a:r>
              <a:rPr lang="fr-CA" sz="2800" noProof="0" dirty="0"/>
              <a:t>Formats des carnets de notes : gros caractères, audio, braille et police </a:t>
            </a:r>
            <a:r>
              <a:rPr lang="fr-CA" sz="2800" noProof="0" dirty="0" err="1"/>
              <a:t>OpenDyslexic</a:t>
            </a:r>
            <a:endParaRPr lang="fr-CA" sz="2800" noProof="0" dirty="0"/>
          </a:p>
          <a:p>
            <a:r>
              <a:rPr lang="fr-CA" sz="2800" noProof="0" dirty="0"/>
              <a:t>Pages sur l’accessibilité</a:t>
            </a:r>
          </a:p>
          <a:p>
            <a:r>
              <a:rPr lang="fr-CA" sz="2800" noProof="0" dirty="0"/>
              <a:t>Versions audio de bandes dessinées en ligne et du Sentier des contes</a:t>
            </a:r>
          </a:p>
          <a:p>
            <a:r>
              <a:rPr lang="fr-CA" sz="2800" noProof="0" dirty="0"/>
              <a:t>Représentation du handicap</a:t>
            </a:r>
          </a:p>
        </p:txBody>
      </p:sp>
      <p:pic>
        <p:nvPicPr>
          <p:cNvPr id="2050" name="Picture 2" descr="Personnages de dessins animés dans diverses poses de lecture, dont un enfant lisant sur une tablette tout en portant des écouteurs et un autre assis dans un fauteuil roulant.">
            <a:extLst>
              <a:ext uri="{FF2B5EF4-FFF2-40B4-BE49-F238E27FC236}">
                <a16:creationId xmlns:a16="http://schemas.microsoft.com/office/drawing/2014/main" id="{DF2765EF-DB3D-23ED-E04A-6FF5C620436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004112" y="3924246"/>
            <a:ext cx="5905730" cy="26591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du Club de lecture d'été TD.">
            <a:extLst>
              <a:ext uri="{FF2B5EF4-FFF2-40B4-BE49-F238E27FC236}">
                <a16:creationId xmlns:a16="http://schemas.microsoft.com/office/drawing/2014/main" id="{C01103B4-55C5-C842-4747-E5E4A55C2F16}"/>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p:blipFill>
        <p:spPr bwMode="auto">
          <a:xfrm>
            <a:off x="10518573" y="306389"/>
            <a:ext cx="1487471" cy="130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0697-473C-7105-8295-8FC7114B3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3BA4B-81F6-F2F8-D6FC-FD5CC27A5B4F}"/>
              </a:ext>
            </a:extLst>
          </p:cNvPr>
          <p:cNvSpPr>
            <a:spLocks noGrp="1"/>
          </p:cNvSpPr>
          <p:nvPr>
            <p:ph type="title"/>
            <p:custDataLst>
              <p:tags r:id="rId1"/>
            </p:custDataLst>
          </p:nvPr>
        </p:nvSpPr>
        <p:spPr/>
        <p:txBody>
          <a:bodyPr/>
          <a:lstStyle/>
          <a:p>
            <a:r>
              <a:rPr lang="fr-CA" noProof="0" dirty="0"/>
              <a:t>Sensibilisation</a:t>
            </a:r>
          </a:p>
        </p:txBody>
      </p:sp>
      <p:sp>
        <p:nvSpPr>
          <p:cNvPr id="3" name="Content Placeholder 2">
            <a:extLst>
              <a:ext uri="{FF2B5EF4-FFF2-40B4-BE49-F238E27FC236}">
                <a16:creationId xmlns:a16="http://schemas.microsoft.com/office/drawing/2014/main" id="{C7C0FED0-B5C7-B87B-B79E-664113C4BC42}"/>
              </a:ext>
            </a:extLst>
          </p:cNvPr>
          <p:cNvSpPr>
            <a:spLocks noGrp="1"/>
          </p:cNvSpPr>
          <p:nvPr>
            <p:ph sz="half" idx="1"/>
            <p:custDataLst>
              <p:tags r:id="rId2"/>
            </p:custDataLst>
          </p:nvPr>
        </p:nvSpPr>
        <p:spPr>
          <a:xfrm>
            <a:off x="609600" y="1363981"/>
            <a:ext cx="5384800" cy="4525963"/>
          </a:xfrm>
        </p:spPr>
        <p:txBody>
          <a:bodyPr>
            <a:normAutofit/>
          </a:bodyPr>
          <a:lstStyle/>
          <a:p>
            <a:r>
              <a:rPr lang="fr-CA" sz="2800" noProof="0" dirty="0"/>
              <a:t>Pensez à parler de l’accessibilité</a:t>
            </a:r>
          </a:p>
          <a:p>
            <a:r>
              <a:rPr lang="fr-CA" sz="2800" noProof="0" dirty="0"/>
              <a:t>Décrivez tous les formats de lecture</a:t>
            </a:r>
          </a:p>
          <a:p>
            <a:r>
              <a:rPr lang="fr-CA" sz="2800" noProof="0" dirty="0"/>
              <a:t>Concevez des dépliants, des articles de médias sociaux et des promotions en ligne accessibles</a:t>
            </a:r>
          </a:p>
          <a:p>
            <a:endParaRPr lang="fr-CA" sz="2800" noProof="0" dirty="0"/>
          </a:p>
          <a:p>
            <a:endParaRPr lang="fr-CA" sz="2800" noProof="0" dirty="0"/>
          </a:p>
          <a:p>
            <a:endParaRPr lang="fr-CA" sz="2800" noProof="0" dirty="0"/>
          </a:p>
        </p:txBody>
      </p:sp>
      <p:sp>
        <p:nvSpPr>
          <p:cNvPr id="4" name="Content Placeholder 3">
            <a:extLst>
              <a:ext uri="{FF2B5EF4-FFF2-40B4-BE49-F238E27FC236}">
                <a16:creationId xmlns:a16="http://schemas.microsoft.com/office/drawing/2014/main" id="{91B06A12-39B2-1AB3-AF6B-7D12AA931FCE}"/>
              </a:ext>
            </a:extLst>
          </p:cNvPr>
          <p:cNvSpPr>
            <a:spLocks noGrp="1"/>
          </p:cNvSpPr>
          <p:nvPr>
            <p:ph sz="half" idx="2"/>
            <p:custDataLst>
              <p:tags r:id="rId3"/>
            </p:custDataLst>
          </p:nvPr>
        </p:nvSpPr>
        <p:spPr>
          <a:xfrm>
            <a:off x="6197600" y="1417638"/>
            <a:ext cx="5384800" cy="4525963"/>
          </a:xfrm>
        </p:spPr>
        <p:txBody>
          <a:bodyPr>
            <a:normAutofit/>
          </a:bodyPr>
          <a:lstStyle/>
          <a:p>
            <a:r>
              <a:rPr lang="fr-CA" sz="3000" noProof="0" dirty="0"/>
              <a:t>Sensibilisation dans les écoles – éducation spécialisée</a:t>
            </a:r>
          </a:p>
          <a:p>
            <a:r>
              <a:rPr lang="fr-CA" sz="3000" noProof="0" dirty="0"/>
              <a:t>Camps d’été – camps destinés aux personnes handicapées</a:t>
            </a:r>
          </a:p>
          <a:p>
            <a:r>
              <a:rPr lang="fr-CA" sz="3000" noProof="0" dirty="0"/>
              <a:t>Centres communautaires – activités adaptées</a:t>
            </a:r>
          </a:p>
          <a:p>
            <a:r>
              <a:rPr lang="fr-CA" sz="3000" noProof="0" dirty="0"/>
              <a:t>Programmes de jour</a:t>
            </a:r>
          </a:p>
          <a:p>
            <a:endParaRPr lang="fr-CA" noProof="0" dirty="0"/>
          </a:p>
        </p:txBody>
      </p:sp>
    </p:spTree>
    <p:extLst>
      <p:ext uri="{BB962C8B-B14F-4D97-AF65-F5344CB8AC3E}">
        <p14:creationId xmlns:p14="http://schemas.microsoft.com/office/powerpoint/2010/main" val="291345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41D44-E217-91BA-7905-1EB0E6981E56}"/>
              </a:ext>
            </a:extLst>
          </p:cNvPr>
          <p:cNvSpPr>
            <a:spLocks noGrp="1"/>
          </p:cNvSpPr>
          <p:nvPr>
            <p:ph type="title"/>
            <p:custDataLst>
              <p:tags r:id="rId1"/>
            </p:custDataLst>
          </p:nvPr>
        </p:nvSpPr>
        <p:spPr/>
        <p:txBody>
          <a:bodyPr/>
          <a:lstStyle/>
          <a:p>
            <a:r>
              <a:rPr lang="fr-CA" noProof="0" dirty="0"/>
              <a:t>Été</a:t>
            </a:r>
          </a:p>
        </p:txBody>
      </p:sp>
      <p:pic>
        <p:nvPicPr>
          <p:cNvPr id="3" name="Picture 2">
            <a:extLst>
              <a:ext uri="{FF2B5EF4-FFF2-40B4-BE49-F238E27FC236}">
                <a16:creationId xmlns:a16="http://schemas.microsoft.com/office/drawing/2014/main" id="{D79271A3-E5E3-FE43-DF7A-03F1C9F2789C}"/>
              </a:ext>
              <a:ext uri="{C183D7F6-B498-43B3-948B-1728B52AA6E4}">
                <adec:decorative xmlns:adec="http://schemas.microsoft.com/office/drawing/2017/decorative" val="1"/>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846877" y="1436173"/>
            <a:ext cx="4498246" cy="4272707"/>
          </a:xfrm>
          <a:prstGeom prst="rect">
            <a:avLst/>
          </a:prstGeom>
        </p:spPr>
      </p:pic>
    </p:spTree>
    <p:extLst>
      <p:ext uri="{BB962C8B-B14F-4D97-AF65-F5344CB8AC3E}">
        <p14:creationId xmlns:p14="http://schemas.microsoft.com/office/powerpoint/2010/main" val="228944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E4AF-9F2C-5544-AB3D-D545F9994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B3EB2-5932-AC84-E086-8FAE14C59ADD}"/>
              </a:ext>
            </a:extLst>
          </p:cNvPr>
          <p:cNvSpPr>
            <a:spLocks noGrp="1"/>
          </p:cNvSpPr>
          <p:nvPr>
            <p:ph type="title"/>
            <p:custDataLst>
              <p:tags r:id="rId1"/>
            </p:custDataLst>
          </p:nvPr>
        </p:nvSpPr>
        <p:spPr>
          <a:xfrm>
            <a:off x="509847" y="274637"/>
            <a:ext cx="11072553" cy="1149609"/>
          </a:xfrm>
        </p:spPr>
        <p:txBody>
          <a:bodyPr>
            <a:noAutofit/>
          </a:bodyPr>
          <a:lstStyle/>
          <a:p>
            <a:r>
              <a:rPr lang="fr-CA" noProof="0" dirty="0"/>
              <a:t>Présentoirs et décoration de vos espaces</a:t>
            </a:r>
          </a:p>
        </p:txBody>
      </p:sp>
      <p:sp>
        <p:nvSpPr>
          <p:cNvPr id="3" name="Content Placeholder 2">
            <a:extLst>
              <a:ext uri="{FF2B5EF4-FFF2-40B4-BE49-F238E27FC236}">
                <a16:creationId xmlns:a16="http://schemas.microsoft.com/office/drawing/2014/main" id="{DC2BCF6C-E708-87D7-3F24-9BB01E3A2B3F}"/>
              </a:ext>
            </a:extLst>
          </p:cNvPr>
          <p:cNvSpPr>
            <a:spLocks noGrp="1"/>
          </p:cNvSpPr>
          <p:nvPr>
            <p:ph idx="1"/>
            <p:custDataLst>
              <p:tags r:id="rId2"/>
            </p:custDataLst>
          </p:nvPr>
        </p:nvSpPr>
        <p:spPr>
          <a:xfrm>
            <a:off x="436606" y="1705230"/>
            <a:ext cx="6933995" cy="4370060"/>
          </a:xfrm>
        </p:spPr>
        <p:txBody>
          <a:bodyPr>
            <a:normAutofit/>
          </a:bodyPr>
          <a:lstStyle/>
          <a:p>
            <a:r>
              <a:rPr lang="fr-CA" sz="2800" noProof="0" dirty="0"/>
              <a:t>À hauteur de fauteuil roulant</a:t>
            </a:r>
          </a:p>
          <a:p>
            <a:r>
              <a:rPr lang="fr-CA" sz="2800" noProof="0" dirty="0"/>
              <a:t>Affiche des services pour enfants du </a:t>
            </a:r>
            <a:r>
              <a:rPr lang="fr-CA" sz="2800" noProof="0" dirty="0">
                <a:effectLst/>
                <a:ea typeface="Calibri" panose="020F0502020204030204" pitchFamily="34" charset="0"/>
                <a:cs typeface="Times New Roman" panose="02020603050405020304" pitchFamily="18" charset="0"/>
              </a:rPr>
              <a:t>CAÉB</a:t>
            </a:r>
            <a:endParaRPr lang="fr-CA" sz="2800" noProof="0" dirty="0"/>
          </a:p>
          <a:p>
            <a:r>
              <a:rPr lang="fr-CA" sz="2800" noProof="0" dirty="0"/>
              <a:t>Ne placez pas les livres en braille derrière une vitre</a:t>
            </a:r>
          </a:p>
          <a:p>
            <a:r>
              <a:rPr lang="fr-CA" sz="2800" noProof="0" dirty="0"/>
              <a:t>Présentez des formats multiples</a:t>
            </a:r>
          </a:p>
          <a:p>
            <a:r>
              <a:rPr lang="fr-CA" sz="2800" noProof="0" dirty="0"/>
              <a:t>Restez simple et ne décorez pas trop</a:t>
            </a:r>
          </a:p>
        </p:txBody>
      </p:sp>
      <p:pic>
        <p:nvPicPr>
          <p:cNvPr id="5" name="Picture 4" descr="Exposition de livres pour enfants comprenant des albums, des livres audio sur CD et des appareils Play Away. L'exposition comprend également l'affiche sur les livres accessibles pour les enfants du CAÉB.">
            <a:extLst>
              <a:ext uri="{FF2B5EF4-FFF2-40B4-BE49-F238E27FC236}">
                <a16:creationId xmlns:a16="http://schemas.microsoft.com/office/drawing/2014/main" id="{C1BB6606-9371-0898-B97C-FEF81D74480D}"/>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151645" y="2086666"/>
            <a:ext cx="4541047" cy="3847662"/>
          </a:xfrm>
          <a:prstGeom prst="rect">
            <a:avLst/>
          </a:prstGeom>
        </p:spPr>
      </p:pic>
    </p:spTree>
    <p:extLst>
      <p:ext uri="{BB962C8B-B14F-4D97-AF65-F5344CB8AC3E}">
        <p14:creationId xmlns:p14="http://schemas.microsoft.com/office/powerpoint/2010/main" val="83809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CC34-A5F5-E7D3-FC03-7D3B41FF8320}"/>
              </a:ext>
            </a:extLst>
          </p:cNvPr>
          <p:cNvSpPr>
            <a:spLocks noGrp="1"/>
          </p:cNvSpPr>
          <p:nvPr>
            <p:ph type="title"/>
            <p:custDataLst>
              <p:tags r:id="rId1"/>
            </p:custDataLst>
          </p:nvPr>
        </p:nvSpPr>
        <p:spPr/>
        <p:txBody>
          <a:bodyPr/>
          <a:lstStyle/>
          <a:p>
            <a:r>
              <a:rPr lang="fr-CA" noProof="0" dirty="0"/>
              <a:t>Inscription</a:t>
            </a:r>
          </a:p>
        </p:txBody>
      </p:sp>
      <p:sp>
        <p:nvSpPr>
          <p:cNvPr id="3" name="Content Placeholder 2">
            <a:extLst>
              <a:ext uri="{FF2B5EF4-FFF2-40B4-BE49-F238E27FC236}">
                <a16:creationId xmlns:a16="http://schemas.microsoft.com/office/drawing/2014/main" id="{54C55DEE-C1E1-BFC6-F982-ED8622844F88}"/>
              </a:ext>
            </a:extLst>
          </p:cNvPr>
          <p:cNvSpPr>
            <a:spLocks noGrp="1"/>
          </p:cNvSpPr>
          <p:nvPr>
            <p:ph sz="half" idx="1"/>
            <p:custDataLst>
              <p:tags r:id="rId2"/>
            </p:custDataLst>
          </p:nvPr>
        </p:nvSpPr>
        <p:spPr>
          <a:xfrm>
            <a:off x="394447" y="1277666"/>
            <a:ext cx="7323267" cy="4481746"/>
          </a:xfrm>
        </p:spPr>
        <p:txBody>
          <a:bodyPr>
            <a:noAutofit/>
          </a:bodyPr>
          <a:lstStyle/>
          <a:p>
            <a:r>
              <a:rPr lang="fr-CA" sz="2600" noProof="0" dirty="0"/>
              <a:t>Inscription en ligne</a:t>
            </a:r>
          </a:p>
          <a:p>
            <a:pPr lvl="1"/>
            <a:r>
              <a:rPr lang="fr-CA" sz="2600" noProof="0" dirty="0"/>
              <a:t>Restez simple, posez moins de questions</a:t>
            </a:r>
          </a:p>
          <a:p>
            <a:r>
              <a:rPr lang="fr-CA" sz="2600" noProof="0" dirty="0"/>
              <a:t>Mesures d’adaptation mentionnées sur le formulaire d’inscription ou inviter les parents à s’informer à ce sujet</a:t>
            </a:r>
          </a:p>
          <a:p>
            <a:r>
              <a:rPr lang="fr-CA" sz="2600" noProof="0" dirty="0"/>
              <a:t>En personne – aborder la question de l’accessibilité</a:t>
            </a:r>
          </a:p>
          <a:p>
            <a:r>
              <a:rPr lang="fr-CA" sz="2600" noProof="0" dirty="0"/>
              <a:t>Explication visuelle du fonctionnement du club</a:t>
            </a:r>
          </a:p>
        </p:txBody>
      </p:sp>
      <p:pic>
        <p:nvPicPr>
          <p:cNvPr id="6" name="Content Placeholder 5" descr="Quatre étapes pour s'inscrire représentées par du texte et une petite image pour chaque étape : 1. Visitez bibliotheque.ca; 2. Remplissez le formulaire d'inscription; 3. Confirmation envoyée par courriel; 4. Venez à la bibliothèque.">
            <a:extLst>
              <a:ext uri="{FF2B5EF4-FFF2-40B4-BE49-F238E27FC236}">
                <a16:creationId xmlns:a16="http://schemas.microsoft.com/office/drawing/2014/main" id="{BD31FEF7-3500-27B6-D084-EDCA7DBE7175}"/>
              </a:ext>
            </a:extLst>
          </p:cNvPr>
          <p:cNvPicPr>
            <a:picLocks noGrp="1" noChangeAspect="1"/>
          </p:cNvPicPr>
          <p:nvPr>
            <p:ph sz="half" idx="2"/>
            <p:custDataLst>
              <p:tags r:id="rId3"/>
            </p:custDataLst>
          </p:nvPr>
        </p:nvPicPr>
        <p:blipFill>
          <a:blip r:embed="rId6">
            <a:extLst>
              <a:ext uri="{28A0092B-C50C-407E-A947-70E740481C1C}">
                <a14:useLocalDpi xmlns:a14="http://schemas.microsoft.com/office/drawing/2010/main" val="0"/>
              </a:ext>
            </a:extLst>
          </a:blip>
          <a:srcRect/>
          <a:stretch/>
        </p:blipFill>
        <p:spPr>
          <a:xfrm>
            <a:off x="7799680" y="1364113"/>
            <a:ext cx="4133726" cy="5167158"/>
          </a:xfrm>
        </p:spPr>
      </p:pic>
    </p:spTree>
    <p:extLst>
      <p:ext uri="{BB962C8B-B14F-4D97-AF65-F5344CB8AC3E}">
        <p14:creationId xmlns:p14="http://schemas.microsoft.com/office/powerpoint/2010/main" val="197489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F5A-66C9-479D-9D15-5E0430459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DE79B-4EEB-2DC7-664D-FA839CEA5523}"/>
              </a:ext>
            </a:extLst>
          </p:cNvPr>
          <p:cNvSpPr>
            <a:spLocks noGrp="1"/>
          </p:cNvSpPr>
          <p:nvPr>
            <p:ph type="title"/>
            <p:custDataLst>
              <p:tags r:id="rId1"/>
            </p:custDataLst>
          </p:nvPr>
        </p:nvSpPr>
        <p:spPr/>
        <p:txBody>
          <a:bodyPr/>
          <a:lstStyle/>
          <a:p>
            <a:r>
              <a:rPr lang="fr-CA" noProof="0" dirty="0"/>
              <a:t>Rapports de lecture</a:t>
            </a:r>
          </a:p>
        </p:txBody>
      </p:sp>
      <p:sp>
        <p:nvSpPr>
          <p:cNvPr id="3" name="Content Placeholder 2">
            <a:extLst>
              <a:ext uri="{FF2B5EF4-FFF2-40B4-BE49-F238E27FC236}">
                <a16:creationId xmlns:a16="http://schemas.microsoft.com/office/drawing/2014/main" id="{E32EB531-F0A2-F83D-6831-17F19E8D6D59}"/>
              </a:ext>
            </a:extLst>
          </p:cNvPr>
          <p:cNvSpPr>
            <a:spLocks noGrp="1"/>
          </p:cNvSpPr>
          <p:nvPr>
            <p:ph idx="1"/>
            <p:custDataLst>
              <p:tags r:id="rId2"/>
            </p:custDataLst>
          </p:nvPr>
        </p:nvSpPr>
        <p:spPr>
          <a:xfrm>
            <a:off x="609600" y="1417638"/>
            <a:ext cx="10972800" cy="4525963"/>
          </a:xfrm>
        </p:spPr>
        <p:txBody>
          <a:bodyPr>
            <a:normAutofit fontScale="92500" lnSpcReduction="10000"/>
          </a:bodyPr>
          <a:lstStyle/>
          <a:p>
            <a:r>
              <a:rPr lang="fr-CA" sz="3000" noProof="0" dirty="0"/>
              <a:t>Compter le temps et non les titres</a:t>
            </a:r>
          </a:p>
          <a:p>
            <a:r>
              <a:rPr lang="fr-CA" sz="3000" noProof="0" dirty="0"/>
              <a:t>Compter les livres audio, les livres en braille et les autres formats</a:t>
            </a:r>
          </a:p>
          <a:p>
            <a:r>
              <a:rPr lang="fr-CA" sz="3000" noProof="0" dirty="0"/>
              <a:t>Rapports en ligne ou par courriel</a:t>
            </a:r>
          </a:p>
          <a:p>
            <a:pPr lvl="1"/>
            <a:r>
              <a:rPr lang="fr-CA" sz="2800" noProof="0" dirty="0"/>
              <a:t>Autocollants virtuels</a:t>
            </a:r>
          </a:p>
          <a:p>
            <a:r>
              <a:rPr lang="fr-CA" sz="3000" noProof="0" dirty="0"/>
              <a:t>Proposer des moyens créatifs pour soumettre les rapports, par exemple au moyen de dessins, par écrit ou oralement</a:t>
            </a:r>
          </a:p>
          <a:p>
            <a:r>
              <a:rPr lang="fr-CA" sz="3000" noProof="0" dirty="0"/>
              <a:t>Faire preuve de souplesse et poser des questions plus générales si l’enfant a de la difficulté</a:t>
            </a:r>
          </a:p>
          <a:p>
            <a:endParaRPr lang="fr-CA" noProof="0" dirty="0"/>
          </a:p>
          <a:p>
            <a:endParaRPr lang="fr-CA" noProof="0" dirty="0"/>
          </a:p>
        </p:txBody>
      </p:sp>
    </p:spTree>
    <p:extLst>
      <p:ext uri="{BB962C8B-B14F-4D97-AF65-F5344CB8AC3E}">
        <p14:creationId xmlns:p14="http://schemas.microsoft.com/office/powerpoint/2010/main" val="90940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E044-497A-2696-77D2-42559D456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65851-A417-6285-AB78-3A5ED2DC7F64}"/>
              </a:ext>
            </a:extLst>
          </p:cNvPr>
          <p:cNvSpPr>
            <a:spLocks noGrp="1"/>
          </p:cNvSpPr>
          <p:nvPr>
            <p:ph type="title"/>
            <p:custDataLst>
              <p:tags r:id="rId1"/>
            </p:custDataLst>
          </p:nvPr>
        </p:nvSpPr>
        <p:spPr/>
        <p:txBody>
          <a:bodyPr/>
          <a:lstStyle/>
          <a:p>
            <a:r>
              <a:rPr lang="fr-CA" noProof="0" dirty="0"/>
              <a:t>Cadeaux et prix</a:t>
            </a:r>
          </a:p>
        </p:txBody>
      </p:sp>
      <p:sp>
        <p:nvSpPr>
          <p:cNvPr id="3" name="Content Placeholder 2">
            <a:extLst>
              <a:ext uri="{FF2B5EF4-FFF2-40B4-BE49-F238E27FC236}">
                <a16:creationId xmlns:a16="http://schemas.microsoft.com/office/drawing/2014/main" id="{FDC790F6-608B-2374-5803-64A8D109BA05}"/>
              </a:ext>
            </a:extLst>
          </p:cNvPr>
          <p:cNvSpPr>
            <a:spLocks noGrp="1"/>
          </p:cNvSpPr>
          <p:nvPr>
            <p:ph idx="1"/>
            <p:custDataLst>
              <p:tags r:id="rId2"/>
            </p:custDataLst>
          </p:nvPr>
        </p:nvSpPr>
        <p:spPr>
          <a:xfrm>
            <a:off x="609600" y="1417638"/>
            <a:ext cx="8600297" cy="4114799"/>
          </a:xfrm>
        </p:spPr>
        <p:txBody>
          <a:bodyPr>
            <a:normAutofit/>
          </a:bodyPr>
          <a:lstStyle/>
          <a:p>
            <a:r>
              <a:rPr lang="fr-CA" sz="2800" noProof="0" dirty="0"/>
              <a:t>Autocollants pelucheux, gonflants, brillants</a:t>
            </a:r>
          </a:p>
          <a:p>
            <a:r>
              <a:rPr lang="fr-CA" sz="2800" noProof="0" dirty="0"/>
              <a:t>Petits objets sensoriels</a:t>
            </a:r>
          </a:p>
          <a:p>
            <a:r>
              <a:rPr lang="fr-CA" sz="2800" noProof="0" dirty="0"/>
              <a:t>Chaînes porte-clés, objets tactiles, comme des animaux en peluche (à fixer sur une canne)</a:t>
            </a:r>
          </a:p>
          <a:p>
            <a:r>
              <a:rPr lang="fr-CA" sz="2800" noProof="0" dirty="0"/>
              <a:t>Tee-shirts et bouteilles d’eau</a:t>
            </a:r>
          </a:p>
          <a:p>
            <a:r>
              <a:rPr lang="fr-CA" sz="2800" noProof="0" dirty="0"/>
              <a:t>Tenir compte de la perte de vision et de la mobilité</a:t>
            </a:r>
          </a:p>
        </p:txBody>
      </p:sp>
      <p:pic>
        <p:nvPicPr>
          <p:cNvPr id="5" name="Picture 4" descr="Collection de différents jouets fidget.">
            <a:extLst>
              <a:ext uri="{FF2B5EF4-FFF2-40B4-BE49-F238E27FC236}">
                <a16:creationId xmlns:a16="http://schemas.microsoft.com/office/drawing/2014/main" id="{51640B29-F881-DC46-3E5E-92BB776ABB65}"/>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9643919" y="908563"/>
            <a:ext cx="2047875" cy="2990850"/>
          </a:xfrm>
          <a:prstGeom prst="rect">
            <a:avLst/>
          </a:prstGeom>
        </p:spPr>
      </p:pic>
      <p:pic>
        <p:nvPicPr>
          <p:cNvPr id="7" name="Picture 6" descr="Porte-clés hibou jouet.">
            <a:extLst>
              <a:ext uri="{FF2B5EF4-FFF2-40B4-BE49-F238E27FC236}">
                <a16:creationId xmlns:a16="http://schemas.microsoft.com/office/drawing/2014/main" id="{F3077C69-5853-1650-13FD-44FBE99DD556}"/>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8899061" y="4046537"/>
            <a:ext cx="1343025" cy="2628900"/>
          </a:xfrm>
          <a:prstGeom prst="rect">
            <a:avLst/>
          </a:prstGeom>
        </p:spPr>
      </p:pic>
    </p:spTree>
    <p:extLst>
      <p:ext uri="{BB962C8B-B14F-4D97-AF65-F5344CB8AC3E}">
        <p14:creationId xmlns:p14="http://schemas.microsoft.com/office/powerpoint/2010/main" val="93391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9AAE-C1AB-6DA9-5E0F-C7EF85023321}"/>
              </a:ext>
            </a:extLst>
          </p:cNvPr>
          <p:cNvSpPr>
            <a:spLocks noGrp="1"/>
          </p:cNvSpPr>
          <p:nvPr>
            <p:ph type="title"/>
            <p:custDataLst>
              <p:tags r:id="rId1"/>
            </p:custDataLst>
          </p:nvPr>
        </p:nvSpPr>
        <p:spPr/>
        <p:txBody>
          <a:bodyPr/>
          <a:lstStyle/>
          <a:p>
            <a:r>
              <a:rPr lang="fr-CA" noProof="0" dirty="0"/>
              <a:t>Reconnaissance territoriale</a:t>
            </a:r>
          </a:p>
        </p:txBody>
      </p:sp>
      <p:sp>
        <p:nvSpPr>
          <p:cNvPr id="3" name="TextBox 2">
            <a:extLst>
              <a:ext uri="{FF2B5EF4-FFF2-40B4-BE49-F238E27FC236}">
                <a16:creationId xmlns:a16="http://schemas.microsoft.com/office/drawing/2014/main" id="{DF3B3132-9BA9-2BFF-F7FC-7C7A31C2E997}"/>
              </a:ext>
              <a:ext uri="{C183D7F6-B498-43B3-948B-1728B52AA6E4}">
                <adec:decorative xmlns:adec="http://schemas.microsoft.com/office/drawing/2017/decorative" val="1"/>
              </a:ext>
            </a:extLst>
          </p:cNvPr>
          <p:cNvSpPr txBox="1"/>
          <p:nvPr>
            <p:custDataLst>
              <p:tags r:id="rId2"/>
            </p:custDataLst>
          </p:nvPr>
        </p:nvSpPr>
        <p:spPr>
          <a:xfrm>
            <a:off x="609599" y="1484316"/>
            <a:ext cx="10266045"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fr-CA" sz="2800" noProof="0" dirty="0">
                <a:ea typeface="Verdana"/>
              </a:rPr>
              <a:t>Je travaille et habite à Montréal, situé sur </a:t>
            </a:r>
            <a:r>
              <a:rPr lang="fr-CA" sz="2800" b="0" i="0" noProof="0" dirty="0">
                <a:solidFill>
                  <a:srgbClr val="242424"/>
                </a:solidFill>
                <a:effectLst/>
                <a:latin typeface="Verdana" panose="020B0604030504040204" pitchFamily="34" charset="0"/>
              </a:rPr>
              <a:t>le territoire non cédé du peuple </a:t>
            </a:r>
            <a:r>
              <a:rPr lang="fr-CA" sz="2800" b="0" i="0" noProof="0" dirty="0" err="1">
                <a:solidFill>
                  <a:srgbClr val="242424"/>
                </a:solidFill>
                <a:effectLst/>
                <a:latin typeface="Verdana" panose="020B0604030504040204" pitchFamily="34" charset="0"/>
              </a:rPr>
              <a:t>Kanien’kehá:ka</a:t>
            </a:r>
            <a:r>
              <a:rPr lang="fr-CA" sz="2800" b="0" i="0" noProof="0" dirty="0">
                <a:solidFill>
                  <a:srgbClr val="242424"/>
                </a:solidFill>
                <a:effectLst/>
                <a:latin typeface="Verdana" panose="020B0604030504040204" pitchFamily="34" charset="0"/>
              </a:rPr>
              <a:t> de la Confédération </a:t>
            </a:r>
            <a:r>
              <a:rPr lang="fr-CA" sz="2800" b="0" i="0" noProof="0" dirty="0" err="1">
                <a:solidFill>
                  <a:srgbClr val="242424"/>
                </a:solidFill>
                <a:effectLst/>
                <a:latin typeface="Verdana" panose="020B0604030504040204" pitchFamily="34" charset="0"/>
              </a:rPr>
              <a:t>Haudenosaunee</a:t>
            </a:r>
            <a:r>
              <a:rPr lang="fr-CA" sz="2800" b="0" i="0" noProof="0" dirty="0">
                <a:solidFill>
                  <a:srgbClr val="242424"/>
                </a:solidFill>
                <a:effectLst/>
                <a:latin typeface="Verdana" panose="020B0604030504040204" pitchFamily="34" charset="0"/>
              </a:rPr>
              <a:t>. Ce territoire a servi de lieu de rencontre avec de nombreux autres peuples autochtones de l’île de la Tortue.</a:t>
            </a:r>
            <a:endParaRPr lang="fr-CA" sz="2800" b="0" i="0" dirty="0">
              <a:solidFill>
                <a:srgbClr val="242424"/>
              </a:solidFill>
              <a:effectLst/>
              <a:latin typeface="Verdana" panose="020B0604030504040204" pitchFamily="34" charset="0"/>
              <a:ea typeface="Verdana"/>
            </a:endParaRPr>
          </a:p>
          <a:p>
            <a:pPr marL="0" indent="0">
              <a:buNone/>
            </a:pPr>
            <a:endParaRPr lang="fr-CA" sz="2800" noProof="0" dirty="0">
              <a:solidFill>
                <a:srgbClr val="242424"/>
              </a:solidFill>
              <a:latin typeface="Verdana" panose="020B0604030504040204" pitchFamily="34" charset="0"/>
              <a:ea typeface="Verdana"/>
            </a:endParaRPr>
          </a:p>
          <a:p>
            <a:pPr marL="0" indent="0">
              <a:buNone/>
            </a:pPr>
            <a:r>
              <a:rPr lang="fr-CA" sz="2800" noProof="0" dirty="0">
                <a:ea typeface="Verdana"/>
              </a:rPr>
              <a:t>Où que nous nous trouvions aujourd’hui, sur l’Île de la Tortue, nous pouvons être reconnaissants aux Premières Nations de leur gestion attentive de la terre.</a:t>
            </a:r>
          </a:p>
          <a:p>
            <a:endParaRPr lang="fr-CA" sz="2000" noProof="0" dirty="0">
              <a:ea typeface="Verdana"/>
            </a:endParaRPr>
          </a:p>
        </p:txBody>
      </p:sp>
    </p:spTree>
    <p:extLst>
      <p:ext uri="{BB962C8B-B14F-4D97-AF65-F5344CB8AC3E}">
        <p14:creationId xmlns:p14="http://schemas.microsoft.com/office/powerpoint/2010/main" val="175489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C923-2733-E144-289A-DABF6C3AE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24E06-81C1-9F67-0D78-6B789D090278}"/>
              </a:ext>
            </a:extLst>
          </p:cNvPr>
          <p:cNvSpPr>
            <a:spLocks noGrp="1"/>
          </p:cNvSpPr>
          <p:nvPr>
            <p:ph type="title"/>
            <p:custDataLst>
              <p:tags r:id="rId1"/>
            </p:custDataLst>
          </p:nvPr>
        </p:nvSpPr>
        <p:spPr/>
        <p:txBody>
          <a:bodyPr/>
          <a:lstStyle/>
          <a:p>
            <a:r>
              <a:rPr lang="fr-CA" noProof="0" dirty="0"/>
              <a:t>Évaluations</a:t>
            </a:r>
          </a:p>
        </p:txBody>
      </p:sp>
      <p:sp>
        <p:nvSpPr>
          <p:cNvPr id="3" name="Content Placeholder 2">
            <a:extLst>
              <a:ext uri="{FF2B5EF4-FFF2-40B4-BE49-F238E27FC236}">
                <a16:creationId xmlns:a16="http://schemas.microsoft.com/office/drawing/2014/main" id="{FF159111-95EC-73F9-6E1B-B1E7C54FC5FB}"/>
              </a:ext>
            </a:extLst>
          </p:cNvPr>
          <p:cNvSpPr>
            <a:spLocks noGrp="1"/>
          </p:cNvSpPr>
          <p:nvPr>
            <p:ph idx="1"/>
            <p:custDataLst>
              <p:tags r:id="rId2"/>
            </p:custDataLst>
          </p:nvPr>
        </p:nvSpPr>
        <p:spPr>
          <a:xfrm>
            <a:off x="609600" y="1417638"/>
            <a:ext cx="11865685" cy="4525963"/>
          </a:xfrm>
        </p:spPr>
        <p:txBody>
          <a:bodyPr>
            <a:normAutofit/>
          </a:bodyPr>
          <a:lstStyle/>
          <a:p>
            <a:r>
              <a:rPr lang="fr-CA" sz="3000" noProof="0" dirty="0"/>
              <a:t>En ligne et sur papier</a:t>
            </a:r>
          </a:p>
          <a:p>
            <a:r>
              <a:rPr lang="fr-CA" sz="3000" noProof="0" dirty="0"/>
              <a:t>Pas de questions de type Matrice ni d’échelle mobile</a:t>
            </a:r>
          </a:p>
          <a:p>
            <a:r>
              <a:rPr lang="fr-CA" sz="3000" noProof="0" dirty="0"/>
              <a:t>Courtes et précises (5 à 7 questions au maximum)</a:t>
            </a:r>
          </a:p>
          <a:p>
            <a:r>
              <a:rPr lang="fr-CA" sz="3000" noProof="0" dirty="0"/>
              <a:t>Introduction avec explication (anonymat, délais, etc.)</a:t>
            </a:r>
          </a:p>
          <a:p>
            <a:r>
              <a:rPr lang="fr-CA" sz="3000" noProof="0" dirty="0"/>
              <a:t>Proposer des textes et des images </a:t>
            </a:r>
          </a:p>
          <a:p>
            <a:r>
              <a:rPr lang="fr-CA" sz="3000" noProof="0" dirty="0"/>
              <a:t>Solliciter et consigner les commentaires oraux</a:t>
            </a:r>
          </a:p>
          <a:p>
            <a:r>
              <a:rPr lang="fr-CA" sz="3000" noProof="0" dirty="0"/>
              <a:t>Poser une question propre à l’accessibilité</a:t>
            </a:r>
          </a:p>
          <a:p>
            <a:endParaRPr lang="fr-CA" noProof="0" dirty="0"/>
          </a:p>
        </p:txBody>
      </p:sp>
    </p:spTree>
    <p:extLst>
      <p:ext uri="{BB962C8B-B14F-4D97-AF65-F5344CB8AC3E}">
        <p14:creationId xmlns:p14="http://schemas.microsoft.com/office/powerpoint/2010/main" val="193884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8E91-80CB-CDD0-B02E-80BDEAB5F862}"/>
              </a:ext>
            </a:extLst>
          </p:cNvPr>
          <p:cNvSpPr>
            <a:spLocks noGrp="1"/>
          </p:cNvSpPr>
          <p:nvPr>
            <p:ph type="title"/>
            <p:custDataLst>
              <p:tags r:id="rId1"/>
            </p:custDataLst>
          </p:nvPr>
        </p:nvSpPr>
        <p:spPr/>
        <p:txBody>
          <a:bodyPr>
            <a:normAutofit/>
          </a:bodyPr>
          <a:lstStyle/>
          <a:p>
            <a:r>
              <a:rPr lang="fr-CA" noProof="0" dirty="0"/>
              <a:t>Programmation : bricolage</a:t>
            </a:r>
          </a:p>
        </p:txBody>
      </p:sp>
      <p:sp>
        <p:nvSpPr>
          <p:cNvPr id="3" name="Content Placeholder 2">
            <a:extLst>
              <a:ext uri="{FF2B5EF4-FFF2-40B4-BE49-F238E27FC236}">
                <a16:creationId xmlns:a16="http://schemas.microsoft.com/office/drawing/2014/main" id="{D6C93483-0593-B1D0-B7E8-76D52A610C8E}"/>
              </a:ext>
            </a:extLst>
          </p:cNvPr>
          <p:cNvSpPr>
            <a:spLocks noGrp="1"/>
          </p:cNvSpPr>
          <p:nvPr>
            <p:ph idx="1"/>
            <p:custDataLst>
              <p:tags r:id="rId2"/>
            </p:custDataLst>
          </p:nvPr>
        </p:nvSpPr>
        <p:spPr>
          <a:xfrm>
            <a:off x="606617" y="1687606"/>
            <a:ext cx="4320746" cy="4525963"/>
          </a:xfrm>
        </p:spPr>
        <p:txBody>
          <a:bodyPr>
            <a:normAutofit/>
          </a:bodyPr>
          <a:lstStyle/>
          <a:p>
            <a:pPr marL="0" indent="0">
              <a:buNone/>
            </a:pPr>
            <a:r>
              <a:rPr lang="fr-CA" sz="3200" noProof="0" dirty="0"/>
              <a:t>Images tactiles</a:t>
            </a:r>
          </a:p>
          <a:p>
            <a:r>
              <a:rPr lang="fr-CA" sz="2800" noProof="0" dirty="0"/>
              <a:t>Arbres du livre </a:t>
            </a:r>
            <a:r>
              <a:rPr lang="fr-CA" sz="2800" i="1" noProof="0" dirty="0"/>
              <a:t>Le </a:t>
            </a:r>
            <a:r>
              <a:rPr lang="fr-CA" sz="2800" i="1" noProof="0" dirty="0" err="1"/>
              <a:t>Lorax</a:t>
            </a:r>
            <a:endParaRPr lang="fr-CA" sz="2800" noProof="0" dirty="0"/>
          </a:p>
        </p:txBody>
      </p:sp>
      <p:pic>
        <p:nvPicPr>
          <p:cNvPr id="12" name="Picture 11" descr="Cure-pipes multicolores.">
            <a:extLst>
              <a:ext uri="{FF2B5EF4-FFF2-40B4-BE49-F238E27FC236}">
                <a16:creationId xmlns:a16="http://schemas.microsoft.com/office/drawing/2014/main" id="{2263D934-7F79-6401-857C-CABFE55B673F}"/>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86098" y="3490347"/>
            <a:ext cx="2009775" cy="1343025"/>
          </a:xfrm>
          <a:prstGeom prst="rect">
            <a:avLst/>
          </a:prstGeom>
        </p:spPr>
      </p:pic>
      <p:pic>
        <p:nvPicPr>
          <p:cNvPr id="16" name="Picture 15" descr="Un groupe de pompons colorés.">
            <a:extLst>
              <a:ext uri="{FF2B5EF4-FFF2-40B4-BE49-F238E27FC236}">
                <a16:creationId xmlns:a16="http://schemas.microsoft.com/office/drawing/2014/main" id="{299F5C2C-5740-0959-DF6C-C286687B7E73}"/>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146507" y="4320610"/>
            <a:ext cx="2124075" cy="1390650"/>
          </a:xfrm>
          <a:prstGeom prst="rect">
            <a:avLst/>
          </a:prstGeom>
        </p:spPr>
      </p:pic>
      <p:pic>
        <p:nvPicPr>
          <p:cNvPr id="10" name="Picture 9" descr="Image tactile sous la mer avec des poissons en feutre, des paillettes, une plume et du fil.">
            <a:extLst>
              <a:ext uri="{FF2B5EF4-FFF2-40B4-BE49-F238E27FC236}">
                <a16:creationId xmlns:a16="http://schemas.microsoft.com/office/drawing/2014/main" id="{4C321C1D-70E5-0D7D-DF98-41D7C161EA3B}"/>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3418488" y="3429000"/>
            <a:ext cx="2022817" cy="1964725"/>
          </a:xfrm>
          <a:prstGeom prst="rect">
            <a:avLst/>
          </a:prstGeom>
        </p:spPr>
      </p:pic>
      <p:sp>
        <p:nvSpPr>
          <p:cNvPr id="4" name="Content Placeholder 2">
            <a:extLst>
              <a:ext uri="{FF2B5EF4-FFF2-40B4-BE49-F238E27FC236}">
                <a16:creationId xmlns:a16="http://schemas.microsoft.com/office/drawing/2014/main" id="{FB6858C4-AFB0-7349-91E6-B4AB8F77ACB3}"/>
              </a:ext>
            </a:extLst>
          </p:cNvPr>
          <p:cNvSpPr txBox="1">
            <a:spLocks/>
          </p:cNvSpPr>
          <p:nvPr>
            <p:custDataLst>
              <p:tags r:id="rId6"/>
            </p:custDataLst>
          </p:nvPr>
        </p:nvSpPr>
        <p:spPr>
          <a:xfrm>
            <a:off x="6291354" y="1687605"/>
            <a:ext cx="57145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3200" noProof="0" dirty="0"/>
              <a:t>Créations compostables</a:t>
            </a:r>
          </a:p>
          <a:p>
            <a:r>
              <a:rPr lang="fr-CA" sz="2800" noProof="0" dirty="0"/>
              <a:t>Pâte à modeler ou pâte à sel</a:t>
            </a:r>
          </a:p>
          <a:p>
            <a:r>
              <a:rPr lang="fr-CA" sz="2800" noProof="0" dirty="0"/>
              <a:t>Monstres, créatures, fossiles</a:t>
            </a:r>
          </a:p>
        </p:txBody>
      </p:sp>
      <p:pic>
        <p:nvPicPr>
          <p:cNvPr id="6" name="Picture 5" descr="Une créature en pâte à modeler avec des pieds en pierre, des bras en bâton et des cheveux en forme de fleur.">
            <a:extLst>
              <a:ext uri="{FF2B5EF4-FFF2-40B4-BE49-F238E27FC236}">
                <a16:creationId xmlns:a16="http://schemas.microsoft.com/office/drawing/2014/main" id="{540ED76C-F00A-47FB-5150-E30F1FE02B57}"/>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rcRect l="5475" t="34005" r="7077" b="19279"/>
          <a:stretch/>
        </p:blipFill>
        <p:spPr>
          <a:xfrm>
            <a:off x="6299280" y="4344003"/>
            <a:ext cx="2758311" cy="1964724"/>
          </a:xfrm>
          <a:prstGeom prst="rect">
            <a:avLst/>
          </a:prstGeom>
        </p:spPr>
      </p:pic>
      <p:pic>
        <p:nvPicPr>
          <p:cNvPr id="8" name="Picture 7" descr="Un fossile de pâte à sel avec des empreintes de pieds de dinosaures et de petites roches.">
            <a:extLst>
              <a:ext uri="{FF2B5EF4-FFF2-40B4-BE49-F238E27FC236}">
                <a16:creationId xmlns:a16="http://schemas.microsoft.com/office/drawing/2014/main" id="{B683DA61-2FAA-FE54-ED57-903F106A95F1}"/>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rcRect l="25655" t="57658" r="15246" b="4005"/>
          <a:stretch/>
        </p:blipFill>
        <p:spPr>
          <a:xfrm>
            <a:off x="9628708" y="4320610"/>
            <a:ext cx="2271526" cy="1964725"/>
          </a:xfrm>
          <a:prstGeom prst="rect">
            <a:avLst/>
          </a:prstGeom>
        </p:spPr>
      </p:pic>
    </p:spTree>
    <p:extLst>
      <p:ext uri="{BB962C8B-B14F-4D97-AF65-F5344CB8AC3E}">
        <p14:creationId xmlns:p14="http://schemas.microsoft.com/office/powerpoint/2010/main" val="37979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F137A-803F-5A0A-2BBE-2DBE99F5C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B9917-639E-8411-2D86-8B6F70D5D479}"/>
              </a:ext>
            </a:extLst>
          </p:cNvPr>
          <p:cNvSpPr>
            <a:spLocks noGrp="1"/>
          </p:cNvSpPr>
          <p:nvPr>
            <p:ph type="title"/>
            <p:custDataLst>
              <p:tags r:id="rId1"/>
            </p:custDataLst>
          </p:nvPr>
        </p:nvSpPr>
        <p:spPr>
          <a:xfrm>
            <a:off x="609600" y="274638"/>
            <a:ext cx="8868032" cy="1143000"/>
          </a:xfrm>
        </p:spPr>
        <p:txBody>
          <a:bodyPr>
            <a:normAutofit fontScale="90000"/>
          </a:bodyPr>
          <a:lstStyle/>
          <a:p>
            <a:r>
              <a:rPr lang="fr-CA" noProof="0" dirty="0"/>
              <a:t>Programmation : heure du conte</a:t>
            </a:r>
          </a:p>
        </p:txBody>
      </p:sp>
      <p:sp>
        <p:nvSpPr>
          <p:cNvPr id="3" name="Content Placeholder 2">
            <a:extLst>
              <a:ext uri="{FF2B5EF4-FFF2-40B4-BE49-F238E27FC236}">
                <a16:creationId xmlns:a16="http://schemas.microsoft.com/office/drawing/2014/main" id="{597490D4-252C-9801-347C-3568DF284047}"/>
              </a:ext>
            </a:extLst>
          </p:cNvPr>
          <p:cNvSpPr>
            <a:spLocks noGrp="1"/>
          </p:cNvSpPr>
          <p:nvPr>
            <p:ph idx="1"/>
            <p:custDataLst>
              <p:tags r:id="rId2"/>
            </p:custDataLst>
          </p:nvPr>
        </p:nvSpPr>
        <p:spPr>
          <a:xfrm>
            <a:off x="813365" y="1678282"/>
            <a:ext cx="7310248" cy="3822701"/>
          </a:xfrm>
        </p:spPr>
        <p:txBody>
          <a:bodyPr>
            <a:normAutofit/>
          </a:bodyPr>
          <a:lstStyle/>
          <a:p>
            <a:r>
              <a:rPr lang="fr-CA" sz="2800" noProof="0" dirty="0"/>
              <a:t>Jouets sensoriels, écouteurs, lunettes de soleil</a:t>
            </a:r>
          </a:p>
          <a:p>
            <a:r>
              <a:rPr lang="fr-CA" sz="2800" noProof="0" dirty="0"/>
              <a:t>Histoires courtes avec de grandes illustrations voyantes</a:t>
            </a:r>
          </a:p>
          <a:p>
            <a:r>
              <a:rPr lang="fr-CA" sz="2800" noProof="0" dirty="0"/>
              <a:t>Bouger et marcher</a:t>
            </a:r>
          </a:p>
          <a:p>
            <a:r>
              <a:rPr lang="fr-CA" sz="2800" noProof="0" dirty="0"/>
              <a:t>Horaire visuel</a:t>
            </a:r>
          </a:p>
        </p:txBody>
      </p:sp>
      <p:pic>
        <p:nvPicPr>
          <p:cNvPr id="10" name="Picture 9" descr="Symboles de communication illustrés pour la bibliothèque, l'heure du conte, le calme et le jeu.">
            <a:extLst>
              <a:ext uri="{FF2B5EF4-FFF2-40B4-BE49-F238E27FC236}">
                <a16:creationId xmlns:a16="http://schemas.microsoft.com/office/drawing/2014/main" id="{318F79F6-1C99-C0A3-81A9-44F86BEA5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2029" y="1520516"/>
            <a:ext cx="1710339" cy="5046776"/>
          </a:xfrm>
          <a:prstGeom prst="rect">
            <a:avLst/>
          </a:prstGeom>
        </p:spPr>
      </p:pic>
    </p:spTree>
    <p:extLst>
      <p:ext uri="{BB962C8B-B14F-4D97-AF65-F5344CB8AC3E}">
        <p14:creationId xmlns:p14="http://schemas.microsoft.com/office/powerpoint/2010/main" val="251081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6B8C-37A0-FD08-21BA-BC968ADA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C99FD-3A87-E7BC-D918-D1739FDE9F77}"/>
              </a:ext>
            </a:extLst>
          </p:cNvPr>
          <p:cNvSpPr>
            <a:spLocks noGrp="1"/>
          </p:cNvSpPr>
          <p:nvPr>
            <p:ph type="title"/>
            <p:custDataLst>
              <p:tags r:id="rId1"/>
            </p:custDataLst>
          </p:nvPr>
        </p:nvSpPr>
        <p:spPr>
          <a:xfrm>
            <a:off x="330200" y="274638"/>
            <a:ext cx="11506200" cy="1143000"/>
          </a:xfrm>
        </p:spPr>
        <p:txBody>
          <a:bodyPr>
            <a:noAutofit/>
          </a:bodyPr>
          <a:lstStyle/>
          <a:p>
            <a:r>
              <a:rPr lang="fr-CA" noProof="0" dirty="0"/>
              <a:t>Programmation : auteurs et intervenants</a:t>
            </a:r>
          </a:p>
        </p:txBody>
      </p:sp>
      <p:sp>
        <p:nvSpPr>
          <p:cNvPr id="3" name="Content Placeholder 2">
            <a:extLst>
              <a:ext uri="{FF2B5EF4-FFF2-40B4-BE49-F238E27FC236}">
                <a16:creationId xmlns:a16="http://schemas.microsoft.com/office/drawing/2014/main" id="{548836DA-6F5B-B6CE-E503-4C383D3C717A}"/>
              </a:ext>
            </a:extLst>
          </p:cNvPr>
          <p:cNvSpPr>
            <a:spLocks noGrp="1"/>
          </p:cNvSpPr>
          <p:nvPr>
            <p:ph idx="1"/>
            <p:custDataLst>
              <p:tags r:id="rId2"/>
            </p:custDataLst>
          </p:nvPr>
        </p:nvSpPr>
        <p:spPr>
          <a:xfrm>
            <a:off x="609600" y="1895302"/>
            <a:ext cx="10972800" cy="3613265"/>
          </a:xfrm>
        </p:spPr>
        <p:txBody>
          <a:bodyPr>
            <a:normAutofit/>
          </a:bodyPr>
          <a:lstStyle/>
          <a:p>
            <a:r>
              <a:rPr lang="fr-CA" sz="2800" noProof="0" dirty="0"/>
              <a:t>Microphones</a:t>
            </a:r>
          </a:p>
          <a:p>
            <a:r>
              <a:rPr lang="fr-CA" sz="2800" noProof="0" dirty="0"/>
              <a:t>Interprétation en </a:t>
            </a:r>
            <a:r>
              <a:rPr lang="fr-CA" sz="2800" dirty="0"/>
              <a:t>langue des signes</a:t>
            </a:r>
            <a:endParaRPr lang="fr-CA" sz="2800" noProof="0" dirty="0"/>
          </a:p>
          <a:p>
            <a:r>
              <a:rPr lang="fr-CA" sz="2800" noProof="0" dirty="0"/>
              <a:t>Différents types de sièges</a:t>
            </a:r>
          </a:p>
          <a:p>
            <a:r>
              <a:rPr lang="fr-CA" sz="2800" noProof="0" dirty="0"/>
              <a:t>Rampe d'accès à la scène</a:t>
            </a:r>
          </a:p>
        </p:txBody>
      </p:sp>
    </p:spTree>
    <p:extLst>
      <p:ext uri="{BB962C8B-B14F-4D97-AF65-F5344CB8AC3E}">
        <p14:creationId xmlns:p14="http://schemas.microsoft.com/office/powerpoint/2010/main" val="364867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27BF-DB5F-BE9F-FB2D-A7473A077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DA9BF-DB8F-FC88-D237-4214EB0B052F}"/>
              </a:ext>
            </a:extLst>
          </p:cNvPr>
          <p:cNvSpPr>
            <a:spLocks noGrp="1"/>
          </p:cNvSpPr>
          <p:nvPr>
            <p:ph type="title"/>
            <p:custDataLst>
              <p:tags r:id="rId1"/>
            </p:custDataLst>
          </p:nvPr>
        </p:nvSpPr>
        <p:spPr/>
        <p:txBody>
          <a:bodyPr/>
          <a:lstStyle/>
          <a:p>
            <a:r>
              <a:rPr lang="fr-CA" noProof="0" dirty="0"/>
              <a:t>Programmation : STIM</a:t>
            </a:r>
          </a:p>
        </p:txBody>
      </p:sp>
      <p:sp>
        <p:nvSpPr>
          <p:cNvPr id="3" name="Content Placeholder 2">
            <a:extLst>
              <a:ext uri="{FF2B5EF4-FFF2-40B4-BE49-F238E27FC236}">
                <a16:creationId xmlns:a16="http://schemas.microsoft.com/office/drawing/2014/main" id="{E543594B-E18D-DC63-9E24-A70F7ED3F862}"/>
              </a:ext>
            </a:extLst>
          </p:cNvPr>
          <p:cNvSpPr>
            <a:spLocks noGrp="1"/>
          </p:cNvSpPr>
          <p:nvPr>
            <p:ph idx="1"/>
            <p:custDataLst>
              <p:tags r:id="rId2"/>
            </p:custDataLst>
          </p:nvPr>
        </p:nvSpPr>
        <p:spPr>
          <a:xfrm>
            <a:off x="274320" y="1600201"/>
            <a:ext cx="5140960" cy="4525963"/>
          </a:xfrm>
        </p:spPr>
        <p:txBody>
          <a:bodyPr>
            <a:normAutofit/>
          </a:bodyPr>
          <a:lstStyle/>
          <a:p>
            <a:r>
              <a:rPr lang="fr-CA" sz="2800" noProof="0" dirty="0"/>
              <a:t>Substances visqueuses, expériences, pâte à sel</a:t>
            </a:r>
          </a:p>
          <a:p>
            <a:r>
              <a:rPr lang="fr-CA" sz="2800" noProof="0" dirty="0"/>
              <a:t>Cartes tactiles</a:t>
            </a:r>
          </a:p>
          <a:p>
            <a:r>
              <a:rPr lang="fr-CA" sz="2800" noProof="0" dirty="0"/>
              <a:t>Structures en matières recyclables</a:t>
            </a:r>
          </a:p>
          <a:p>
            <a:endParaRPr lang="fr-CA" noProof="0" dirty="0"/>
          </a:p>
        </p:txBody>
      </p:sp>
      <p:pic>
        <p:nvPicPr>
          <p:cNvPr id="7" name="Picture 6" descr="Gros plan de mains jouant avec du slime rose et vert.">
            <a:extLst>
              <a:ext uri="{FF2B5EF4-FFF2-40B4-BE49-F238E27FC236}">
                <a16:creationId xmlns:a16="http://schemas.microsoft.com/office/drawing/2014/main" id="{2112A24E-3875-9F13-A866-1C3FA37EFF45}"/>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476540" y="1880518"/>
            <a:ext cx="2995609" cy="1895181"/>
          </a:xfrm>
          <a:prstGeom prst="rect">
            <a:avLst/>
          </a:prstGeom>
        </p:spPr>
      </p:pic>
      <p:pic>
        <p:nvPicPr>
          <p:cNvPr id="9" name="Picture 8" descr="Une carte routière avec de petites maisons en plastique dessus.">
            <a:extLst>
              <a:ext uri="{FF2B5EF4-FFF2-40B4-BE49-F238E27FC236}">
                <a16:creationId xmlns:a16="http://schemas.microsoft.com/office/drawing/2014/main" id="{54DCE2B7-D136-11CB-3A74-7D70B29CEB45}"/>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125904" y="4029891"/>
            <a:ext cx="3095625" cy="1990725"/>
          </a:xfrm>
          <a:prstGeom prst="rect">
            <a:avLst/>
          </a:prstGeom>
        </p:spPr>
      </p:pic>
      <p:pic>
        <p:nvPicPr>
          <p:cNvPr id="5" name="Picture 4" descr="Deux enfants utilisent du carton pour construire un bâtiment.">
            <a:extLst>
              <a:ext uri="{FF2B5EF4-FFF2-40B4-BE49-F238E27FC236}">
                <a16:creationId xmlns:a16="http://schemas.microsoft.com/office/drawing/2014/main" id="{DF94830B-392A-A377-7440-74E75539A453}"/>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8539242" y="4029891"/>
            <a:ext cx="2995609" cy="1971024"/>
          </a:xfrm>
          <a:prstGeom prst="rect">
            <a:avLst/>
          </a:prstGeom>
        </p:spPr>
      </p:pic>
    </p:spTree>
    <p:extLst>
      <p:ext uri="{BB962C8B-B14F-4D97-AF65-F5344CB8AC3E}">
        <p14:creationId xmlns:p14="http://schemas.microsoft.com/office/powerpoint/2010/main" val="198837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D8DA-CC92-D95A-7FD6-6B10A83B9F14}"/>
              </a:ext>
            </a:extLst>
          </p:cNvPr>
          <p:cNvSpPr>
            <a:spLocks noGrp="1"/>
          </p:cNvSpPr>
          <p:nvPr>
            <p:ph type="title"/>
            <p:custDataLst>
              <p:tags r:id="rId1"/>
            </p:custDataLst>
          </p:nvPr>
        </p:nvSpPr>
        <p:spPr/>
        <p:txBody>
          <a:bodyPr/>
          <a:lstStyle/>
          <a:p>
            <a:r>
              <a:rPr lang="fr-CA" noProof="0" dirty="0"/>
              <a:t>Après l’été</a:t>
            </a:r>
          </a:p>
        </p:txBody>
      </p:sp>
      <p:pic>
        <p:nvPicPr>
          <p:cNvPr id="4" name="Picture 3">
            <a:extLst>
              <a:ext uri="{FF2B5EF4-FFF2-40B4-BE49-F238E27FC236}">
                <a16:creationId xmlns:a16="http://schemas.microsoft.com/office/drawing/2014/main" id="{EF70822B-8F4D-2A96-BE62-9170D832A6E2}"/>
              </a:ext>
              <a:ext uri="{C183D7F6-B498-43B3-948B-1728B52AA6E4}">
                <adec:decorative xmlns:adec="http://schemas.microsoft.com/office/drawing/2017/decorative" val="1"/>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t="8267"/>
          <a:stretch/>
        </p:blipFill>
        <p:spPr>
          <a:xfrm>
            <a:off x="4001452" y="1417638"/>
            <a:ext cx="4431348" cy="4421158"/>
          </a:xfrm>
          <a:prstGeom prst="rect">
            <a:avLst/>
          </a:prstGeom>
        </p:spPr>
      </p:pic>
    </p:spTree>
    <p:extLst>
      <p:ext uri="{BB962C8B-B14F-4D97-AF65-F5344CB8AC3E}">
        <p14:creationId xmlns:p14="http://schemas.microsoft.com/office/powerpoint/2010/main" val="192911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922F-2139-2F6A-714D-252755D3B2D3}"/>
              </a:ext>
            </a:extLst>
          </p:cNvPr>
          <p:cNvSpPr>
            <a:spLocks noGrp="1"/>
          </p:cNvSpPr>
          <p:nvPr>
            <p:ph type="title"/>
            <p:custDataLst>
              <p:tags r:id="rId1"/>
            </p:custDataLst>
          </p:nvPr>
        </p:nvSpPr>
        <p:spPr>
          <a:xfrm>
            <a:off x="609600" y="274638"/>
            <a:ext cx="10972800" cy="1143000"/>
          </a:xfrm>
        </p:spPr>
        <p:txBody>
          <a:bodyPr anchor="ctr">
            <a:normAutofit/>
          </a:bodyPr>
          <a:lstStyle/>
          <a:p>
            <a:r>
              <a:rPr lang="fr-CA" noProof="0" dirty="0"/>
              <a:t>Prix pour l’accessibilité du CAÉB</a:t>
            </a:r>
          </a:p>
        </p:txBody>
      </p:sp>
      <p:sp>
        <p:nvSpPr>
          <p:cNvPr id="9" name="Content Placeholder 2">
            <a:extLst>
              <a:ext uri="{FF2B5EF4-FFF2-40B4-BE49-F238E27FC236}">
                <a16:creationId xmlns:a16="http://schemas.microsoft.com/office/drawing/2014/main" id="{9225AACB-E266-4D06-E36E-B20541BFA20C}"/>
              </a:ext>
            </a:extLst>
          </p:cNvPr>
          <p:cNvSpPr>
            <a:spLocks noGrp="1"/>
          </p:cNvSpPr>
          <p:nvPr>
            <p:ph sz="half" idx="1"/>
            <p:custDataLst>
              <p:tags r:id="rId2"/>
            </p:custDataLst>
          </p:nvPr>
        </p:nvSpPr>
        <p:spPr>
          <a:xfrm>
            <a:off x="857572" y="1600201"/>
            <a:ext cx="6860583" cy="4525963"/>
          </a:xfrm>
        </p:spPr>
        <p:txBody>
          <a:bodyPr vert="horz" lIns="91440" tIns="45720" rIns="91440" bIns="45720" rtlCol="0" anchor="t">
            <a:normAutofit/>
          </a:bodyPr>
          <a:lstStyle/>
          <a:p>
            <a:r>
              <a:rPr lang="fr-CA" sz="2400" noProof="0" dirty="0">
                <a:latin typeface="Arial" panose="020B0604020202020204" pitchFamily="34" charset="0"/>
                <a:ea typeface="+mn-lt"/>
                <a:cs typeface="Arial" panose="020B0604020202020204" pitchFamily="34" charset="0"/>
              </a:rPr>
              <a:t>Prix décerné à une bibliothèque francophone ou anglophone qui se concentre sur les points suivants :</a:t>
            </a:r>
          </a:p>
          <a:p>
            <a:pPr lvl="1">
              <a:buFont typeface="Arial" panose="020B0604020202020204" pitchFamily="34" charset="0"/>
              <a:buChar char="•"/>
            </a:pPr>
            <a:r>
              <a:rPr lang="fr-CA" sz="1800" b="0" i="0" noProof="0" dirty="0">
                <a:solidFill>
                  <a:srgbClr val="000000"/>
                </a:solidFill>
                <a:effectLst/>
                <a:latin typeface="Arial" panose="020B0604020202020204" pitchFamily="34" charset="0"/>
                <a:cs typeface="Arial" panose="020B0604020202020204" pitchFamily="34" charset="0"/>
              </a:rPr>
              <a:t>intégrant l’accessibilité à la programmation, aux locaux, aux communications et aux activités </a:t>
            </a:r>
          </a:p>
          <a:p>
            <a:pPr lvl="1">
              <a:lnSpc>
                <a:spcPts val="2400"/>
              </a:lnSpc>
              <a:buFont typeface="Arial" panose="020B0604020202020204" pitchFamily="34" charset="0"/>
              <a:buChar char="•"/>
            </a:pPr>
            <a:r>
              <a:rPr lang="fr-CA" sz="1800" b="0" i="0" noProof="0" dirty="0">
                <a:solidFill>
                  <a:srgbClr val="000000"/>
                </a:solidFill>
                <a:effectLst/>
                <a:latin typeface="Arial" panose="020B0604020202020204" pitchFamily="34" charset="0"/>
                <a:cs typeface="Arial" panose="020B0604020202020204" pitchFamily="34" charset="0"/>
              </a:rPr>
              <a:t>a sensibilisé le personnel, les bénévoles et les stagiaires aux ressources accessibles permettant d’offrir des services de bibliothèque équitables</a:t>
            </a:r>
          </a:p>
          <a:p>
            <a:pPr lvl="1">
              <a:buFont typeface="Arial" panose="020B0604020202020204" pitchFamily="34" charset="0"/>
              <a:buChar char="•"/>
            </a:pPr>
            <a:r>
              <a:rPr lang="fr-CA" sz="1800" b="0" i="0" noProof="0" dirty="0">
                <a:solidFill>
                  <a:srgbClr val="000000"/>
                </a:solidFill>
                <a:effectLst/>
                <a:latin typeface="Arial" panose="020B0604020202020204" pitchFamily="34" charset="0"/>
                <a:cs typeface="Arial" panose="020B0604020202020204" pitchFamily="34" charset="0"/>
              </a:rPr>
              <a:t>a donné aux enfants l’accès à des documents accessibles</a:t>
            </a:r>
          </a:p>
          <a:p>
            <a:pPr lvl="1">
              <a:buFont typeface="Arial" panose="020B0604020202020204" pitchFamily="34" charset="0"/>
              <a:buChar char="•"/>
            </a:pPr>
            <a:r>
              <a:rPr lang="fr-CA" sz="1800" b="0" i="0" noProof="0" dirty="0">
                <a:solidFill>
                  <a:srgbClr val="000000"/>
                </a:solidFill>
                <a:effectLst/>
                <a:latin typeface="Arial" panose="020B0604020202020204" pitchFamily="34" charset="0"/>
                <a:cs typeface="Arial" panose="020B0604020202020204" pitchFamily="34" charset="0"/>
              </a:rPr>
              <a:t>établir des liens avec divers groupes d’enfants ou groupes communautaires </a:t>
            </a:r>
            <a:r>
              <a:rPr lang="fr-CA" sz="1800" noProof="0" dirty="0">
                <a:solidFill>
                  <a:srgbClr val="000000"/>
                </a:solidFill>
                <a:latin typeface="Arial" panose="020B0604020202020204" pitchFamily="34" charset="0"/>
                <a:cs typeface="Arial" panose="020B0604020202020204" pitchFamily="34" charset="0"/>
              </a:rPr>
              <a:t> </a:t>
            </a:r>
          </a:p>
          <a:p>
            <a:r>
              <a:rPr lang="fr-CA" sz="2800" b="0" i="0" noProof="0" dirty="0">
                <a:solidFill>
                  <a:srgbClr val="000000"/>
                </a:solidFill>
                <a:effectLst/>
                <a:latin typeface="Arial" panose="020B0604020202020204" pitchFamily="34" charset="0"/>
                <a:cs typeface="Arial" panose="020B0604020202020204" pitchFamily="34" charset="0"/>
              </a:rPr>
              <a:t>2 000 $ à la bibliothèque gagnante</a:t>
            </a:r>
            <a:endParaRPr lang="fr-CA" sz="4400" noProof="0" dirty="0">
              <a:latin typeface="Arial" panose="020B0604020202020204" pitchFamily="34" charset="0"/>
              <a:cs typeface="Arial" panose="020B0604020202020204" pitchFamily="34" charset="0"/>
            </a:endParaRPr>
          </a:p>
        </p:txBody>
      </p:sp>
      <p:pic>
        <p:nvPicPr>
          <p:cNvPr id="7" name="Content Placeholder 6" descr="Logo du Club de lecture d'été TD.">
            <a:extLst>
              <a:ext uri="{FF2B5EF4-FFF2-40B4-BE49-F238E27FC236}">
                <a16:creationId xmlns:a16="http://schemas.microsoft.com/office/drawing/2014/main" id="{6C7A6058-EB4E-5C45-86E2-3886E81B7527}"/>
              </a:ext>
            </a:extLst>
          </p:cNvPr>
          <p:cNvPicPr>
            <a:picLocks noGrp="1" noChangeAspect="1"/>
          </p:cNvPicPr>
          <p:nvPr>
            <p:ph sz="half" idx="2"/>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884485" y="1600201"/>
            <a:ext cx="4307515" cy="3766173"/>
          </a:xfrm>
        </p:spPr>
      </p:pic>
    </p:spTree>
    <p:extLst>
      <p:ext uri="{BB962C8B-B14F-4D97-AF65-F5344CB8AC3E}">
        <p14:creationId xmlns:p14="http://schemas.microsoft.com/office/powerpoint/2010/main" val="143387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4CA9-76D8-F8C7-E914-431C5D05D4C1}"/>
              </a:ext>
            </a:extLst>
          </p:cNvPr>
          <p:cNvSpPr>
            <a:spLocks noGrp="1"/>
          </p:cNvSpPr>
          <p:nvPr>
            <p:ph type="title"/>
            <p:custDataLst>
              <p:tags r:id="rId1"/>
            </p:custDataLst>
          </p:nvPr>
        </p:nvSpPr>
        <p:spPr>
          <a:xfrm>
            <a:off x="609600" y="274638"/>
            <a:ext cx="7645400" cy="1143000"/>
          </a:xfrm>
        </p:spPr>
        <p:txBody>
          <a:bodyPr>
            <a:noAutofit/>
          </a:bodyPr>
          <a:lstStyle/>
          <a:p>
            <a:r>
              <a:rPr lang="fr-CA" noProof="0" dirty="0"/>
              <a:t>Comment le CAÉB peut vous aider</a:t>
            </a:r>
          </a:p>
        </p:txBody>
      </p:sp>
      <p:sp>
        <p:nvSpPr>
          <p:cNvPr id="3" name="Content Placeholder 2">
            <a:extLst>
              <a:ext uri="{FF2B5EF4-FFF2-40B4-BE49-F238E27FC236}">
                <a16:creationId xmlns:a16="http://schemas.microsoft.com/office/drawing/2014/main" id="{5B17751A-31B2-9167-C1EC-C28B8898C7D5}"/>
              </a:ext>
            </a:extLst>
          </p:cNvPr>
          <p:cNvSpPr>
            <a:spLocks noGrp="1"/>
          </p:cNvSpPr>
          <p:nvPr>
            <p:ph idx="1"/>
            <p:custDataLst>
              <p:tags r:id="rId2"/>
            </p:custDataLst>
          </p:nvPr>
        </p:nvSpPr>
        <p:spPr>
          <a:xfrm>
            <a:off x="609600" y="1694274"/>
            <a:ext cx="6451600" cy="4525963"/>
          </a:xfrm>
        </p:spPr>
        <p:txBody>
          <a:bodyPr>
            <a:normAutofit/>
          </a:bodyPr>
          <a:lstStyle/>
          <a:p>
            <a:r>
              <a:rPr lang="fr-CA" sz="2800" noProof="0" dirty="0"/>
              <a:t>Livres en formats accessibles</a:t>
            </a:r>
          </a:p>
          <a:p>
            <a:r>
              <a:rPr lang="fr-CA" sz="2800" noProof="0" dirty="0"/>
              <a:t>Ressources sur le site Web du CAÉB</a:t>
            </a:r>
          </a:p>
          <a:p>
            <a:r>
              <a:rPr lang="fr-CA" sz="2800" noProof="0" dirty="0"/>
              <a:t>Page </a:t>
            </a:r>
            <a:r>
              <a:rPr lang="fr-CA" sz="2800" i="1" noProof="0" dirty="0"/>
              <a:t>Pensez accessibilité</a:t>
            </a:r>
            <a:r>
              <a:rPr lang="fr-CA" sz="2800" noProof="0" dirty="0"/>
              <a:t> du CLÉTD</a:t>
            </a:r>
          </a:p>
        </p:txBody>
      </p:sp>
      <p:pic>
        <p:nvPicPr>
          <p:cNvPr id="5" name="Picture 4" descr="Une version au format texte DAISY d'un livre d'images ouvert dans l'application Dolphin EasyReader, affichant du texte et une illustration.">
            <a:extLst>
              <a:ext uri="{FF2B5EF4-FFF2-40B4-BE49-F238E27FC236}">
                <a16:creationId xmlns:a16="http://schemas.microsoft.com/office/drawing/2014/main" id="{70E77B6F-DF97-E9BE-3E43-5F132BCF7CC0}"/>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p:blipFill>
        <p:spPr>
          <a:xfrm>
            <a:off x="8704362" y="1188103"/>
            <a:ext cx="2449360" cy="5303683"/>
          </a:xfrm>
          <a:prstGeom prst="rect">
            <a:avLst/>
          </a:prstGeom>
          <a:ln>
            <a:solidFill>
              <a:schemeClr val="tx1"/>
            </a:solidFill>
          </a:ln>
        </p:spPr>
      </p:pic>
    </p:spTree>
    <p:extLst>
      <p:ext uri="{BB962C8B-B14F-4D97-AF65-F5344CB8AC3E}">
        <p14:creationId xmlns:p14="http://schemas.microsoft.com/office/powerpoint/2010/main" val="2054511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D8C0-0349-AC39-11A6-2CC4CDC2ABD8}"/>
              </a:ext>
            </a:extLst>
          </p:cNvPr>
          <p:cNvSpPr>
            <a:spLocks noGrp="1"/>
          </p:cNvSpPr>
          <p:nvPr>
            <p:ph type="title"/>
            <p:custDataLst>
              <p:tags r:id="rId1"/>
            </p:custDataLst>
          </p:nvPr>
        </p:nvSpPr>
        <p:spPr/>
        <p:txBody>
          <a:bodyPr/>
          <a:lstStyle/>
          <a:p>
            <a:r>
              <a:rPr lang="fr-CA" noProof="0" dirty="0"/>
              <a:t>Ressources téléchargeables</a:t>
            </a:r>
          </a:p>
        </p:txBody>
      </p:sp>
      <p:sp>
        <p:nvSpPr>
          <p:cNvPr id="3" name="Content Placeholder 2">
            <a:extLst>
              <a:ext uri="{FF2B5EF4-FFF2-40B4-BE49-F238E27FC236}">
                <a16:creationId xmlns:a16="http://schemas.microsoft.com/office/drawing/2014/main" id="{821F57E7-ED0E-155F-8DFE-068172D20F10}"/>
              </a:ext>
            </a:extLst>
          </p:cNvPr>
          <p:cNvSpPr>
            <a:spLocks noGrp="1"/>
          </p:cNvSpPr>
          <p:nvPr>
            <p:ph idx="1"/>
            <p:custDataLst>
              <p:tags r:id="rId2"/>
            </p:custDataLst>
          </p:nvPr>
        </p:nvSpPr>
        <p:spPr>
          <a:xfrm>
            <a:off x="609600" y="1504665"/>
            <a:ext cx="7590504" cy="4525963"/>
          </a:xfrm>
        </p:spPr>
        <p:txBody>
          <a:bodyPr>
            <a:normAutofit/>
          </a:bodyPr>
          <a:lstStyle/>
          <a:p>
            <a:pPr>
              <a:buClr>
                <a:srgbClr val="800000"/>
              </a:buClr>
            </a:pPr>
            <a:r>
              <a:rPr lang="fr-CA" sz="3200" noProof="0" dirty="0">
                <a:ea typeface="Verdana" panose="020B0604030504040204" pitchFamily="34" charset="0"/>
                <a:hlinkClick r:id="rId6">
                  <a:extLst>
                    <a:ext uri="{A12FA001-AC4F-418D-AE19-62706E023703}">
                      <ahyp:hlinkClr xmlns:ahyp="http://schemas.microsoft.com/office/drawing/2018/hyperlinkcolor" val="tx"/>
                    </a:ext>
                  </a:extLst>
                </a:hlinkClick>
              </a:rPr>
              <a:t>Parlons de littératie accessible</a:t>
            </a:r>
            <a:r>
              <a:rPr lang="fr-CA" sz="3200" noProof="0" dirty="0">
                <a:ea typeface="Verdana" panose="020B0604030504040204" pitchFamily="34" charset="0"/>
              </a:rPr>
              <a:t> </a:t>
            </a:r>
          </a:p>
          <a:p>
            <a:pPr>
              <a:buClr>
                <a:srgbClr val="800000"/>
              </a:buClr>
            </a:pPr>
            <a:r>
              <a:rPr lang="fr-CA" sz="3200" noProof="0" dirty="0">
                <a:ea typeface="Verdana" panose="020B0604030504040204" pitchFamily="34" charset="0"/>
                <a:hlinkClick r:id="rId7">
                  <a:extLst>
                    <a:ext uri="{A12FA001-AC4F-418D-AE19-62706E023703}">
                      <ahyp:hlinkClr xmlns:ahyp="http://schemas.microsoft.com/office/drawing/2018/hyperlinkcolor" val="tx"/>
                    </a:ext>
                  </a:extLst>
                </a:hlinkClick>
              </a:rPr>
              <a:t>Guide de bricolage et autres activités accessibles</a:t>
            </a:r>
            <a:r>
              <a:rPr lang="fr-CA" sz="3200" noProof="0" dirty="0">
                <a:ea typeface="Verdana" panose="020B0604030504040204" pitchFamily="34" charset="0"/>
              </a:rPr>
              <a:t> </a:t>
            </a:r>
            <a:endParaRPr lang="fr-CA" sz="3200" noProof="0" dirty="0">
              <a:ea typeface="Verdana" panose="020B0604030504040204" pitchFamily="34" charset="0"/>
              <a:hlinkClick r:id="rId8">
                <a:extLst>
                  <a:ext uri="{A12FA001-AC4F-418D-AE19-62706E023703}">
                    <ahyp:hlinkClr xmlns:ahyp="http://schemas.microsoft.com/office/drawing/2018/hyperlinkcolor" val="tx"/>
                  </a:ext>
                </a:extLst>
              </a:hlinkClick>
            </a:endParaRPr>
          </a:p>
          <a:p>
            <a:r>
              <a:rPr lang="fr-CA" sz="3200" noProof="0" dirty="0">
                <a:hlinkClick r:id="rId9">
                  <a:extLst>
                    <a:ext uri="{A12FA001-AC4F-418D-AE19-62706E023703}">
                      <ahyp:hlinkClr xmlns:ahyp="http://schemas.microsoft.com/office/drawing/2018/hyperlinkcolor" val="tx"/>
                    </a:ext>
                  </a:extLst>
                </a:hlinkClick>
              </a:rPr>
              <a:t>Affiche des services pour enfants du CAÉB</a:t>
            </a:r>
            <a:r>
              <a:rPr lang="fr-CA" sz="3200" noProof="0" dirty="0"/>
              <a:t> </a:t>
            </a:r>
          </a:p>
          <a:p>
            <a:pPr marL="0" indent="0">
              <a:buNone/>
            </a:pPr>
            <a:endParaRPr lang="fr-CA" noProof="0" dirty="0"/>
          </a:p>
        </p:txBody>
      </p:sp>
      <p:pic>
        <p:nvPicPr>
          <p:cNvPr id="5" name="Picture 4" descr="Affiche Livres accessibles pour enfants du CAÉB.">
            <a:extLst>
              <a:ext uri="{FF2B5EF4-FFF2-40B4-BE49-F238E27FC236}">
                <a16:creationId xmlns:a16="http://schemas.microsoft.com/office/drawing/2014/main" id="{27315A67-53B8-9FCC-EB91-12A03C2363CE}"/>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p:blipFill>
        <p:spPr>
          <a:xfrm>
            <a:off x="8566070" y="1417638"/>
            <a:ext cx="3016330" cy="4714310"/>
          </a:xfrm>
          <a:prstGeom prst="rect">
            <a:avLst/>
          </a:prstGeom>
          <a:ln>
            <a:solidFill>
              <a:schemeClr val="tx1"/>
            </a:solidFill>
          </a:ln>
        </p:spPr>
      </p:pic>
    </p:spTree>
    <p:extLst>
      <p:ext uri="{BB962C8B-B14F-4D97-AF65-F5344CB8AC3E}">
        <p14:creationId xmlns:p14="http://schemas.microsoft.com/office/powerpoint/2010/main" val="97050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0DD9C-F4BE-27E2-B70E-A1C4E7DCC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3FA4C-AA6C-3549-7B34-FC9B82DB16A9}"/>
              </a:ext>
            </a:extLst>
          </p:cNvPr>
          <p:cNvSpPr>
            <a:spLocks noGrp="1"/>
          </p:cNvSpPr>
          <p:nvPr>
            <p:ph type="title"/>
            <p:custDataLst>
              <p:tags r:id="rId1"/>
            </p:custDataLst>
          </p:nvPr>
        </p:nvSpPr>
        <p:spPr/>
        <p:txBody>
          <a:bodyPr/>
          <a:lstStyle/>
          <a:p>
            <a:r>
              <a:rPr lang="fr-CA" noProof="0" dirty="0"/>
              <a:t>Ressources</a:t>
            </a:r>
          </a:p>
        </p:txBody>
      </p:sp>
      <p:sp>
        <p:nvSpPr>
          <p:cNvPr id="3" name="Content Placeholder 2">
            <a:extLst>
              <a:ext uri="{FF2B5EF4-FFF2-40B4-BE49-F238E27FC236}">
                <a16:creationId xmlns:a16="http://schemas.microsoft.com/office/drawing/2014/main" id="{232D4639-0A30-35C7-2BE2-EB6A6F1D9161}"/>
              </a:ext>
            </a:extLst>
          </p:cNvPr>
          <p:cNvSpPr>
            <a:spLocks noGrp="1"/>
          </p:cNvSpPr>
          <p:nvPr>
            <p:ph idx="1"/>
            <p:custDataLst>
              <p:tags r:id="rId2"/>
            </p:custDataLst>
          </p:nvPr>
        </p:nvSpPr>
        <p:spPr>
          <a:xfrm>
            <a:off x="609599" y="1504666"/>
            <a:ext cx="11464414" cy="4099722"/>
          </a:xfrm>
        </p:spPr>
        <p:txBody>
          <a:bodyPr>
            <a:normAutofit fontScale="92500" lnSpcReduction="20000"/>
          </a:bodyPr>
          <a:lstStyle/>
          <a:p>
            <a:pPr>
              <a:buClr>
                <a:srgbClr val="800000"/>
              </a:buClr>
            </a:pPr>
            <a:r>
              <a:rPr lang="fr-CA" noProof="0" dirty="0">
                <a:ea typeface="Verdana" panose="020B0604030504040204" pitchFamily="34" charset="0"/>
                <a:hlinkClick r:id="rId5">
                  <a:extLst>
                    <a:ext uri="{A12FA001-AC4F-418D-AE19-62706E023703}">
                      <ahyp:hlinkClr xmlns:ahyp="http://schemas.microsoft.com/office/drawing/2018/hyperlinkcolor" val="tx"/>
                    </a:ext>
                  </a:extLst>
                </a:hlinkClick>
              </a:rPr>
              <a:t>Groupe d’intérêt sur l’accès des enfants et des adolescents aux bibliothèques</a:t>
            </a:r>
            <a:endParaRPr lang="fr-CA" sz="3600" noProof="0" dirty="0">
              <a:ea typeface="Verdana" panose="020B0604030504040204" pitchFamily="34" charset="0"/>
            </a:endParaRPr>
          </a:p>
          <a:p>
            <a:pPr>
              <a:buClr>
                <a:srgbClr val="800000"/>
              </a:buClr>
            </a:pPr>
            <a:r>
              <a:rPr lang="fr-CA" noProof="0" dirty="0">
                <a:ea typeface="Verdana" panose="020B0604030504040204" pitchFamily="34" charset="0"/>
                <a:hlinkClick r:id="rId6">
                  <a:extLst>
                    <a:ext uri="{A12FA001-AC4F-418D-AE19-62706E023703}">
                      <ahyp:hlinkClr xmlns:ahyp="http://schemas.microsoft.com/office/drawing/2018/hyperlinkcolor" val="tx"/>
                    </a:ext>
                  </a:extLst>
                </a:hlinkClick>
              </a:rPr>
              <a:t>Groupe consultatif des enseignants</a:t>
            </a:r>
            <a:r>
              <a:rPr lang="fr-CA" noProof="0" dirty="0">
                <a:ea typeface="Verdana" panose="020B0604030504040204" pitchFamily="34" charset="0"/>
              </a:rPr>
              <a:t> (en anglais)</a:t>
            </a:r>
            <a:endParaRPr lang="fr-CA" sz="3600" noProof="0" dirty="0">
              <a:ea typeface="Verdana" panose="020B0604030504040204" pitchFamily="34" charset="0"/>
            </a:endParaRPr>
          </a:p>
          <a:p>
            <a:pPr>
              <a:buClr>
                <a:srgbClr val="800000"/>
              </a:buClr>
            </a:pPr>
            <a:r>
              <a:rPr lang="fr-CA" dirty="0">
                <a:ea typeface="Verdana" panose="020B0604030504040204" pitchFamily="34" charset="0"/>
                <a:hlinkClick r:id="rId7">
                  <a:extLst>
                    <a:ext uri="{A12FA001-AC4F-418D-AE19-62706E023703}">
                      <ahyp:hlinkClr xmlns:ahyp="http://schemas.microsoft.com/office/drawing/2018/hyperlinkcolor" val="tx"/>
                    </a:ext>
                  </a:extLst>
                </a:hlinkClick>
              </a:rPr>
              <a:t>Ressources à l’intention des enfants et des adolescents handicapés</a:t>
            </a:r>
            <a:endParaRPr lang="fr-CA" sz="3600" noProof="0" dirty="0">
              <a:ea typeface="Verdana" panose="020B0604030504040204" pitchFamily="34" charset="0"/>
            </a:endParaRPr>
          </a:p>
          <a:p>
            <a:pPr>
              <a:buClr>
                <a:srgbClr val="800000"/>
              </a:buClr>
            </a:pPr>
            <a:r>
              <a:rPr lang="fr-CA" noProof="0" dirty="0">
                <a:ea typeface="Verdana" panose="020B0604030504040204" pitchFamily="34" charset="0"/>
                <a:hlinkClick r:id="rId8">
                  <a:extLst>
                    <a:ext uri="{A12FA001-AC4F-418D-AE19-62706E023703}">
                      <ahyp:hlinkClr xmlns:ahyp="http://schemas.microsoft.com/office/drawing/2018/hyperlinkcolor" val="tx"/>
                    </a:ext>
                  </a:extLst>
                </a:hlinkClick>
              </a:rPr>
              <a:t>Bibliothèques Accessibles</a:t>
            </a:r>
            <a:r>
              <a:rPr lang="fr-CA" noProof="0" dirty="0">
                <a:ea typeface="Verdana" panose="020B0604030504040204" pitchFamily="34" charset="0"/>
              </a:rPr>
              <a:t> (CRABP)</a:t>
            </a:r>
          </a:p>
          <a:p>
            <a:pPr>
              <a:buClr>
                <a:srgbClr val="800000"/>
              </a:buClr>
            </a:pPr>
            <a:r>
              <a:rPr lang="fr-CA" sz="3600" noProof="0" dirty="0">
                <a:ea typeface="Verdana" panose="020B0604030504040204" pitchFamily="34" charset="0"/>
                <a:hlinkClick r:id="rId9">
                  <a:extLst>
                    <a:ext uri="{A12FA001-AC4F-418D-AE19-62706E023703}">
                      <ahyp:hlinkClr xmlns:ahyp="http://schemas.microsoft.com/office/drawing/2018/hyperlinkcolor" val="tx"/>
                    </a:ext>
                  </a:extLst>
                </a:hlinkClick>
              </a:rPr>
              <a:t>BC SRC Inclusion and </a:t>
            </a:r>
            <a:r>
              <a:rPr lang="fr-CA" sz="3600" noProof="0" dirty="0" err="1">
                <a:ea typeface="Verdana" panose="020B0604030504040204" pitchFamily="34" charset="0"/>
                <a:hlinkClick r:id="rId9">
                  <a:extLst>
                    <a:ext uri="{A12FA001-AC4F-418D-AE19-62706E023703}">
                      <ahyp:hlinkClr xmlns:ahyp="http://schemas.microsoft.com/office/drawing/2018/hyperlinkcolor" val="tx"/>
                    </a:ext>
                  </a:extLst>
                </a:hlinkClick>
              </a:rPr>
              <a:t>Accessibility</a:t>
            </a:r>
            <a:r>
              <a:rPr lang="fr-CA" sz="3600" noProof="0" dirty="0">
                <a:ea typeface="Verdana" panose="020B0604030504040204" pitchFamily="34" charset="0"/>
              </a:rPr>
              <a:t> </a:t>
            </a:r>
            <a:r>
              <a:rPr lang="fr-CA" noProof="0" dirty="0">
                <a:ea typeface="Verdana" panose="020B0604030504040204" pitchFamily="34" charset="0"/>
              </a:rPr>
              <a:t>(en anglais)</a:t>
            </a:r>
            <a:endParaRPr lang="fr-CA" sz="3600" noProof="0" dirty="0">
              <a:ea typeface="Verdana" panose="020B0604030504040204" pitchFamily="34" charset="0"/>
            </a:endParaRPr>
          </a:p>
          <a:p>
            <a:pPr>
              <a:buClr>
                <a:srgbClr val="800000"/>
              </a:buClr>
            </a:pPr>
            <a:r>
              <a:rPr lang="fr-CA" noProof="0" dirty="0">
                <a:ea typeface="Verdana" panose="020B0604030504040204" pitchFamily="34" charset="0"/>
              </a:rPr>
              <a:t>Page </a:t>
            </a:r>
            <a:r>
              <a:rPr lang="fr-CA" i="1" noProof="0" dirty="0">
                <a:ea typeface="Verdana" panose="020B0604030504040204" pitchFamily="34" charset="0"/>
                <a:hlinkClick r:id="rId10">
                  <a:extLst>
                    <a:ext uri="{A12FA001-AC4F-418D-AE19-62706E023703}">
                      <ahyp:hlinkClr xmlns:ahyp="http://schemas.microsoft.com/office/drawing/2018/hyperlinkcolor" val="tx"/>
                    </a:ext>
                  </a:extLst>
                </a:hlinkClick>
              </a:rPr>
              <a:t>Pensez accessibilité</a:t>
            </a:r>
            <a:r>
              <a:rPr lang="fr-CA" noProof="0" dirty="0">
                <a:ea typeface="Verdana" panose="020B0604030504040204" pitchFamily="34" charset="0"/>
                <a:hlinkClick r:id="rId10">
                  <a:extLst>
                    <a:ext uri="{A12FA001-AC4F-418D-AE19-62706E023703}">
                      <ahyp:hlinkClr xmlns:ahyp="http://schemas.microsoft.com/office/drawing/2018/hyperlinkcolor" val="tx"/>
                    </a:ext>
                  </a:extLst>
                </a:hlinkClick>
              </a:rPr>
              <a:t> du CLÉTD</a:t>
            </a:r>
            <a:endParaRPr lang="fr-CA" noProof="0" dirty="0"/>
          </a:p>
        </p:txBody>
      </p:sp>
    </p:spTree>
    <p:extLst>
      <p:ext uri="{BB962C8B-B14F-4D97-AF65-F5344CB8AC3E}">
        <p14:creationId xmlns:p14="http://schemas.microsoft.com/office/powerpoint/2010/main" val="333373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F0B8-BA4D-3D2A-4C1F-018219DCFE0C}"/>
              </a:ext>
            </a:extLst>
          </p:cNvPr>
          <p:cNvSpPr>
            <a:spLocks noGrp="1"/>
          </p:cNvSpPr>
          <p:nvPr>
            <p:ph type="title"/>
            <p:custDataLst>
              <p:tags r:id="rId1"/>
            </p:custDataLst>
          </p:nvPr>
        </p:nvSpPr>
        <p:spPr/>
        <p:txBody>
          <a:bodyPr/>
          <a:lstStyle/>
          <a:p>
            <a:r>
              <a:rPr lang="fr-CA" noProof="0" dirty="0">
                <a:ea typeface="Verdana"/>
              </a:rPr>
              <a:t>Objectifs d’apprentissage</a:t>
            </a:r>
            <a:endParaRPr lang="fr-CA" noProof="0" dirty="0"/>
          </a:p>
        </p:txBody>
      </p:sp>
      <p:sp>
        <p:nvSpPr>
          <p:cNvPr id="6" name="Content Placeholder 5">
            <a:extLst>
              <a:ext uri="{FF2B5EF4-FFF2-40B4-BE49-F238E27FC236}">
                <a16:creationId xmlns:a16="http://schemas.microsoft.com/office/drawing/2014/main" id="{2623A27B-5EB6-F8BD-6C05-ECF46F06822D}"/>
              </a:ext>
            </a:extLst>
          </p:cNvPr>
          <p:cNvSpPr>
            <a:spLocks noGrp="1"/>
          </p:cNvSpPr>
          <p:nvPr>
            <p:ph idx="1"/>
            <p:custDataLst>
              <p:tags r:id="rId2"/>
            </p:custDataLst>
          </p:nvPr>
        </p:nvSpPr>
        <p:spPr>
          <a:xfrm>
            <a:off x="584947" y="1505044"/>
            <a:ext cx="11022106" cy="4028421"/>
          </a:xfrm>
        </p:spPr>
        <p:txBody>
          <a:bodyPr>
            <a:normAutofit/>
          </a:bodyPr>
          <a:lstStyle/>
          <a:p>
            <a:pPr algn="l">
              <a:buFont typeface="Arial" panose="020B0604020202020204" pitchFamily="34" charset="0"/>
              <a:buChar char="•"/>
            </a:pPr>
            <a:r>
              <a:rPr lang="fr-CA" sz="2800" b="0" i="0" noProof="0" dirty="0">
                <a:effectLst/>
              </a:rPr>
              <a:t>Comment rendre votre club inclusif, de la planification à l’évaluation en passant par la mise en œuvre</a:t>
            </a:r>
          </a:p>
          <a:p>
            <a:pPr algn="l">
              <a:buFont typeface="Arial" panose="020B0604020202020204" pitchFamily="34" charset="0"/>
              <a:buChar char="•"/>
            </a:pPr>
            <a:r>
              <a:rPr lang="fr-CA" sz="2800" b="0" i="0" noProof="0" dirty="0">
                <a:effectLst/>
              </a:rPr>
              <a:t>Pourquoi les bibliothèques devraient proposer des formats accessibles dans leurs activités de lecture</a:t>
            </a:r>
          </a:p>
          <a:p>
            <a:pPr algn="l">
              <a:buFont typeface="Arial" panose="020B0604020202020204" pitchFamily="34" charset="0"/>
              <a:buChar char="•"/>
            </a:pPr>
            <a:r>
              <a:rPr lang="fr-CA" sz="2800" b="0" i="0" noProof="0" dirty="0">
                <a:effectLst/>
              </a:rPr>
              <a:t>Idées de bricolage et d’activités accessibles</a:t>
            </a:r>
          </a:p>
          <a:p>
            <a:pPr algn="l">
              <a:buFont typeface="Arial" panose="020B0604020202020204" pitchFamily="34" charset="0"/>
              <a:buChar char="•"/>
            </a:pPr>
            <a:r>
              <a:rPr lang="fr-CA" sz="2800" b="0" i="0" noProof="0" dirty="0">
                <a:effectLst/>
              </a:rPr>
              <a:t>Prise en compte de l’accessibilité dans les clubs de lecture : suivi de la lecture, cadeaux, etc.</a:t>
            </a:r>
          </a:p>
          <a:p>
            <a:pPr algn="l">
              <a:buFont typeface="Arial" panose="020B0604020202020204" pitchFamily="34" charset="0"/>
              <a:buChar char="•"/>
            </a:pPr>
            <a:endParaRPr lang="fr-CA" sz="3200" b="0" i="0" noProof="0" dirty="0">
              <a:effectLst/>
            </a:endParaRPr>
          </a:p>
        </p:txBody>
      </p:sp>
    </p:spTree>
    <p:extLst>
      <p:ext uri="{BB962C8B-B14F-4D97-AF65-F5344CB8AC3E}">
        <p14:creationId xmlns:p14="http://schemas.microsoft.com/office/powerpoint/2010/main" val="373661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6553-5370-4BEB-A2DB-CC466AB77B60}"/>
              </a:ext>
            </a:extLst>
          </p:cNvPr>
          <p:cNvSpPr>
            <a:spLocks noGrp="1"/>
          </p:cNvSpPr>
          <p:nvPr>
            <p:ph type="title"/>
            <p:custDataLst>
              <p:tags r:id="rId1"/>
            </p:custDataLst>
          </p:nvPr>
        </p:nvSpPr>
        <p:spPr/>
        <p:txBody>
          <a:bodyPr/>
          <a:lstStyle/>
          <a:p>
            <a:r>
              <a:rPr lang="fr-CA" noProof="0"/>
              <a:t>Merci!</a:t>
            </a:r>
          </a:p>
        </p:txBody>
      </p:sp>
      <p:sp>
        <p:nvSpPr>
          <p:cNvPr id="3" name="Content Placeholder 2">
            <a:extLst>
              <a:ext uri="{FF2B5EF4-FFF2-40B4-BE49-F238E27FC236}">
                <a16:creationId xmlns:a16="http://schemas.microsoft.com/office/drawing/2014/main" id="{1064A1F1-25C4-4A72-8935-E6A81DB1152B}"/>
              </a:ext>
            </a:extLst>
          </p:cNvPr>
          <p:cNvSpPr>
            <a:spLocks noGrp="1"/>
          </p:cNvSpPr>
          <p:nvPr>
            <p:ph idx="1"/>
            <p:custDataLst>
              <p:tags r:id="rId2"/>
            </p:custDataLst>
          </p:nvPr>
        </p:nvSpPr>
        <p:spPr/>
        <p:txBody>
          <a:bodyPr>
            <a:normAutofit/>
          </a:bodyPr>
          <a:lstStyle/>
          <a:p>
            <a:r>
              <a:rPr lang="fr-CA" sz="2800" noProof="0">
                <a:solidFill>
                  <a:prstClr val="black"/>
                </a:solidFill>
                <a:ea typeface="Verdana" panose="020B0604030504040204" pitchFamily="34" charset="0"/>
                <a:cs typeface="Verdana" panose="020B0604030504040204" pitchFamily="34" charset="0"/>
              </a:rPr>
              <a:t>Jessica Desormeaux, </a:t>
            </a:r>
            <a:r>
              <a:rPr lang="fr-CA" sz="2800">
                <a:solidFill>
                  <a:prstClr val="black"/>
                </a:solidFill>
                <a:ea typeface="Verdana" panose="020B0604030504040204" pitchFamily="34" charset="0"/>
                <a:cs typeface="Verdana" panose="020B0604030504040204" pitchFamily="34" charset="0"/>
              </a:rPr>
              <a:t>s</a:t>
            </a:r>
            <a:r>
              <a:rPr lang="fr-CA" sz="2800" noProof="0" err="1">
                <a:solidFill>
                  <a:prstClr val="black"/>
                </a:solidFill>
                <a:ea typeface="Verdana" panose="020B0604030504040204" pitchFamily="34" charset="0"/>
                <a:cs typeface="Verdana" panose="020B0604030504040204" pitchFamily="34" charset="0"/>
              </a:rPr>
              <a:t>pécialiste</a:t>
            </a:r>
            <a:r>
              <a:rPr lang="fr-CA" sz="2800" noProof="0">
                <a:solidFill>
                  <a:prstClr val="black"/>
                </a:solidFill>
                <a:ea typeface="Verdana" panose="020B0604030504040204" pitchFamily="34" charset="0"/>
                <a:cs typeface="Verdana" panose="020B0604030504040204" pitchFamily="34" charset="0"/>
              </a:rPr>
              <a:t> en Communications et Accès </a:t>
            </a:r>
            <a:br>
              <a:rPr lang="fr-CA" sz="2800" noProof="0">
                <a:solidFill>
                  <a:prstClr val="black"/>
                </a:solidFill>
                <a:ea typeface="Verdana" panose="020B0604030504040204" pitchFamily="34" charset="0"/>
                <a:cs typeface="Verdana" panose="020B0604030504040204" pitchFamily="34" charset="0"/>
              </a:rPr>
            </a:br>
            <a:r>
              <a:rPr lang="fr-CA" sz="2800" noProof="0" err="1">
                <a:solidFill>
                  <a:schemeClr val="accent1">
                    <a:lumMod val="75000"/>
                  </a:schemeClr>
                </a:solidFill>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jessica.desormeaux</a:t>
            </a:r>
            <a:r>
              <a:rPr lang="en-CA" sz="2800">
                <a:solidFill>
                  <a:schemeClr val="accent1">
                    <a:lumMod val="75000"/>
                  </a:schemeClr>
                </a:solidFill>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@celalibrary.ca</a:t>
            </a:r>
            <a:endParaRPr lang="fr-CA" sz="2800" noProof="0">
              <a:solidFill>
                <a:schemeClr val="accent1">
                  <a:lumMod val="75000"/>
                </a:schemeClr>
              </a:solidFill>
              <a:ea typeface="Verdana" panose="020B0604030504040204" pitchFamily="34" charset="0"/>
              <a:cs typeface="Verdana" panose="020B0604030504040204" pitchFamily="34" charset="0"/>
            </a:endParaRPr>
          </a:p>
          <a:p>
            <a:r>
              <a:rPr lang="fr-CA" sz="2800" noProof="0">
                <a:ea typeface="Verdana" panose="020B0604030504040204" pitchFamily="34" charset="0"/>
                <a:cs typeface="Verdana" panose="020B0604030504040204" pitchFamily="34" charset="0"/>
              </a:rPr>
              <a:t>Ioana Gandrabur, Pair formatrice</a:t>
            </a:r>
            <a:br>
              <a:rPr lang="fr-CA" sz="2800" noProof="0">
                <a:ea typeface="Verdana" panose="020B0604030504040204" pitchFamily="34" charset="0"/>
                <a:cs typeface="Verdana" panose="020B0604030504040204" pitchFamily="34" charset="0"/>
              </a:rPr>
            </a:br>
            <a:r>
              <a:rPr lang="fr-CA" sz="2800" noProof="0">
                <a:solidFill>
                  <a:schemeClr val="accent1">
                    <a:lumMod val="75000"/>
                  </a:schemeClr>
                </a:solidFill>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ioana.gandrabur@celalibrary.ca</a:t>
            </a:r>
            <a:endParaRPr lang="fr-CA" sz="2800" noProof="0">
              <a:solidFill>
                <a:schemeClr val="accent1">
                  <a:lumMod val="75000"/>
                </a:schemeClr>
              </a:solidFill>
              <a:ea typeface="Verdana" panose="020B0604030504040204" pitchFamily="34" charset="0"/>
              <a:cs typeface="Verdana" panose="020B0604030504040204" pitchFamily="34" charset="0"/>
            </a:endParaRPr>
          </a:p>
          <a:p>
            <a:r>
              <a:rPr lang="fr-CA" sz="2800">
                <a:ea typeface="Verdana" panose="020B0604030504040204" pitchFamily="34" charset="0"/>
                <a:cs typeface="Verdana" panose="020B0604030504040204" pitchFamily="34" charset="0"/>
              </a:rPr>
              <a:t>Services aux membres</a:t>
            </a:r>
            <a:br>
              <a:rPr lang="fr-CA" sz="2800">
                <a:ea typeface="Verdana" panose="020B0604030504040204" pitchFamily="34" charset="0"/>
                <a:cs typeface="Verdana" panose="020B0604030504040204" pitchFamily="34" charset="0"/>
              </a:rPr>
            </a:br>
            <a:r>
              <a:rPr lang="fr-CA" sz="2800">
                <a:solidFill>
                  <a:schemeClr val="accent1">
                    <a:lumMod val="75000"/>
                  </a:schemeClr>
                </a:solidFill>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membres@bibliocaeb.ca</a:t>
            </a:r>
            <a:br>
              <a:rPr lang="fr-CA" sz="2800">
                <a:solidFill>
                  <a:schemeClr val="accent1">
                    <a:lumMod val="75000"/>
                  </a:schemeClr>
                </a:solidFill>
                <a:ea typeface="Verdana" panose="020B0604030504040204" pitchFamily="34" charset="0"/>
                <a:cs typeface="Verdana" panose="020B0604030504040204" pitchFamily="34" charset="0"/>
              </a:rPr>
            </a:br>
            <a:r>
              <a:rPr lang="fr-CA" sz="2800" noProof="0">
                <a:solidFill>
                  <a:prstClr val="black"/>
                </a:solidFill>
                <a:ea typeface="Verdana" panose="020B0604030504040204" pitchFamily="34" charset="0"/>
              </a:rPr>
              <a:t>1-855-655-2273, poste 2</a:t>
            </a:r>
          </a:p>
          <a:p>
            <a:r>
              <a:rPr lang="fr-CA" sz="2800">
                <a:solidFill>
                  <a:schemeClr val="accent1">
                    <a:lumMod val="75000"/>
                  </a:schemeClr>
                </a:solidFill>
                <a:ea typeface="Verdana" panose="020B0604030504040204" pitchFamily="34" charset="0"/>
                <a:hlinkClick r:id="rId8">
                  <a:extLst>
                    <a:ext uri="{A12FA001-AC4F-418D-AE19-62706E023703}">
                      <ahyp:hlinkClr xmlns:ahyp="http://schemas.microsoft.com/office/drawing/2018/hyperlinkcolor" val="tx"/>
                    </a:ext>
                  </a:extLst>
                </a:hlinkClick>
              </a:rPr>
              <a:t>bibliocaeb.ca</a:t>
            </a:r>
            <a:endParaRPr lang="fr-CA" sz="2800" noProof="0">
              <a:solidFill>
                <a:schemeClr val="accent1">
                  <a:lumMod val="75000"/>
                </a:schemeClr>
              </a:solidFill>
              <a:ea typeface="Verdana" panose="020B0604030504040204" pitchFamily="34" charset="0"/>
            </a:endParaRPr>
          </a:p>
          <a:p>
            <a:pPr marL="0" indent="0">
              <a:buNone/>
            </a:pPr>
            <a:endParaRPr lang="fr-CA" sz="2800" noProof="0">
              <a:solidFill>
                <a:schemeClr val="accent1">
                  <a:lumMod val="50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602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2FB07-1365-C69A-89A2-C275A9D23586}"/>
              </a:ext>
            </a:extLst>
          </p:cNvPr>
          <p:cNvSpPr>
            <a:spLocks noGrp="1"/>
          </p:cNvSpPr>
          <p:nvPr>
            <p:ph type="title"/>
            <p:custDataLst>
              <p:tags r:id="rId1"/>
            </p:custDataLst>
          </p:nvPr>
        </p:nvSpPr>
        <p:spPr>
          <a:xfrm>
            <a:off x="609600" y="274638"/>
            <a:ext cx="7781026" cy="1143000"/>
          </a:xfrm>
        </p:spPr>
        <p:txBody>
          <a:bodyPr>
            <a:normAutofit/>
          </a:bodyPr>
          <a:lstStyle/>
          <a:p>
            <a:r>
              <a:rPr lang="fr-CA" noProof="0" dirty="0">
                <a:solidFill>
                  <a:schemeClr val="accent1">
                    <a:lumMod val="50000"/>
                  </a:schemeClr>
                </a:solidFill>
                <a:ea typeface="Verdana"/>
              </a:rPr>
              <a:t>Qu’est-ce que le </a:t>
            </a:r>
            <a:r>
              <a:rPr lang="fr-CA" sz="4800" noProof="0" dirty="0">
                <a:ea typeface="Verdana"/>
              </a:rPr>
              <a:t>CAÉB</a:t>
            </a:r>
            <a:r>
              <a:rPr lang="fr-CA" noProof="0" dirty="0">
                <a:solidFill>
                  <a:schemeClr val="accent1">
                    <a:lumMod val="50000"/>
                  </a:schemeClr>
                </a:solidFill>
                <a:ea typeface="Verdana"/>
              </a:rPr>
              <a:t>?</a:t>
            </a:r>
          </a:p>
        </p:txBody>
      </p:sp>
      <p:sp>
        <p:nvSpPr>
          <p:cNvPr id="4" name="Content Placeholder 3">
            <a:extLst>
              <a:ext uri="{FF2B5EF4-FFF2-40B4-BE49-F238E27FC236}">
                <a16:creationId xmlns:a16="http://schemas.microsoft.com/office/drawing/2014/main" id="{2A0E0140-36B7-3143-0CE5-7CDE7007ADF9}"/>
              </a:ext>
            </a:extLst>
          </p:cNvPr>
          <p:cNvSpPr>
            <a:spLocks noGrp="1"/>
          </p:cNvSpPr>
          <p:nvPr>
            <p:ph idx="1"/>
            <p:custDataLst>
              <p:tags r:id="rId2"/>
            </p:custDataLst>
          </p:nvPr>
        </p:nvSpPr>
        <p:spPr>
          <a:xfrm>
            <a:off x="609599" y="1417638"/>
            <a:ext cx="7834984" cy="4525963"/>
          </a:xfrm>
        </p:spPr>
        <p:txBody>
          <a:bodyPr vert="horz" lIns="91440" tIns="45720" rIns="91440" bIns="45720" rtlCol="0" anchor="t">
            <a:normAutofit lnSpcReduction="10000"/>
          </a:bodyPr>
          <a:lstStyle/>
          <a:p>
            <a:r>
              <a:rPr lang="fr-CA" sz="2800" noProof="0" dirty="0"/>
              <a:t>C’est un service de </a:t>
            </a:r>
            <a:r>
              <a:rPr lang="fr-CA" sz="2800" noProof="0" dirty="0">
                <a:ea typeface="Verdana"/>
              </a:rPr>
              <a:t>bibliothèque gratuit offert par le biais des bibliothèques publiques canadiennes</a:t>
            </a:r>
          </a:p>
          <a:p>
            <a:r>
              <a:rPr lang="fr-CA" sz="2800" noProof="0" dirty="0"/>
              <a:t>C’est un service proposé aux personnes incapables de lire les imprimés de partout au Canada</a:t>
            </a:r>
            <a:endParaRPr lang="fr-CA" sz="2800" noProof="0" dirty="0">
              <a:ea typeface="Verdana"/>
            </a:endParaRPr>
          </a:p>
          <a:p>
            <a:r>
              <a:rPr lang="fr-CA" sz="2800" noProof="0" dirty="0"/>
              <a:t>C’est un service qui fournir des documents à lire en formats accessibles, notamment en braille, en texte électronique et en version audio</a:t>
            </a:r>
            <a:endParaRPr lang="fr-CA" sz="2800" noProof="0" dirty="0">
              <a:ea typeface="Verdana"/>
            </a:endParaRPr>
          </a:p>
          <a:p>
            <a:pPr marL="0" indent="0">
              <a:buNone/>
            </a:pPr>
            <a:endParaRPr lang="fr-CA" noProof="0" dirty="0">
              <a:ea typeface="Verdana"/>
            </a:endParaRPr>
          </a:p>
          <a:p>
            <a:endParaRPr lang="fr-CA" noProof="0" dirty="0"/>
          </a:p>
          <a:p>
            <a:endParaRPr lang="fr-CA" noProof="0" dirty="0"/>
          </a:p>
          <a:p>
            <a:pPr marL="0" indent="0">
              <a:buNone/>
            </a:pPr>
            <a:endParaRPr lang="fr-CA" noProof="0" dirty="0"/>
          </a:p>
          <a:p>
            <a:pPr marL="0" indent="0">
              <a:buNone/>
            </a:pPr>
            <a:endParaRPr lang="fr-CA" noProof="0" dirty="0"/>
          </a:p>
          <a:p>
            <a:pPr marL="0" indent="0">
              <a:buNone/>
            </a:pPr>
            <a:endParaRPr lang="fr-CA" noProof="0" dirty="0"/>
          </a:p>
          <a:p>
            <a:pPr marL="0" indent="0">
              <a:buNone/>
            </a:pPr>
            <a:endParaRPr lang="fr-CA" noProof="0" dirty="0"/>
          </a:p>
        </p:txBody>
      </p:sp>
      <p:pic>
        <p:nvPicPr>
          <p:cNvPr id="12" name="Picture 11" descr="Images de mains lisant un livre en braille, d'un homme avec un casque et d'une femme tenant un iPad. CAÉB : L'accessibilité à votre portée.">
            <a:extLst>
              <a:ext uri="{FF2B5EF4-FFF2-40B4-BE49-F238E27FC236}">
                <a16:creationId xmlns:a16="http://schemas.microsoft.com/office/drawing/2014/main" id="{DD8A630D-B160-BFA3-1612-87CD15C80CCE}"/>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rcRect/>
          <a:stretch/>
        </p:blipFill>
        <p:spPr>
          <a:xfrm>
            <a:off x="8812799" y="685204"/>
            <a:ext cx="2929846" cy="5487591"/>
          </a:xfrm>
          <a:prstGeom prst="rect">
            <a:avLst/>
          </a:prstGeom>
        </p:spPr>
      </p:pic>
    </p:spTree>
    <p:extLst>
      <p:ext uri="{BB962C8B-B14F-4D97-AF65-F5344CB8AC3E}">
        <p14:creationId xmlns:p14="http://schemas.microsoft.com/office/powerpoint/2010/main" val="178398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CF2F-999C-C318-CB2E-7BD73764AA18}"/>
              </a:ext>
            </a:extLst>
          </p:cNvPr>
          <p:cNvSpPr>
            <a:spLocks noGrp="1"/>
          </p:cNvSpPr>
          <p:nvPr>
            <p:ph type="title"/>
            <p:custDataLst>
              <p:tags r:id="rId1"/>
            </p:custDataLst>
          </p:nvPr>
        </p:nvSpPr>
        <p:spPr>
          <a:xfrm>
            <a:off x="636917" y="235729"/>
            <a:ext cx="10515600" cy="1325563"/>
          </a:xfrm>
        </p:spPr>
        <p:txBody>
          <a:bodyPr/>
          <a:lstStyle/>
          <a:p>
            <a:r>
              <a:rPr lang="fr-CA" noProof="0" dirty="0"/>
              <a:t>Types de handicap</a:t>
            </a:r>
          </a:p>
        </p:txBody>
      </p:sp>
      <p:sp>
        <p:nvSpPr>
          <p:cNvPr id="3" name="Content Placeholder 2">
            <a:extLst>
              <a:ext uri="{FF2B5EF4-FFF2-40B4-BE49-F238E27FC236}">
                <a16:creationId xmlns:a16="http://schemas.microsoft.com/office/drawing/2014/main" id="{AF3679F3-30BD-F763-CF49-DDF1B61E6F25}"/>
              </a:ext>
            </a:extLst>
          </p:cNvPr>
          <p:cNvSpPr>
            <a:spLocks noGrp="1"/>
          </p:cNvSpPr>
          <p:nvPr>
            <p:ph idx="1"/>
            <p:custDataLst>
              <p:tags r:id="rId2"/>
            </p:custDataLst>
          </p:nvPr>
        </p:nvSpPr>
        <p:spPr>
          <a:xfrm>
            <a:off x="609600" y="1600201"/>
            <a:ext cx="5139018" cy="4525963"/>
          </a:xfrm>
        </p:spPr>
        <p:txBody>
          <a:bodyPr vert="horz" lIns="91440" tIns="45720" rIns="91440" bIns="45720" rtlCol="0" anchor="t">
            <a:normAutofit/>
          </a:bodyPr>
          <a:lstStyle/>
          <a:p>
            <a:r>
              <a:rPr lang="fr-CA" sz="3600" noProof="0" dirty="0">
                <a:ea typeface="+mn-lt"/>
                <a:cs typeface="+mn-lt"/>
              </a:rPr>
              <a:t>   </a:t>
            </a:r>
            <a:r>
              <a:rPr lang="fr-CA" sz="2800" noProof="0" dirty="0">
                <a:ea typeface="+mn-lt"/>
                <a:cs typeface="+mn-lt"/>
              </a:rPr>
              <a:t>Visuel </a:t>
            </a:r>
            <a:endParaRPr lang="fr-CA" sz="2800" noProof="0" dirty="0">
              <a:cs typeface="Calibri"/>
            </a:endParaRPr>
          </a:p>
          <a:p>
            <a:r>
              <a:rPr lang="fr-CA" sz="2800" noProof="0" dirty="0">
                <a:ea typeface="+mn-lt"/>
                <a:cs typeface="+mn-lt"/>
              </a:rPr>
              <a:t>    Physique </a:t>
            </a:r>
            <a:endParaRPr lang="fr-CA" sz="2800" noProof="0" dirty="0"/>
          </a:p>
          <a:p>
            <a:r>
              <a:rPr lang="fr-CA" sz="2800" noProof="0" dirty="0">
                <a:ea typeface="+mn-lt"/>
                <a:cs typeface="+mn-lt"/>
              </a:rPr>
              <a:t>    Apprentissage </a:t>
            </a:r>
            <a:endParaRPr lang="fr-CA" sz="2800" noProof="0" dirty="0"/>
          </a:p>
          <a:p>
            <a:r>
              <a:rPr lang="fr-CA" sz="2800" noProof="0" dirty="0">
                <a:ea typeface="+mn-lt"/>
                <a:cs typeface="+mn-lt"/>
              </a:rPr>
              <a:t>    Santé mentale </a:t>
            </a:r>
            <a:endParaRPr lang="fr-CA" sz="2800" noProof="0" dirty="0"/>
          </a:p>
          <a:p>
            <a:r>
              <a:rPr lang="fr-CA" sz="2800" noProof="0" dirty="0">
                <a:ea typeface="+mn-lt"/>
                <a:cs typeface="+mn-lt"/>
              </a:rPr>
              <a:t>    Développement </a:t>
            </a:r>
            <a:endParaRPr lang="fr-CA" sz="2800" noProof="0" dirty="0"/>
          </a:p>
          <a:p>
            <a:r>
              <a:rPr lang="fr-CA" sz="2800" noProof="0" dirty="0">
                <a:ea typeface="+mn-lt"/>
                <a:cs typeface="+mn-lt"/>
              </a:rPr>
              <a:t>    Trouble auditif  </a:t>
            </a:r>
            <a:endParaRPr lang="fr-CA" sz="2800" noProof="0" dirty="0"/>
          </a:p>
          <a:p>
            <a:endParaRPr lang="fr-CA" sz="3600" noProof="0" dirty="0">
              <a:cs typeface="Calibri"/>
            </a:endParaRPr>
          </a:p>
        </p:txBody>
      </p:sp>
      <p:pic>
        <p:nvPicPr>
          <p:cNvPr id="7" name="Picture 2" descr="Jeune enfant sur les genoux d'une femme avec les mains sur un livre en braille imprimé.">
            <a:extLst>
              <a:ext uri="{FF2B5EF4-FFF2-40B4-BE49-F238E27FC236}">
                <a16:creationId xmlns:a16="http://schemas.microsoft.com/office/drawing/2014/main" id="{68140F95-8F31-A111-F2FB-0A97928AA148}"/>
              </a:ext>
            </a:extLst>
          </p:cNvPr>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t="14440" r="1" b="8857"/>
          <a:stretch/>
        </p:blipFill>
        <p:spPr bwMode="auto">
          <a:xfrm>
            <a:off x="5855322" y="3134270"/>
            <a:ext cx="3241807" cy="3300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ne femme tenant la main d'un adolescent handicapé affectant ses mains.">
            <a:extLst>
              <a:ext uri="{FF2B5EF4-FFF2-40B4-BE49-F238E27FC236}">
                <a16:creationId xmlns:a16="http://schemas.microsoft.com/office/drawing/2014/main" id="{53FE2042-6E64-0616-855E-7FD145574EA6}"/>
              </a:ext>
            </a:extLst>
          </p:cNvPr>
          <p:cNvPicPr>
            <a:picLocks noChangeAspect="1"/>
          </p:cNvPicPr>
          <p:nvPr>
            <p:custDataLst>
              <p:tags r:id="rId4"/>
            </p:custDataLst>
          </p:nvPr>
        </p:nvPicPr>
        <p:blipFill rotWithShape="1">
          <a:blip r:embed="rId8"/>
          <a:srcRect l="17982" r="16734" b="2"/>
          <a:stretch/>
        </p:blipFill>
        <p:spPr>
          <a:xfrm>
            <a:off x="8425152" y="230032"/>
            <a:ext cx="3299297" cy="3358091"/>
          </a:xfrm>
          <a:prstGeom prst="rect">
            <a:avLst/>
          </a:prstGeom>
        </p:spPr>
      </p:pic>
    </p:spTree>
    <p:extLst>
      <p:ext uri="{BB962C8B-B14F-4D97-AF65-F5344CB8AC3E}">
        <p14:creationId xmlns:p14="http://schemas.microsoft.com/office/powerpoint/2010/main" val="56136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5919-AE70-FFD9-9543-E1158C1EDDDE}"/>
              </a:ext>
            </a:extLst>
          </p:cNvPr>
          <p:cNvSpPr>
            <a:spLocks noGrp="1"/>
          </p:cNvSpPr>
          <p:nvPr>
            <p:ph type="title"/>
            <p:custDataLst>
              <p:tags r:id="rId1"/>
            </p:custDataLst>
          </p:nvPr>
        </p:nvSpPr>
        <p:spPr/>
        <p:txBody>
          <a:bodyPr anchor="ctr">
            <a:normAutofit/>
          </a:bodyPr>
          <a:lstStyle/>
          <a:p>
            <a:r>
              <a:rPr lang="fr-CA" noProof="0" dirty="0"/>
              <a:t>Histoire</a:t>
            </a:r>
          </a:p>
        </p:txBody>
      </p:sp>
      <p:sp>
        <p:nvSpPr>
          <p:cNvPr id="9" name="Content Placeholder 2">
            <a:extLst>
              <a:ext uri="{FF2B5EF4-FFF2-40B4-BE49-F238E27FC236}">
                <a16:creationId xmlns:a16="http://schemas.microsoft.com/office/drawing/2014/main" id="{30700F2A-5E83-117F-33ED-511342912D9E}"/>
              </a:ext>
            </a:extLst>
          </p:cNvPr>
          <p:cNvSpPr>
            <a:spLocks noGrp="1"/>
          </p:cNvSpPr>
          <p:nvPr>
            <p:ph idx="1"/>
            <p:custDataLst>
              <p:tags r:id="rId2"/>
            </p:custDataLst>
          </p:nvPr>
        </p:nvSpPr>
        <p:spPr>
          <a:xfrm>
            <a:off x="609600" y="1479178"/>
            <a:ext cx="10972800" cy="4525963"/>
          </a:xfrm>
        </p:spPr>
        <p:txBody>
          <a:bodyPr>
            <a:normAutofit/>
          </a:bodyPr>
          <a:lstStyle/>
          <a:p>
            <a:pPr marL="0" marR="0" indent="0">
              <a:buNone/>
            </a:pPr>
            <a:r>
              <a:rPr lang="fr-CA" sz="3000" noProof="0" dirty="0">
                <a:solidFill>
                  <a:srgbClr val="000000"/>
                </a:solidFill>
                <a:effectLst/>
                <a:ea typeface="Times New Roman" panose="02020603050405020304" pitchFamily="18" charset="0"/>
                <a:cs typeface="Aptos" panose="020B0004020202020204" pitchFamily="34" charset="0"/>
              </a:rPr>
              <a:t>« Ma petite fille a des capacités diverses et est gênée de lire parce qu’elle est en 4</a:t>
            </a:r>
            <a:r>
              <a:rPr lang="fr-CA" sz="3000" baseline="30000" noProof="0" dirty="0">
                <a:solidFill>
                  <a:srgbClr val="000000"/>
                </a:solidFill>
                <a:effectLst/>
                <a:ea typeface="Times New Roman" panose="02020603050405020304" pitchFamily="18" charset="0"/>
                <a:cs typeface="Aptos" panose="020B0004020202020204" pitchFamily="34" charset="0"/>
              </a:rPr>
              <a:t>e</a:t>
            </a:r>
            <a:r>
              <a:rPr lang="fr-CA" sz="3000" noProof="0" dirty="0">
                <a:solidFill>
                  <a:srgbClr val="000000"/>
                </a:solidFill>
                <a:effectLst/>
                <a:ea typeface="Times New Roman" panose="02020603050405020304" pitchFamily="18" charset="0"/>
                <a:cs typeface="Aptos" panose="020B0004020202020204" pitchFamily="34" charset="0"/>
              </a:rPr>
              <a:t> année avec un niveau de lecture de première année. Le club de lecture d’été a transformé cela en « fierté de lire »! Elle a même commencé à lire toute seule au lit le soir avec une lampe de poche – j’en ai pleuré de joie. » </a:t>
            </a:r>
          </a:p>
          <a:p>
            <a:pPr marL="0" marR="0" indent="0">
              <a:buNone/>
            </a:pPr>
            <a:endParaRPr lang="fr-CA" sz="3000" noProof="0" dirty="0">
              <a:solidFill>
                <a:srgbClr val="000000"/>
              </a:solidFill>
              <a:ea typeface="Times New Roman" panose="02020603050405020304" pitchFamily="18" charset="0"/>
              <a:cs typeface="Aptos" panose="020B0004020202020204" pitchFamily="34" charset="0"/>
            </a:endParaRPr>
          </a:p>
          <a:p>
            <a:pPr marL="0" marR="0" indent="0">
              <a:buNone/>
            </a:pPr>
            <a:r>
              <a:rPr lang="fr-CA" sz="3000" noProof="0" dirty="0">
                <a:solidFill>
                  <a:srgbClr val="000000"/>
                </a:solidFill>
                <a:ea typeface="Times New Roman" panose="02020603050405020304" pitchFamily="18" charset="0"/>
                <a:cs typeface="Aptos" panose="020B0004020202020204" pitchFamily="34" charset="0"/>
              </a:rPr>
              <a:t>~Fiche de commentaires d’un parent de</a:t>
            </a:r>
            <a:r>
              <a:rPr lang="fr-CA" sz="3000" noProof="0" dirty="0">
                <a:solidFill>
                  <a:srgbClr val="000000"/>
                </a:solidFill>
                <a:effectLst/>
                <a:ea typeface="Times New Roman" panose="02020603050405020304" pitchFamily="18" charset="0"/>
                <a:cs typeface="Aptos" panose="020B0004020202020204" pitchFamily="34" charset="0"/>
              </a:rPr>
              <a:t> </a:t>
            </a:r>
            <a:r>
              <a:rPr lang="fr-CA" sz="3000" noProof="0" dirty="0" err="1">
                <a:solidFill>
                  <a:srgbClr val="000000"/>
                </a:solidFill>
                <a:effectLst/>
                <a:ea typeface="Times New Roman" panose="02020603050405020304" pitchFamily="18" charset="0"/>
                <a:cs typeface="Aptos" panose="020B0004020202020204" pitchFamily="34" charset="0"/>
              </a:rPr>
              <a:t>Hespeler</a:t>
            </a:r>
            <a:endParaRPr lang="fr-CA" sz="3000" noProof="0" dirty="0">
              <a:effectLst/>
              <a:ea typeface="Aptos" panose="020B0004020202020204" pitchFamily="34" charset="0"/>
              <a:cs typeface="Aptos" panose="020B0004020202020204" pitchFamily="34" charset="0"/>
            </a:endParaRPr>
          </a:p>
          <a:p>
            <a:endParaRPr lang="fr-CA" noProof="0" dirty="0"/>
          </a:p>
        </p:txBody>
      </p:sp>
    </p:spTree>
    <p:extLst>
      <p:ext uri="{BB962C8B-B14F-4D97-AF65-F5344CB8AC3E}">
        <p14:creationId xmlns:p14="http://schemas.microsoft.com/office/powerpoint/2010/main" val="99029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722D-CB71-B646-5A37-8BBC74DB7002}"/>
              </a:ext>
            </a:extLst>
          </p:cNvPr>
          <p:cNvSpPr>
            <a:spLocks noGrp="1"/>
          </p:cNvSpPr>
          <p:nvPr>
            <p:ph type="title"/>
            <p:custDataLst>
              <p:tags r:id="rId1"/>
            </p:custDataLst>
          </p:nvPr>
        </p:nvSpPr>
        <p:spPr/>
        <p:txBody>
          <a:bodyPr>
            <a:noAutofit/>
          </a:bodyPr>
          <a:lstStyle/>
          <a:p>
            <a:r>
              <a:rPr lang="fr-CA" sz="4400" noProof="0" dirty="0"/>
              <a:t>Planification d’un club de lecture d’été</a:t>
            </a:r>
          </a:p>
        </p:txBody>
      </p:sp>
      <p:pic>
        <p:nvPicPr>
          <p:cNvPr id="5" name="Picture 4">
            <a:extLst>
              <a:ext uri="{FF2B5EF4-FFF2-40B4-BE49-F238E27FC236}">
                <a16:creationId xmlns:a16="http://schemas.microsoft.com/office/drawing/2014/main" id="{92815C91-5AEA-04AD-BEE1-3174CC5DE439}"/>
              </a:ext>
              <a:ext uri="{C183D7F6-B498-43B3-948B-1728B52AA6E4}">
                <adec:decorative xmlns:adec="http://schemas.microsoft.com/office/drawing/2017/decorative" val="1"/>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180153" y="1995228"/>
            <a:ext cx="7652952" cy="3558972"/>
          </a:xfrm>
          <a:prstGeom prst="rect">
            <a:avLst/>
          </a:prstGeom>
        </p:spPr>
      </p:pic>
      <p:sp>
        <p:nvSpPr>
          <p:cNvPr id="3" name="Content Placeholder 2">
            <a:extLst>
              <a:ext uri="{FF2B5EF4-FFF2-40B4-BE49-F238E27FC236}">
                <a16:creationId xmlns:a16="http://schemas.microsoft.com/office/drawing/2014/main" id="{C4D14854-1445-BBBC-06EE-94BE1072B020}"/>
              </a:ext>
              <a:ext uri="{C183D7F6-B498-43B3-948B-1728B52AA6E4}">
                <adec:decorative xmlns:adec="http://schemas.microsoft.com/office/drawing/2017/decorative" val="1"/>
              </a:ext>
            </a:extLst>
          </p:cNvPr>
          <p:cNvSpPr>
            <a:spLocks noGrp="1"/>
          </p:cNvSpPr>
          <p:nvPr>
            <p:ph idx="1"/>
            <p:custDataLst>
              <p:tags r:id="rId3"/>
            </p:custDataLst>
          </p:nvPr>
        </p:nvSpPr>
        <p:spPr/>
        <p:txBody>
          <a:bodyPr>
            <a:normAutofit/>
          </a:bodyPr>
          <a:lstStyle/>
          <a:p>
            <a:r>
              <a:rPr lang="fr-CA" noProof="0" dirty="0"/>
              <a:t>Hiver et printemps</a:t>
            </a:r>
          </a:p>
          <a:p>
            <a:r>
              <a:rPr lang="fr-CA" noProof="0" dirty="0"/>
              <a:t>Été</a:t>
            </a:r>
          </a:p>
          <a:p>
            <a:r>
              <a:rPr lang="fr-CA" noProof="0" dirty="0"/>
              <a:t>Après l’été</a:t>
            </a:r>
          </a:p>
        </p:txBody>
      </p:sp>
    </p:spTree>
    <p:extLst>
      <p:ext uri="{BB962C8B-B14F-4D97-AF65-F5344CB8AC3E}">
        <p14:creationId xmlns:p14="http://schemas.microsoft.com/office/powerpoint/2010/main" val="190995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B292-D588-F176-3CA2-E43299E46931}"/>
              </a:ext>
            </a:extLst>
          </p:cNvPr>
          <p:cNvSpPr>
            <a:spLocks noGrp="1"/>
          </p:cNvSpPr>
          <p:nvPr>
            <p:ph type="title"/>
            <p:custDataLst>
              <p:tags r:id="rId1"/>
            </p:custDataLst>
          </p:nvPr>
        </p:nvSpPr>
        <p:spPr>
          <a:xfrm>
            <a:off x="609600" y="718547"/>
            <a:ext cx="10972800" cy="1143000"/>
          </a:xfrm>
        </p:spPr>
        <p:txBody>
          <a:bodyPr/>
          <a:lstStyle/>
          <a:p>
            <a:r>
              <a:rPr lang="fr-CA" noProof="0" dirty="0"/>
              <a:t>Hiver et printemps</a:t>
            </a:r>
          </a:p>
        </p:txBody>
      </p:sp>
      <p:pic>
        <p:nvPicPr>
          <p:cNvPr id="4" name="Picture 3">
            <a:extLst>
              <a:ext uri="{FF2B5EF4-FFF2-40B4-BE49-F238E27FC236}">
                <a16:creationId xmlns:a16="http://schemas.microsoft.com/office/drawing/2014/main" id="{7E41BE4A-F95B-71CA-B47E-D8DA6CB01E86}"/>
              </a:ext>
              <a:ext uri="{C183D7F6-B498-43B3-948B-1728B52AA6E4}">
                <adec:decorative xmlns:adec="http://schemas.microsoft.com/office/drawing/2017/decorative" val="1"/>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507866" y="2138841"/>
            <a:ext cx="3305175" cy="3429000"/>
          </a:xfrm>
          <a:prstGeom prst="rect">
            <a:avLst/>
          </a:prstGeom>
        </p:spPr>
      </p:pic>
      <p:pic>
        <p:nvPicPr>
          <p:cNvPr id="6" name="Picture 5">
            <a:extLst>
              <a:ext uri="{FF2B5EF4-FFF2-40B4-BE49-F238E27FC236}">
                <a16:creationId xmlns:a16="http://schemas.microsoft.com/office/drawing/2014/main" id="{B78E62EA-1B48-AB47-5147-A56DF257D90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248637" y="2042160"/>
            <a:ext cx="3848453" cy="3525681"/>
          </a:xfrm>
          <a:prstGeom prst="rect">
            <a:avLst/>
          </a:prstGeom>
        </p:spPr>
      </p:pic>
    </p:spTree>
    <p:extLst>
      <p:ext uri="{BB962C8B-B14F-4D97-AF65-F5344CB8AC3E}">
        <p14:creationId xmlns:p14="http://schemas.microsoft.com/office/powerpoint/2010/main" val="112044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10FA-8998-8D2E-4CB1-119D6D7F5A65}"/>
              </a:ext>
            </a:extLst>
          </p:cNvPr>
          <p:cNvSpPr>
            <a:spLocks noGrp="1"/>
          </p:cNvSpPr>
          <p:nvPr>
            <p:ph type="title"/>
            <p:custDataLst>
              <p:tags r:id="rId1"/>
            </p:custDataLst>
          </p:nvPr>
        </p:nvSpPr>
        <p:spPr/>
        <p:txBody>
          <a:bodyPr>
            <a:normAutofit/>
          </a:bodyPr>
          <a:lstStyle/>
          <a:p>
            <a:r>
              <a:rPr lang="fr-CA" sz="4800" kern="0" noProof="0" dirty="0">
                <a:effectLst/>
                <a:ea typeface="Verdana" panose="020B0604030504040204" pitchFamily="34" charset="0"/>
                <a:cs typeface="Verdana" panose="020B0604030504040204" pitchFamily="34" charset="0"/>
              </a:rPr>
              <a:t>Accessible dès la conception</a:t>
            </a:r>
            <a:endParaRPr lang="fr-CA" noProof="0" dirty="0"/>
          </a:p>
        </p:txBody>
      </p:sp>
      <p:sp>
        <p:nvSpPr>
          <p:cNvPr id="3" name="Content Placeholder 2">
            <a:extLst>
              <a:ext uri="{FF2B5EF4-FFF2-40B4-BE49-F238E27FC236}">
                <a16:creationId xmlns:a16="http://schemas.microsoft.com/office/drawing/2014/main" id="{88996394-4E2B-3171-D6DE-006F5075CDDF}"/>
              </a:ext>
            </a:extLst>
          </p:cNvPr>
          <p:cNvSpPr>
            <a:spLocks noGrp="1"/>
          </p:cNvSpPr>
          <p:nvPr>
            <p:ph idx="1"/>
            <p:custDataLst>
              <p:tags r:id="rId2"/>
            </p:custDataLst>
          </p:nvPr>
        </p:nvSpPr>
        <p:spPr>
          <a:xfrm>
            <a:off x="609600" y="1993490"/>
            <a:ext cx="5486400" cy="4525963"/>
          </a:xfrm>
        </p:spPr>
        <p:txBody>
          <a:bodyPr>
            <a:normAutofit/>
          </a:bodyPr>
          <a:lstStyle/>
          <a:p>
            <a:r>
              <a:rPr lang="fr-CA" sz="2800" noProof="0" dirty="0"/>
              <a:t>Une accessibilité proactive</a:t>
            </a:r>
          </a:p>
          <a:p>
            <a:r>
              <a:rPr lang="fr-CA" sz="2800" noProof="0" dirty="0"/>
              <a:t>Plus facile de prévoir que de s’adapter au fur et à mesure</a:t>
            </a:r>
          </a:p>
          <a:p>
            <a:r>
              <a:rPr lang="fr-CA" sz="2800" noProof="0" dirty="0"/>
              <a:t>Sentiment d’inclusion et d’appartenance</a:t>
            </a:r>
          </a:p>
        </p:txBody>
      </p:sp>
      <p:pic>
        <p:nvPicPr>
          <p:cNvPr id="5" name="Picture 4" descr="Un groupe d'enfants, l'un est assis dans un fauteuil roulant et l'autre est atteint du syndrome de Down.">
            <a:extLst>
              <a:ext uri="{FF2B5EF4-FFF2-40B4-BE49-F238E27FC236}">
                <a16:creationId xmlns:a16="http://schemas.microsoft.com/office/drawing/2014/main" id="{BEFE13A1-278E-585B-5646-EE65995E1BB7}"/>
              </a:ext>
              <a:ext uri="{C183D7F6-B498-43B3-948B-1728B52AA6E4}">
                <adec:decorative xmlns:adec="http://schemas.microsoft.com/office/drawing/2017/decorative" val="0"/>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482271" y="1993490"/>
            <a:ext cx="5100129" cy="3014920"/>
          </a:xfrm>
          <a:prstGeom prst="rect">
            <a:avLst/>
          </a:prstGeom>
        </p:spPr>
      </p:pic>
    </p:spTree>
    <p:extLst>
      <p:ext uri="{BB962C8B-B14F-4D97-AF65-F5344CB8AC3E}">
        <p14:creationId xmlns:p14="http://schemas.microsoft.com/office/powerpoint/2010/main" val="3684365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louds">
  <a:themeElements>
    <a:clrScheme name="Custom 4">
      <a:dk1>
        <a:sysClr val="windowText" lastClr="000000"/>
      </a:dk1>
      <a:lt1>
        <a:sysClr val="window" lastClr="FFFFFF"/>
      </a:lt1>
      <a:dk2>
        <a:srgbClr val="44546A"/>
      </a:dk2>
      <a:lt2>
        <a:srgbClr val="E7E6E6"/>
      </a:lt2>
      <a:accent1>
        <a:srgbClr val="4472C4"/>
      </a:accent1>
      <a:accent2>
        <a:srgbClr val="C00000"/>
      </a:accent2>
      <a:accent3>
        <a:srgbClr val="A5A5A5"/>
      </a:accent3>
      <a:accent4>
        <a:srgbClr val="FF0000"/>
      </a:accent4>
      <a:accent5>
        <a:srgbClr val="2F5496"/>
      </a:accent5>
      <a:accent6>
        <a:srgbClr val="171616"/>
      </a:accent6>
      <a:hlink>
        <a:srgbClr val="B4C6E7"/>
      </a:hlink>
      <a:folHlink>
        <a:srgbClr val="BE263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er Reading for everyone_facilitator slides for trans1_fr" id="{9E466971-1AD9-4FEC-8844-55B572D94F60}" vid="{1591A628-18E2-46BB-B363-3BFAC2D1108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er Reading for everyone_facilitator slides for trans1_fr" id="{9E466971-1AD9-4FEC-8844-55B572D94F60}" vid="{E6CB8DC0-8319-41C5-8AC0-B7556F9744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88BE21877C794E8C767319E61FFC96" ma:contentTypeVersion="20" ma:contentTypeDescription="Create a new document." ma:contentTypeScope="" ma:versionID="d49f3cfaea590aee7694a30aca01526b">
  <xsd:schema xmlns:xsd="http://www.w3.org/2001/XMLSchema" xmlns:xs="http://www.w3.org/2001/XMLSchema" xmlns:p="http://schemas.microsoft.com/office/2006/metadata/properties" xmlns:ns1="http://schemas.microsoft.com/sharepoint/v3" xmlns:ns2="7a063f01-faea-4c9e-8a02-d223cffde0c5" xmlns:ns3="d8838bea-bcac-41ad-91f9-c646e9be633d" targetNamespace="http://schemas.microsoft.com/office/2006/metadata/properties" ma:root="true" ma:fieldsID="d000544c7501a6a5ea3eddd7a3c216c3" ns1:_="" ns2:_="" ns3:_="">
    <xsd:import namespace="http://schemas.microsoft.com/sharepoint/v3"/>
    <xsd:import namespace="7a063f01-faea-4c9e-8a02-d223cffde0c5"/>
    <xsd:import namespace="d8838bea-bcac-41ad-91f9-c646e9be6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63f01-faea-4c9e-8a02-d223cffde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59938e-b3a8-4d66-a2c9-44a493279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838bea-bcac-41ad-91f9-c646e9be6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9b0353-a37a-4f25-83a3-c0dd55ceaf3a}" ma:internalName="TaxCatchAll" ma:showField="CatchAllData" ma:web="d8838bea-bcac-41ad-91f9-c646e9be63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063f01-faea-4c9e-8a02-d223cffde0c5">
      <Terms xmlns="http://schemas.microsoft.com/office/infopath/2007/PartnerControls"/>
    </lcf76f155ced4ddcb4097134ff3c332f>
    <TaxCatchAll xmlns="d8838bea-bcac-41ad-91f9-c646e9be633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6A089DC-B673-403D-87F6-AE2B87845F10}">
  <ds:schemaRefs>
    <ds:schemaRef ds:uri="http://schemas.microsoft.com/sharepoint/v3/contenttype/forms"/>
  </ds:schemaRefs>
</ds:datastoreItem>
</file>

<file path=customXml/itemProps2.xml><?xml version="1.0" encoding="utf-8"?>
<ds:datastoreItem xmlns:ds="http://schemas.openxmlformats.org/officeDocument/2006/customXml" ds:itemID="{CC1CADE9-FE16-4699-9DFB-C3EC81146B97}">
  <ds:schemaRefs>
    <ds:schemaRef ds:uri="7a063f01-faea-4c9e-8a02-d223cffde0c5"/>
    <ds:schemaRef ds:uri="d8838bea-bcac-41ad-91f9-c646e9be63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58DC70-49AC-4E0F-82CB-957C7423064A}">
  <ds:schemaRefs>
    <ds:schemaRef ds:uri="7a063f01-faea-4c9e-8a02-d223cffde0c5"/>
    <ds:schemaRef ds:uri="d8838bea-bcac-41ad-91f9-c646e9be63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Summer Reading for everyone_facilitator slides for trans1_fr</Template>
  <TotalTime>8</TotalTime>
  <Words>5664</Words>
  <Application>Microsoft Office PowerPoint</Application>
  <PresentationFormat>Widescreen</PresentationFormat>
  <Paragraphs>260</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Arial</vt:lpstr>
      <vt:lpstr>Calibri</vt:lpstr>
      <vt:lpstr>Century Gothic</vt:lpstr>
      <vt:lpstr>Times New Roman</vt:lpstr>
      <vt:lpstr>Verdana</vt:lpstr>
      <vt:lpstr>Clouds</vt:lpstr>
      <vt:lpstr>1_Office Theme</vt:lpstr>
      <vt:lpstr>Des lectures estivales pour toutes et tous!</vt:lpstr>
      <vt:lpstr>Reconnaissance territoriale</vt:lpstr>
      <vt:lpstr>Objectifs d’apprentissage</vt:lpstr>
      <vt:lpstr>Qu’est-ce que le CAÉB?</vt:lpstr>
      <vt:lpstr>Types de handicap</vt:lpstr>
      <vt:lpstr>Histoire</vt:lpstr>
      <vt:lpstr>Planification d’un club de lecture d’été</vt:lpstr>
      <vt:lpstr>Hiver et printemps</vt:lpstr>
      <vt:lpstr>Accessible dès la conception</vt:lpstr>
      <vt:lpstr>Rien sur nous sans nous!</vt:lpstr>
      <vt:lpstr>Exemples de clubs de lecture d’été : C.-B. et Nouveau-Brunswick</vt:lpstr>
      <vt:lpstr>Contes en langue des signes</vt:lpstr>
      <vt:lpstr>Club de lecture d’été TD</vt:lpstr>
      <vt:lpstr>Sensibilisation</vt:lpstr>
      <vt:lpstr>Été</vt:lpstr>
      <vt:lpstr>Présentoirs et décoration de vos espaces</vt:lpstr>
      <vt:lpstr>Inscription</vt:lpstr>
      <vt:lpstr>Rapports de lecture</vt:lpstr>
      <vt:lpstr>Cadeaux et prix</vt:lpstr>
      <vt:lpstr>Évaluations</vt:lpstr>
      <vt:lpstr>Programmation : bricolage</vt:lpstr>
      <vt:lpstr>Programmation : heure du conte</vt:lpstr>
      <vt:lpstr>Programmation : auteurs et intervenants</vt:lpstr>
      <vt:lpstr>Programmation : STIM</vt:lpstr>
      <vt:lpstr>Après l’été</vt:lpstr>
      <vt:lpstr>Prix pour l’accessibilité du CAÉB</vt:lpstr>
      <vt:lpstr>Comment le CAÉB peut vous aider</vt:lpstr>
      <vt:lpstr>Ressources téléchargeables</vt:lpstr>
      <vt:lpstr>Ressources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Breau</dc:creator>
  <cp:lastModifiedBy>Jessica  Desormeaux</cp:lastModifiedBy>
  <cp:revision>1</cp:revision>
  <dcterms:created xsi:type="dcterms:W3CDTF">2025-04-16T14:59:24Z</dcterms:created>
  <dcterms:modified xsi:type="dcterms:W3CDTF">2025-05-15T13:39:29Z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0x0101007388BE21877C794E8C767319E61FFC96</vt:lpwstr>
  </property>
  <property fmtid="{D5CDD505-2E9C-101B-9397-08002B2CF9AE}" pid="3" name="MediaServiceImageTags">
    <vt:lpwstr/>
  </property>
</Properties>
</file>