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6"/>
  </p:notesMasterIdLst>
  <p:sldIdLst>
    <p:sldId id="257" r:id="rId6"/>
    <p:sldId id="258" r:id="rId7"/>
    <p:sldId id="281" r:id="rId8"/>
    <p:sldId id="282" r:id="rId9"/>
    <p:sldId id="356" r:id="rId10"/>
    <p:sldId id="441" r:id="rId11"/>
    <p:sldId id="419" r:id="rId12"/>
    <p:sldId id="435" r:id="rId13"/>
    <p:sldId id="420" r:id="rId14"/>
    <p:sldId id="434" r:id="rId15"/>
    <p:sldId id="421" r:id="rId16"/>
    <p:sldId id="422" r:id="rId17"/>
    <p:sldId id="442" r:id="rId18"/>
    <p:sldId id="426" r:id="rId19"/>
    <p:sldId id="436" r:id="rId20"/>
    <p:sldId id="428" r:id="rId21"/>
    <p:sldId id="423" r:id="rId22"/>
    <p:sldId id="425" r:id="rId23"/>
    <p:sldId id="424" r:id="rId24"/>
    <p:sldId id="429" r:id="rId25"/>
    <p:sldId id="430" r:id="rId26"/>
    <p:sldId id="431" r:id="rId27"/>
    <p:sldId id="432" r:id="rId28"/>
    <p:sldId id="437" r:id="rId29"/>
    <p:sldId id="439" r:id="rId30"/>
    <p:sldId id="440" r:id="rId31"/>
    <p:sldId id="427" r:id="rId32"/>
    <p:sldId id="433" r:id="rId33"/>
    <p:sldId id="438" r:id="rId34"/>
    <p:sldId id="4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3BF8F-A975-3EF0-2AC9-986F5E1AE2DD}" name="Denise Scott" initials="DS" userId="S::denise.scott@celalibrary.ca::124714cd-cf07-4e3b-858c-b4af4aa5a40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80" autoAdjust="0"/>
  </p:normalViewPr>
  <p:slideViewPr>
    <p:cSldViewPr snapToGrid="0">
      <p:cViewPr varScale="1">
        <p:scale>
          <a:sx n="47" d="100"/>
          <a:sy n="47" d="100"/>
        </p:scale>
        <p:origin x="15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FF067-FB7B-4B78-93AB-A187F192DF62}" type="datetimeFigureOut">
              <a:rPr lang="en-CA" smtClean="0"/>
              <a:t>2025-03-25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D79CE-713A-4569-A52C-CA3FEA2234B8}" type="slidenum">
              <a:rPr lang="en-CA" smtClean="0"/>
              <a:t>‹#›</a:t>
            </a:fld>
            <a:endParaRPr lang="en-CA"/>
          </a:p>
        </p:txBody>
      </p:sp>
    </p:spTree>
    <p:extLst>
      <p:ext uri="{BB962C8B-B14F-4D97-AF65-F5344CB8AC3E}">
        <p14:creationId xmlns:p14="http://schemas.microsoft.com/office/powerpoint/2010/main" val="101632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a:t>
            </a:fld>
            <a:endParaRPr lang="en-CA"/>
          </a:p>
        </p:txBody>
      </p:sp>
    </p:spTree>
    <p:extLst>
      <p:ext uri="{BB962C8B-B14F-4D97-AF65-F5344CB8AC3E}">
        <p14:creationId xmlns:p14="http://schemas.microsoft.com/office/powerpoint/2010/main" val="100307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Planning for accessibility matters, but it also matters HOW you do that planning, and where you get your information and advice from. My point here is: talk to disabled people!</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disability rights movement uses the phrase “nothing about us, without us” because too often we are left out of conversations about things that directly affect us. And that often means big things like laws and government policies but it can also mean library programs.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Try to avoid making assumptions. Disabled people know there needs best, so consult them when you are making your accessibility plans. Reach out to local organizations in your area—and Rachel is going to talk a bit more about outreach in general. It’s ok, and even encouraged to contact these organizations and ask how you can make your programs and services more accessible. Again, be proactive about it.</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And the same principle goes for online resources. As library professionals, we know the importance of vetting our sources, we teach kids about digital literacy, and we need to do all of that here too. If you’re reading a blog post, or browsing for program suggestions, is the author a disabled person or at least someone who has worked closely with disabled people? Does the site use outdated terminology, like special needs or differently abled, or symbols like the puzzle piece? Know that you’re getting information from the source, and respect what disabled people tell—even if it contradicts what you previously thought.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10</a:t>
            </a:fld>
            <a:endParaRPr lang="en-CA"/>
          </a:p>
        </p:txBody>
      </p:sp>
    </p:spTree>
    <p:extLst>
      <p:ext uri="{BB962C8B-B14F-4D97-AF65-F5344CB8AC3E}">
        <p14:creationId xmlns:p14="http://schemas.microsoft.com/office/powerpoint/2010/main" val="277497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Before we getting into talking about tips for specific aspects of summer reading clubs, I want to give a little overview of what the three main clubs across Canada are already doing to make their programs accessible.</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Alongside the CNIB, CELA is the main accessibility consultant for the TD Summer reading Club. I’ll get to that program in a moment, but I want to highlight the New Brunswick and British Columbia clubs first.</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All three clubs create recommended reading lists for their participants with books related to that year’s theme. CELA supports the clubs by creating lists available on our website of those titles that are available in our collection. We were really excited last year when the New Brunswick SRC chose every book for their list from our collection. So every title they recommended was available in at least one type of accessible format!</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BC SRC has an “inclusion and accessibility” page on their website that outlines all the ways that they’ve worked to make the program more accessible, including adaptations for the suggested activities, reading tracking options both online and in print, dyslexia considerations, and more. But favourite part is that right on the website’s homepage is a welcome video in American Sign Language! I love it for a couple reasons. The first is that fact that it is so front and center. It’s not hidden on some subpage that’s buried and hard to find. It brings accessibility right to front. The second is specifically the use of ASL and the focus on inclusion of Deaf and hard of hearing kids. This is so important because it is quite common for Deaf children, particularly those with severe to profound hearing loss, to have lower literacy levels than their age peers. So having a video that so clearly shows that the club is for these kids too is fantastic. And it has both captions and a voiceover so some other essential accessibility features too. </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So I’m just going to ask Rachel to move to the next slide and we play a short clip of that video. </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11</a:t>
            </a:fld>
            <a:endParaRPr lang="en-CA"/>
          </a:p>
        </p:txBody>
      </p:sp>
    </p:spTree>
    <p:extLst>
      <p:ext uri="{BB962C8B-B14F-4D97-AF65-F5344CB8AC3E}">
        <p14:creationId xmlns:p14="http://schemas.microsoft.com/office/powerpoint/2010/main" val="32583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Stop at approx. </a:t>
            </a:r>
            <a:r>
              <a:rPr lang="en-US" b="1" dirty="0"/>
              <a:t>43 seconds</a:t>
            </a:r>
            <a:r>
              <a:rPr lang="en-US" dirty="0"/>
              <a:t>. After “You can read a story in ASL and then add the title to your reading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Verdana" panose="020B0604030504040204" pitchFamily="34" charset="0"/>
                <a:ea typeface="Calibri" panose="020F0502020204030204" pitchFamily="34" charset="0"/>
                <a:cs typeface="Times New Roman" panose="02020603050405020304" pitchFamily="18" charset="0"/>
              </a:rPr>
              <a:t>What a great reminder there at the end that there are many different types of reading.</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12</a:t>
            </a:fld>
            <a:endParaRPr lang="en-CA"/>
          </a:p>
        </p:txBody>
      </p:sp>
    </p:spTree>
    <p:extLst>
      <p:ext uri="{BB962C8B-B14F-4D97-AF65-F5344CB8AC3E}">
        <p14:creationId xmlns:p14="http://schemas.microsoft.com/office/powerpoint/2010/main" val="102194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And finally, the third main reading club, the biggest one, is the TDSRC.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first thing is the notebooks for reading tracking. The print versions are intentionally designed with larger fonts and simpler layouts with more open space on the page. And downloadable versions of the notebooks are available online in large print, audio, braille, and the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OpenDyslexic</a:t>
            </a:r>
            <a:r>
              <a:rPr lang="en-CA" sz="1800" dirty="0">
                <a:effectLst/>
                <a:latin typeface="Verdana" panose="020B0604030504040204" pitchFamily="34" charset="0"/>
                <a:ea typeface="Calibri" panose="020F0502020204030204" pitchFamily="34" charset="0"/>
                <a:cs typeface="Times New Roman" panose="02020603050405020304" pitchFamily="18" charset="0"/>
              </a:rPr>
              <a:t> font.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website has lots of great accessibility stuff. There are pages for both parents and caregivers as well as staff about how the program is accessible. And the one on the staff site, the Plan for Accessibility page, is newly updated this year with a whole different layout and lots of practical tips so I highly recommend checking it out. Even if your library doesn’t participate in the club, the webpage is publicly available and it a great aggregated source for lots of accessibility tips.</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TDSRC also creates an audio version of their original webcomic and the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StoryWalk</a:t>
            </a:r>
            <a:r>
              <a:rPr lang="en-CA" sz="1800" dirty="0">
                <a:effectLst/>
                <a:latin typeface="Verdana" panose="020B0604030504040204" pitchFamily="34" charset="0"/>
                <a:ea typeface="Calibri" panose="020F0502020204030204" pitchFamily="34" charset="0"/>
                <a:cs typeface="Times New Roman" panose="02020603050405020304" pitchFamily="18" charset="0"/>
              </a:rPr>
              <a:t> each year, and incorporates disability representation into the artwork, like the image on the screen showing a group of kids and animals reading. One child is using a tablet and headphones and another is sitting in a wheelchair.</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13</a:t>
            </a:fld>
            <a:endParaRPr lang="en-CA"/>
          </a:p>
        </p:txBody>
      </p:sp>
    </p:spTree>
    <p:extLst>
      <p:ext uri="{BB962C8B-B14F-4D97-AF65-F5344CB8AC3E}">
        <p14:creationId xmlns:p14="http://schemas.microsoft.com/office/powerpoint/2010/main" val="142427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14</a:t>
            </a:fld>
            <a:endParaRPr lang="en-CA"/>
          </a:p>
        </p:txBody>
      </p:sp>
    </p:spTree>
    <p:extLst>
      <p:ext uri="{BB962C8B-B14F-4D97-AF65-F5344CB8AC3E}">
        <p14:creationId xmlns:p14="http://schemas.microsoft.com/office/powerpoint/2010/main" val="196645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I’ll now focus on delivering your summer reading programs</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15</a:t>
            </a:fld>
            <a:endParaRPr lang="en-CA"/>
          </a:p>
        </p:txBody>
      </p:sp>
    </p:spTree>
    <p:extLst>
      <p:ext uri="{BB962C8B-B14F-4D97-AF65-F5344CB8AC3E}">
        <p14:creationId xmlns:p14="http://schemas.microsoft.com/office/powerpoint/2010/main" val="278698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16</a:t>
            </a:fld>
            <a:endParaRPr lang="en-CA"/>
          </a:p>
        </p:txBody>
      </p:sp>
    </p:spTree>
    <p:extLst>
      <p:ext uri="{BB962C8B-B14F-4D97-AF65-F5344CB8AC3E}">
        <p14:creationId xmlns:p14="http://schemas.microsoft.com/office/powerpoint/2010/main" val="201368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executive functioning – make it simple</a:t>
            </a:r>
          </a:p>
          <a:p>
            <a:r>
              <a:rPr lang="en-US" dirty="0"/>
              <a:t>For in person registrations, consider having a chair if someone needs to sit down, offer to help them fill out the form, speak clearly</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17</a:t>
            </a:fld>
            <a:endParaRPr lang="en-CA"/>
          </a:p>
        </p:txBody>
      </p:sp>
    </p:spTree>
    <p:extLst>
      <p:ext uri="{BB962C8B-B14F-4D97-AF65-F5344CB8AC3E}">
        <p14:creationId xmlns:p14="http://schemas.microsoft.com/office/powerpoint/2010/main" val="300157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lucky in my job because I get to read the applications that come in for the TD summer reading club Accessibility Award. Libraries come up with many creative ways that enable kids to report what they've read by counting the number of titles, or time spent reading. It’s helpful to make kids feel pleased about reading, rather than the quantity of books they’ve read which might be challenging for struggling or reluctant readers.</a:t>
            </a:r>
          </a:p>
          <a:p>
            <a:endParaRPr lang="en-CA" dirty="0"/>
          </a:p>
          <a:p>
            <a:r>
              <a:rPr lang="en-CA" dirty="0"/>
              <a:t>Another way to encourage kids to report their reading is to allow them to report books in different formats, not just print books. When it comes to reporting, you can be flexible about how they report in case they don’t wish to write it down. Promote that kids can tell you or draw a picture to describe what they’ve read. They’s be proud to receive the sticker or other reward you offer. It’s great if you can also do online reporting and give a prize such as a virtual badge or sticker.</a:t>
            </a:r>
          </a:p>
          <a:p>
            <a:endParaRPr lang="en-CA" dirty="0"/>
          </a:p>
          <a:p>
            <a:r>
              <a:rPr lang="en-CA" dirty="0"/>
              <a:t>Question in chat: 2:35 or after don’t ask until the end: Do you count reading in other creative ways at your library?</a:t>
            </a:r>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18</a:t>
            </a:fld>
            <a:endParaRPr lang="en-CA"/>
          </a:p>
        </p:txBody>
      </p:sp>
    </p:spTree>
    <p:extLst>
      <p:ext uri="{BB962C8B-B14F-4D97-AF65-F5344CB8AC3E}">
        <p14:creationId xmlns:p14="http://schemas.microsoft.com/office/powerpoint/2010/main" val="66491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prizes, you may wish to consider offering tactile or other sensory items which can be fun for all kids. In the summer, we met with the librarian and a teacher at the W. Ross MacDonald School for the Blind who gave us a list of items that kids with vision loss enjoy. These include tactile stickers, mini fidget toys, they love keychains that have small stuffed animals attached, which they clip to their canes, and they also enjoy t-shirts and water bottles which are common give aways.</a:t>
            </a:r>
          </a:p>
          <a:p>
            <a:endParaRPr lang="en-US" dirty="0"/>
          </a:p>
          <a:p>
            <a:r>
              <a:rPr lang="en-US" dirty="0"/>
              <a:t>These items can be purchased fairly cheaply if you buy in bulk, or even dollar stores can have some of these items. </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19</a:t>
            </a:fld>
            <a:endParaRPr lang="en-CA"/>
          </a:p>
        </p:txBody>
      </p:sp>
    </p:spTree>
    <p:extLst>
      <p:ext uri="{BB962C8B-B14F-4D97-AF65-F5344CB8AC3E}">
        <p14:creationId xmlns:p14="http://schemas.microsoft.com/office/powerpoint/2010/main" val="238447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2</a:t>
            </a:fld>
            <a:endParaRPr lang="en-CA"/>
          </a:p>
        </p:txBody>
      </p:sp>
    </p:spTree>
    <p:extLst>
      <p:ext uri="{BB962C8B-B14F-4D97-AF65-F5344CB8AC3E}">
        <p14:creationId xmlns:p14="http://schemas.microsoft.com/office/powerpoint/2010/main" val="188692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EVERYONE to submit feedback</a:t>
            </a:r>
          </a:p>
          <a:p>
            <a:r>
              <a:rPr lang="en-CA" dirty="0"/>
              <a:t>If you have visuals such as circling a happy face if they liked the program, offer a verbal question as well for screen-reader users.</a:t>
            </a:r>
          </a:p>
        </p:txBody>
      </p:sp>
      <p:sp>
        <p:nvSpPr>
          <p:cNvPr id="4" name="Slide Number Placeholder 3"/>
          <p:cNvSpPr>
            <a:spLocks noGrp="1"/>
          </p:cNvSpPr>
          <p:nvPr>
            <p:ph type="sldNum" sz="quarter" idx="5"/>
          </p:nvPr>
        </p:nvSpPr>
        <p:spPr/>
        <p:txBody>
          <a:bodyPr/>
          <a:lstStyle/>
          <a:p>
            <a:fld id="{37CD79CE-713A-4569-A52C-CA3FEA2234B8}" type="slidenum">
              <a:rPr lang="en-CA" smtClean="0"/>
              <a:t>20</a:t>
            </a:fld>
            <a:endParaRPr lang="en-CA"/>
          </a:p>
        </p:txBody>
      </p:sp>
    </p:spTree>
    <p:extLst>
      <p:ext uri="{BB962C8B-B14F-4D97-AF65-F5344CB8AC3E}">
        <p14:creationId xmlns:p14="http://schemas.microsoft.com/office/powerpoint/2010/main" val="22964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Starting with crafts. CELA has an Accessible Crafts resource guide available on our website, which offers lots of practical tips as well as some actual craft ideas. We’ll put a link to that at the end of the presentation. For now, the biggest thing to remember is that hands-on, tactile activities are best. Crafts that are solely paper-based are not that accessible—and frankly, not that engaging. But incorporating materials that are different sizes, shapes, and textures will make the activity more inclusive to kids who are blind or have low vision, as well as those with mobility disabilities, and sensory-seeking neurodivergent kids.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My first craft suggestion is what I’m simply calling tactile pictures. This is pretty much what it sounds like. Offer the participants a wide variety of craft materials and encourage them to make a picture based on a particular theme. One idea is to read the Dr. Seuss’s book The Lorax and then use materials such as the pompoms and pipe cleaners, in the first picture on the screen, to make the trees and the Lorax.</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second image is from a program I did for kids from a CNIB camp, so they all had some form of vision loss. And we made under the sea pictures on a felt background. We gave them materials such as sandpaper for the ocean floor, sequin fabric for fish scales, felt fish, lots of random fabric scraps, yarn, moss, etc.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They’re very open ended crafts, which make them much more accessible because kids can choose to participate in a way that works best for them without necessarily having to ask for special accommodations. And there’s lots of ways you can tailor this type of activity to a specific book or theme.</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second craft suggestion is for folks who want to be a little more environmentally friendly in their activities. We know some libraries are really trying to move away from producing as much garbage as possible so this craft is what I’m calling compostable creations. And it’s called that because it uses all natural materials. Basically, you can use something like homemade play dough to create the bodies of little monsters or creatures. And then use things like rocks, twigs, pinecones, dried leaves and grass, etc. for all the other body parts and accents. The third image on the screen here is an example. The dough dries hard so kids can keep their creations but, at the end of the day, the whole thing can be tossed in the compost instead of the garbage.</a:t>
            </a: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can also use this kind of dough to make fossils. That’s the fourth image on the screen. Use rubber dinosaurs or insects to make impressions, and nature bits as accents. This also works if you’re doing an outer space theme because you can use toy people to make footprint impressions for a moon landing craft. Again, it can all go in the compost.</a:t>
            </a: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21</a:t>
            </a:fld>
            <a:endParaRPr lang="en-CA"/>
          </a:p>
        </p:txBody>
      </p:sp>
    </p:spTree>
    <p:extLst>
      <p:ext uri="{BB962C8B-B14F-4D97-AF65-F5344CB8AC3E}">
        <p14:creationId xmlns:p14="http://schemas.microsoft.com/office/powerpoint/2010/main" val="2555296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Next up is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storytime</a:t>
            </a:r>
            <a:r>
              <a:rPr lang="en-CA" sz="1800" dirty="0">
                <a:effectLst/>
                <a:latin typeface="Verdana" panose="020B0604030504040204" pitchFamily="34" charset="0"/>
                <a:ea typeface="Calibri" panose="020F0502020204030204" pitchFamily="34" charset="0"/>
                <a:cs typeface="Times New Roman" panose="02020603050405020304" pitchFamily="18" charset="0"/>
              </a:rPr>
              <a:t>, another kids’ program staple. Here are a few quick and easy to implement tips.</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first, is to offer fidget toys, headphones, and sunglasses. This is such a simple thing but can make a huge difference for kids with sensory issues.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Next is to choose shorter stories and those with big, bold illustrations. Remember that some kids are going to have to work harder to focus so shorter stories are easier for them to cope with. And big illustrations without a lot of tiny details or clutter will be less visually overwhelming and easier for kids with low vision.</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Third thing to remember is that not everyone listens by sitting still. Some kids are going to want to wiggle, stim, or walk around. That’s ok. And it’s also ok to politely redirect a child if they are being a significant disruption. You can say something like “this spot here is for sitting and that spot there is for walking, where would you like to be?” You’ve given them a clear expectation but also given them a choice.</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Lastly, use a visual schedule. This is particularly helpful for neurodivergent kids, but also those who are hard of hearing, have developmental disabilities, etc. A visual schedule uses a short, simple word or phrase alongside an image or symbol to list each part of the program. On the screen here are a few examples of the picture communication symbols that are most commonly used for visual schedules. So we’ve got library,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storytime</a:t>
            </a:r>
            <a:r>
              <a:rPr lang="en-CA" sz="1800" dirty="0">
                <a:effectLst/>
                <a:latin typeface="Verdana" panose="020B0604030504040204" pitchFamily="34" charset="0"/>
                <a:ea typeface="Calibri" panose="020F0502020204030204" pitchFamily="34" charset="0"/>
                <a:cs typeface="Times New Roman" panose="02020603050405020304" pitchFamily="18" charset="0"/>
              </a:rPr>
              <a:t>, quiet, and play.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But also, don’t just rely on the visual. Make sure you are talking about the schedule throughout the program. It’s as simple as saying something like “we are going to read a story about fish and then sing a couple songs.”</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You should actually do this kind of thing during any program, especially if you are getting towards the end of the activity or a transition moment. You can say something like “there are five minutes left in the craft, so start thinking about being finished.” This gives kids with time blindness or difficulty adapting to change the chance to process that upcoming change, rather than it being an abrupt surprise. </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22</a:t>
            </a:fld>
            <a:endParaRPr lang="en-CA"/>
          </a:p>
        </p:txBody>
      </p:sp>
    </p:spTree>
    <p:extLst>
      <p:ext uri="{BB962C8B-B14F-4D97-AF65-F5344CB8AC3E}">
        <p14:creationId xmlns:p14="http://schemas.microsoft.com/office/powerpoint/2010/main" val="386477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My third type of SRC program is external presenters. This is author visits, magicians, puppet shows, etc. And I’ve got four quick tips here:</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Always use microphones. Book ASL interpreters as far in advance as possible. They are in high demand and it can be really hard to get one on short notice. Offer different types of seating for kids an adults. So maybe you have carpet squares on the floor, but also put out some kid sized chairs, and adult chairs too. Remember that not everyone can stand for long periods, and not everyone can comfortably sit on the floor. And lastly, make sure you have ramp access to any stages or elevated areas. The child who uses a wheelchair or walker likely wants to be the magician’s volunteer just as much as any other child.</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23</a:t>
            </a:fld>
            <a:endParaRPr lang="en-CA"/>
          </a:p>
        </p:txBody>
      </p:sp>
    </p:spTree>
    <p:extLst>
      <p:ext uri="{BB962C8B-B14F-4D97-AF65-F5344CB8AC3E}">
        <p14:creationId xmlns:p14="http://schemas.microsoft.com/office/powerpoint/2010/main" val="116142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Finally, is STEM programs. There are a ton of STEM programs that are already accessible or are easily adaptable.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Anything that involves measuring, pouring, and mixing is a great option. So things like slime, salt dough, certain science experiments. For example, many kids with limited dexterity or fine motor skills will still be able to hold a large spoon to stir, as long as someone else holds the bowl steady. And kids with many types of disabilities will be able to squish things with their hands. And bonus tip for activities that might involve getting your hands messy, is to offer disposable rubber gloves. The gloves themselves might be a no go for some kids, but for others, it will allow them to participate in messy activities without the yuck factor of something touching their skin.</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Other good STEM options include tactile maps, if you’re doing geography or “around the world” type activities. You can use road maps or even just blank paper. Use three dimensional objects like monopoly houses, artificial leaves or trees, small toy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aninals</a:t>
            </a:r>
            <a:r>
              <a:rPr lang="en-CA" sz="1800" dirty="0">
                <a:effectLst/>
                <a:latin typeface="Verdana" panose="020B0604030504040204" pitchFamily="34" charset="0"/>
                <a:ea typeface="Calibri" panose="020F0502020204030204" pitchFamily="34" charset="0"/>
                <a:cs typeface="Times New Roman" panose="02020603050405020304" pitchFamily="18" charset="0"/>
              </a:rPr>
              <a:t>, etc. to represent the different locations on the map. And then use yarn or pip cleaners to create a tactile representation of the route between those locations.</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And lastly, another environmentally friendly option, is to use recyclable materials to create structure, cities, or “inventions.” Collect a whole bunch of cardboard boxes, tubes, plastic containers, and anything else that is clean and safe to handle. And then give the kids glue, tape, staples, etc. and let them create structures based on your theme or whatever book you read. It’s great for engineering, practicing cooperation, etc. at the end of the program, it can all go back in the recycling.</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24</a:t>
            </a:fld>
            <a:endParaRPr lang="en-CA"/>
          </a:p>
        </p:txBody>
      </p:sp>
    </p:spTree>
    <p:extLst>
      <p:ext uri="{BB962C8B-B14F-4D97-AF65-F5344CB8AC3E}">
        <p14:creationId xmlns:p14="http://schemas.microsoft.com/office/powerpoint/2010/main" val="189231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fall approaches and you’re winding down your SRC activities, we recommend that that you keep up the spirit of your accessible summer reading clubs throughout the year. Here are a few things you can do.</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25</a:t>
            </a:fld>
            <a:endParaRPr lang="en-CA"/>
          </a:p>
        </p:txBody>
      </p:sp>
    </p:spTree>
    <p:extLst>
      <p:ext uri="{BB962C8B-B14F-4D97-AF65-F5344CB8AC3E}">
        <p14:creationId xmlns:p14="http://schemas.microsoft.com/office/powerpoint/2010/main" val="140826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due in the fall</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26</a:t>
            </a:fld>
            <a:endParaRPr lang="en-CA"/>
          </a:p>
        </p:txBody>
      </p:sp>
    </p:spTree>
    <p:extLst>
      <p:ext uri="{BB962C8B-B14F-4D97-AF65-F5344CB8AC3E}">
        <p14:creationId xmlns:p14="http://schemas.microsoft.com/office/powerpoint/2010/main" val="262994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trainings like this one, there are a few other ways that CELA can support your SRC. The first is by providing access to books in accessible formats. This is certainly digital access, which we encourage you to promote to your patrons, but its access to physical materials, like braille and </a:t>
            </a:r>
            <a:r>
              <a:rPr lang="en-CA" dirty="0" err="1"/>
              <a:t>printbraille</a:t>
            </a:r>
            <a:r>
              <a:rPr lang="en-CA" dirty="0"/>
              <a:t> books. You can order these to have on hand at your libraries. And incorporating them into your programs and </a:t>
            </a:r>
            <a:r>
              <a:rPr lang="en-CA" dirty="0" err="1"/>
              <a:t>storytimes</a:t>
            </a:r>
            <a:r>
              <a:rPr lang="en-CA" dirty="0"/>
              <a:t> is a great way to both promote CELA’s services and teach other kids about braille.</a:t>
            </a:r>
          </a:p>
          <a:p>
            <a:r>
              <a:rPr lang="en-CA" dirty="0"/>
              <a:t>CELA also offers all kinds of resources </a:t>
            </a:r>
            <a:r>
              <a:rPr lang="en-CA" dirty="0" err="1"/>
              <a:t>onn</a:t>
            </a:r>
            <a:r>
              <a:rPr lang="en-CA" dirty="0"/>
              <a:t> our website, and the next couple slides will highlight a few.</a:t>
            </a:r>
          </a:p>
          <a:p>
            <a:r>
              <a:rPr lang="en-CA" dirty="0"/>
              <a:t>And lastly, we are the folks behind the TDSRC Plan for Accessibility page.</a:t>
            </a:r>
          </a:p>
        </p:txBody>
      </p:sp>
      <p:sp>
        <p:nvSpPr>
          <p:cNvPr id="4" name="Slide Number Placeholder 3"/>
          <p:cNvSpPr>
            <a:spLocks noGrp="1"/>
          </p:cNvSpPr>
          <p:nvPr>
            <p:ph type="sldNum" sz="quarter" idx="5"/>
          </p:nvPr>
        </p:nvSpPr>
        <p:spPr/>
        <p:txBody>
          <a:bodyPr/>
          <a:lstStyle/>
          <a:p>
            <a:fld id="{37CD79CE-713A-4569-A52C-CA3FEA2234B8}" type="slidenum">
              <a:rPr lang="en-CA" smtClean="0"/>
              <a:t>27</a:t>
            </a:fld>
            <a:endParaRPr lang="en-CA"/>
          </a:p>
        </p:txBody>
      </p:sp>
    </p:spTree>
    <p:extLst>
      <p:ext uri="{BB962C8B-B14F-4D97-AF65-F5344CB8AC3E}">
        <p14:creationId xmlns:p14="http://schemas.microsoft.com/office/powerpoint/2010/main" val="276460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downloadable resources from CELA’s site:</a:t>
            </a:r>
          </a:p>
          <a:p>
            <a:r>
              <a:rPr lang="en-CA"/>
              <a:t>-The accessible literacy resource guide outlines the most common accessible reading formats, like audio, braille, and decodable books, and details what makes each format accessible and the types of disabilities and reading needs they can support.</a:t>
            </a:r>
          </a:p>
          <a:p>
            <a:r>
              <a:rPr lang="en-CA"/>
              <a:t>-next is the accessible crafts and activities resource guide that was mentioned earlier. It has tips on everything from how to set up the room to how to provide accessible instructions.</a:t>
            </a:r>
          </a:p>
          <a:p>
            <a:r>
              <a:rPr lang="en-CA"/>
              <a:t>-And lastly, is CELA’s child services poster, which promotes our collections and services for kids. We ask that libraries print this out and post it in their children’s departments, on your books displays, even consider including them with any other print material you hand out during school outreach.</a:t>
            </a:r>
          </a:p>
        </p:txBody>
      </p:sp>
      <p:sp>
        <p:nvSpPr>
          <p:cNvPr id="4" name="Slide Number Placeholder 3"/>
          <p:cNvSpPr>
            <a:spLocks noGrp="1"/>
          </p:cNvSpPr>
          <p:nvPr>
            <p:ph type="sldNum" sz="quarter" idx="5"/>
          </p:nvPr>
        </p:nvSpPr>
        <p:spPr/>
        <p:txBody>
          <a:bodyPr/>
          <a:lstStyle/>
          <a:p>
            <a:fld id="{37CD79CE-713A-4569-A52C-CA3FEA2234B8}" type="slidenum">
              <a:rPr lang="en-CA" smtClean="0"/>
              <a:t>28</a:t>
            </a:fld>
            <a:endParaRPr lang="en-CA"/>
          </a:p>
        </p:txBody>
      </p:sp>
    </p:spTree>
    <p:extLst>
      <p:ext uri="{BB962C8B-B14F-4D97-AF65-F5344CB8AC3E}">
        <p14:creationId xmlns:p14="http://schemas.microsoft.com/office/powerpoint/2010/main" val="251994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29</a:t>
            </a:fld>
            <a:endParaRPr lang="en-CA"/>
          </a:p>
        </p:txBody>
      </p:sp>
    </p:spTree>
    <p:extLst>
      <p:ext uri="{BB962C8B-B14F-4D97-AF65-F5344CB8AC3E}">
        <p14:creationId xmlns:p14="http://schemas.microsoft.com/office/powerpoint/2010/main" val="117114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3</a:t>
            </a:fld>
            <a:endParaRPr lang="en-CA"/>
          </a:p>
        </p:txBody>
      </p:sp>
    </p:spTree>
    <p:extLst>
      <p:ext uri="{BB962C8B-B14F-4D97-AF65-F5344CB8AC3E}">
        <p14:creationId xmlns:p14="http://schemas.microsoft.com/office/powerpoint/2010/main" val="3604476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endParaRPr lang="en-US"/>
          </a:p>
          <a:p>
            <a:r>
              <a:rPr lang="en-US"/>
              <a:t>Thank you</a:t>
            </a:r>
          </a:p>
          <a:p>
            <a:r>
              <a:rPr lang="en-US"/>
              <a:t>Child &amp; Teen group for library staff; Educator Advisory group for teachers</a:t>
            </a:r>
          </a:p>
          <a:p>
            <a:r>
              <a:rPr lang="en-US"/>
              <a:t>Stop recording</a:t>
            </a:r>
          </a:p>
          <a:p>
            <a:r>
              <a:rPr lang="en-US"/>
              <a:t>Reminder of survey, next webinar:</a:t>
            </a:r>
            <a:endParaRPr lang="en-CA" b="0" i="0" u="none">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Questions</a:t>
            </a:r>
          </a:p>
          <a:p>
            <a:endParaRPr lang="en-CA" u="none"/>
          </a:p>
          <a:p>
            <a:endParaRPr lang="en-US"/>
          </a:p>
        </p:txBody>
      </p:sp>
      <p:sp>
        <p:nvSpPr>
          <p:cNvPr id="4" name="Slide Number Placeholder 3"/>
          <p:cNvSpPr>
            <a:spLocks noGrp="1"/>
          </p:cNvSpPr>
          <p:nvPr>
            <p:ph type="sldNum" sz="quarter" idx="10"/>
          </p:nvPr>
        </p:nvSpPr>
        <p:spPr/>
        <p:txBody>
          <a:bodyPr/>
          <a:lstStyle/>
          <a:p>
            <a:fld id="{6509005D-064B-427F-A2AC-1C1EEC92370D}" type="slidenum">
              <a:rPr lang="en-US" smtClean="0"/>
              <a:t>30</a:t>
            </a:fld>
            <a:endParaRPr lang="en-US"/>
          </a:p>
        </p:txBody>
      </p:sp>
    </p:spTree>
    <p:extLst>
      <p:ext uri="{BB962C8B-B14F-4D97-AF65-F5344CB8AC3E}">
        <p14:creationId xmlns:p14="http://schemas.microsoft.com/office/powerpoint/2010/main" val="54583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Verdana" panose="020B0604030504040204" pitchFamily="34" charset="0"/>
                <a:ea typeface="Calibri" panose="020F0502020204030204" pitchFamily="34" charset="0"/>
                <a:cs typeface="Times New Roman" panose="02020603050405020304" pitchFamily="18" charset="0"/>
              </a:rPr>
              <a:t>CELA is a comprehensive accessible library service, providing over 1,000,000 books, magazines and newspapers to people with print disabilities living in Canada. CELA </a:t>
            </a:r>
            <a:r>
              <a:rPr lang="en-CA"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is a national not-for-profit organization that provides accessible reading services to the approximately 3 million people across Canada with print disabilities.</a:t>
            </a:r>
            <a:r>
              <a:rPr lang="en-CA" sz="1800" kern="1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dirty="0">
                <a:solidFill>
                  <a:srgbClr val="212121"/>
                </a:solidFill>
                <a:effectLst/>
                <a:latin typeface="Verdana" panose="020B0604030504040204" pitchFamily="34" charset="0"/>
                <a:ea typeface="Calibri" panose="020F0502020204030204" pitchFamily="34" charset="0"/>
                <a:cs typeface="Arial" panose="020B0604020202020204" pitchFamily="34" charset="0"/>
              </a:rPr>
              <a:t>Our services ensure that people with print disabilities across the country are more able to fully participate in learning, work and community life and contribute to the social, cultural, and economic development and success of their local and broader communities.</a:t>
            </a:r>
          </a:p>
          <a:p>
            <a:endParaRPr lang="en-CA" sz="1800" kern="100" dirty="0">
              <a:solidFill>
                <a:srgbClr val="212121"/>
              </a:solidFill>
              <a:effectLst/>
              <a:latin typeface="Verdana" panose="020B0604030504040204" pitchFamily="34" charset="0"/>
              <a:ea typeface="Calibri" panose="020F0502020204030204" pitchFamily="34" charset="0"/>
              <a:cs typeface="Arial" panose="020B0604020202020204" pitchFamily="34" charset="0"/>
            </a:endParaRPr>
          </a:p>
          <a:p>
            <a:r>
              <a:rPr lang="en-CA" sz="1800" kern="100" dirty="0">
                <a:effectLst/>
                <a:latin typeface="Verdana" panose="020B0604030504040204" pitchFamily="34" charset="0"/>
                <a:ea typeface="Calibri" panose="020F0502020204030204" pitchFamily="34" charset="0"/>
                <a:cs typeface="Times New Roman" panose="02020603050405020304" pitchFamily="18" charset="0"/>
              </a:rPr>
              <a:t>Our mission is to support public libraries in the provision of accessible library collections and to champion the fundamental right of Canadians with print disabilities to access media and reading materials in the format of their choice. </a:t>
            </a:r>
          </a:p>
          <a:p>
            <a:endParaRPr lang="en-CA" sz="1800" kern="100" dirty="0">
              <a:effectLst/>
              <a:latin typeface="Verdana" panose="020B0604030504040204" pitchFamily="34" charset="0"/>
              <a:cs typeface="Times New Roman" panose="02020603050405020304" pitchFamily="18" charset="0"/>
            </a:endParaRPr>
          </a:p>
          <a:p>
            <a:r>
              <a:rPr lang="en-CA" sz="1800" kern="100" dirty="0">
                <a:effectLst/>
                <a:latin typeface="Verdana" panose="020B0604030504040204" pitchFamily="34" charset="0"/>
                <a:cs typeface="Times New Roman" panose="02020603050405020304" pitchFamily="18" charset="0"/>
              </a:rPr>
              <a:t>Our collection includes books for all ages in English and French. We also offer another collection called </a:t>
            </a:r>
            <a:r>
              <a:rPr lang="en-CA" sz="1800" kern="100" dirty="0" err="1">
                <a:effectLst/>
                <a:latin typeface="Verdana" panose="020B0604030504040204" pitchFamily="34" charset="0"/>
                <a:cs typeface="Times New Roman" panose="02020603050405020304" pitchFamily="18" charset="0"/>
              </a:rPr>
              <a:t>Bookshare</a:t>
            </a:r>
            <a:r>
              <a:rPr lang="en-CA" sz="1800" kern="100" dirty="0">
                <a:effectLst/>
                <a:latin typeface="Verdana" panose="020B0604030504040204" pitchFamily="34" charset="0"/>
                <a:cs typeface="Times New Roman" panose="02020603050405020304" pitchFamily="18" charset="0"/>
              </a:rPr>
              <a:t> which is a US online library of accessible formats. While registering for CELA does not require any medical validation of their disability, patrons and educators with library cards from CELA member libraries would have to </a:t>
            </a:r>
            <a:r>
              <a:rPr lang="en-CA" sz="1800" kern="100" dirty="0" err="1">
                <a:effectLst/>
                <a:latin typeface="Verdana" panose="020B0604030504040204" pitchFamily="34" charset="0"/>
                <a:cs typeface="Times New Roman" panose="02020603050405020304" pitchFamily="18" charset="0"/>
              </a:rPr>
              <a:t>fiil</a:t>
            </a:r>
            <a:r>
              <a:rPr lang="en-CA" sz="1800" kern="100" dirty="0">
                <a:effectLst/>
                <a:latin typeface="Verdana" panose="020B0604030504040204" pitchFamily="34" charset="0"/>
                <a:cs typeface="Times New Roman" panose="02020603050405020304" pitchFamily="18" charset="0"/>
              </a:rPr>
              <a:t> in a Proof of Disability form to access </a:t>
            </a:r>
            <a:r>
              <a:rPr lang="en-CA" sz="1800" kern="100" dirty="0" err="1">
                <a:effectLst/>
                <a:latin typeface="Verdana" panose="020B0604030504040204" pitchFamily="34" charset="0"/>
                <a:cs typeface="Times New Roman" panose="02020603050405020304" pitchFamily="18" charset="0"/>
              </a:rPr>
              <a:t>Bookshare</a:t>
            </a:r>
            <a:r>
              <a:rPr lang="en-CA" sz="1800" kern="100" dirty="0">
                <a:effectLst/>
                <a:latin typeface="Verdana" panose="020B0604030504040204" pitchFamily="34" charset="0"/>
                <a:cs typeface="Times New Roman" panose="02020603050405020304" pitchFamily="18" charset="0"/>
              </a:rPr>
              <a:t> titles.</a:t>
            </a:r>
            <a:endParaRPr lang="en-CA" dirty="0"/>
          </a:p>
        </p:txBody>
      </p:sp>
      <p:sp>
        <p:nvSpPr>
          <p:cNvPr id="4" name="Slide Number Placeholder 3"/>
          <p:cNvSpPr>
            <a:spLocks noGrp="1"/>
          </p:cNvSpPr>
          <p:nvPr>
            <p:ph type="sldNum" sz="quarter" idx="5"/>
          </p:nvPr>
        </p:nvSpPr>
        <p:spPr/>
        <p:txBody>
          <a:bodyPr/>
          <a:lstStyle/>
          <a:p>
            <a:fld id="{9FD2F16B-AECB-46D9-8AE3-EA89E21702C4}" type="slidenum">
              <a:rPr lang="en-CA" smtClean="0"/>
              <a:t>4</a:t>
            </a:fld>
            <a:endParaRPr lang="en-CA"/>
          </a:p>
        </p:txBody>
      </p:sp>
    </p:spTree>
    <p:extLst>
      <p:ext uri="{BB962C8B-B14F-4D97-AF65-F5344CB8AC3E}">
        <p14:creationId xmlns:p14="http://schemas.microsoft.com/office/powerpoint/2010/main" val="301490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 print disability is any disability that impacts a person’s ability to read a regular print physical book. So that’s certainly vision-related disabilities, but it’s also learning and developmental disabilities, types of neurodivergence such as dyslexia, and physical disabilities that affect someone’s ability to hold a book or turn the pages. </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But disability, of course, is a much broader category. It can include physical and mobility disabilities other than those that impact someone’s ability to read, and it can include less immediately obvious disabilities, such as mental health issues and chronic illness. And it can include hearing-related disabilities. Though I just want to add a caveat here that many Deaf folks do not consider themselves disabled. Some do, some don’t—both viewpoints are equally valid but it is important to recognize the distinction that some people make. This is why you sometimes see phrases such as “people who are Deaf or disabled” rather than just “disabled.”</a:t>
            </a:r>
          </a:p>
          <a:p>
            <a:endParaRPr lang="en-US" dirty="0">
              <a:cs typeface="Calibri"/>
            </a:endParaRPr>
          </a:p>
        </p:txBody>
      </p:sp>
      <p:sp>
        <p:nvSpPr>
          <p:cNvPr id="4" name="Slide Number Placeholder 3"/>
          <p:cNvSpPr>
            <a:spLocks noGrp="1"/>
          </p:cNvSpPr>
          <p:nvPr>
            <p:ph type="sldNum" sz="quarter" idx="5"/>
          </p:nvPr>
        </p:nvSpPr>
        <p:spPr/>
        <p:txBody>
          <a:bodyPr/>
          <a:lstStyle/>
          <a:p>
            <a:fld id="{6E19B431-6283-4EE1-B066-544DFC7DB6C5}" type="slidenum">
              <a:t>5</a:t>
            </a:fld>
            <a:endParaRPr lang="en-US"/>
          </a:p>
        </p:txBody>
      </p:sp>
    </p:spTree>
    <p:extLst>
      <p:ext uri="{BB962C8B-B14F-4D97-AF65-F5344CB8AC3E}">
        <p14:creationId xmlns:p14="http://schemas.microsoft.com/office/powerpoint/2010/main" val="112788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6</a:t>
            </a:fld>
            <a:endParaRPr lang="en-CA"/>
          </a:p>
        </p:txBody>
      </p:sp>
    </p:spTree>
    <p:extLst>
      <p:ext uri="{BB962C8B-B14F-4D97-AF65-F5344CB8AC3E}">
        <p14:creationId xmlns:p14="http://schemas.microsoft.com/office/powerpoint/2010/main" val="376518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Verdana" panose="020B0604030504040204" pitchFamily="34" charset="0"/>
                <a:ea typeface="Calibri" panose="020F0502020204030204" pitchFamily="34" charset="0"/>
                <a:cs typeface="Times New Roman" panose="02020603050405020304" pitchFamily="18" charset="0"/>
              </a:rPr>
              <a:t>We’ve planned it out as a kind of chronology, based on the time of year that each topic typically occurs. So Winter/Spring for things to think about during your early planning stages, Summer for the things to be aware of while running the program, and After Summer for a little post-SRC debrief.</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7</a:t>
            </a:fld>
            <a:endParaRPr lang="en-CA"/>
          </a:p>
        </p:txBody>
      </p:sp>
    </p:spTree>
    <p:extLst>
      <p:ext uri="{BB962C8B-B14F-4D97-AF65-F5344CB8AC3E}">
        <p14:creationId xmlns:p14="http://schemas.microsoft.com/office/powerpoint/2010/main" val="38343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Verdana" panose="020B0604030504040204" pitchFamily="34" charset="0"/>
                <a:ea typeface="Calibri" panose="020F0502020204030204" pitchFamily="34" charset="0"/>
                <a:cs typeface="Times New Roman" panose="02020603050405020304" pitchFamily="18" charset="0"/>
              </a:rPr>
              <a:t>Many of you have probably already started making plans for the summer. Now is also the time to start thinking about accessibility so that your SRC can be what’s referred to as “born accessible.”</a:t>
            </a:r>
          </a:p>
          <a:p>
            <a:endParaRPr lang="en-CA"/>
          </a:p>
        </p:txBody>
      </p:sp>
      <p:sp>
        <p:nvSpPr>
          <p:cNvPr id="4" name="Slide Number Placeholder 3"/>
          <p:cNvSpPr>
            <a:spLocks noGrp="1"/>
          </p:cNvSpPr>
          <p:nvPr>
            <p:ph type="sldNum" sz="quarter" idx="5"/>
          </p:nvPr>
        </p:nvSpPr>
        <p:spPr/>
        <p:txBody>
          <a:bodyPr/>
          <a:lstStyle/>
          <a:p>
            <a:fld id="{37CD79CE-713A-4569-A52C-CA3FEA2234B8}" type="slidenum">
              <a:rPr lang="en-CA" smtClean="0"/>
              <a:t>8</a:t>
            </a:fld>
            <a:endParaRPr lang="en-CA"/>
          </a:p>
        </p:txBody>
      </p:sp>
    </p:spTree>
    <p:extLst>
      <p:ext uri="{BB962C8B-B14F-4D97-AF65-F5344CB8AC3E}">
        <p14:creationId xmlns:p14="http://schemas.microsoft.com/office/powerpoint/2010/main" val="24837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Born accessible means that something is designed to be accessible from the outset, rather than adapted after the fact. So a new building that’s designed with ramp access and braille signage, is born accessible. But so is a book that’s published in multiple formats with built in accessibility features.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And your summer reading clubs should be too! I like to say that accessibility is proactive so in this case, that means thinking about the ways you can incorporate accessibility into your planning right from the beginning.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great thing about doing this is that it reduces the chances of you needing to scramble to adapt on the fly when something comes up that you’re not prepared for. And yes, there will still be times when you will have to adapt quickly, it’s not possible to anticipate everyone’s accessibility needs in advance, but if you already have the foundation laid and are comfortable with making adaptations, it’s going to be a lot easier for you.</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other really important benefit of planning for accessibility in advance is that it fosters a sense of inclusion and belonging for those kids that benefit from the adaptations you’ve made. Now those kids and their caregivers don’t have to ask for accommodations, they can just show up and participate. The child doesn’t have to feel singled out for needing something different or worry about making a fuss. </a:t>
            </a: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It makes a really big difference when someone is offered a seat at the table, rather than having to ask for one, so to speak.</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9</a:t>
            </a:fld>
            <a:endParaRPr lang="en-CA"/>
          </a:p>
        </p:txBody>
      </p:sp>
    </p:spTree>
    <p:extLst>
      <p:ext uri="{BB962C8B-B14F-4D97-AF65-F5344CB8AC3E}">
        <p14:creationId xmlns:p14="http://schemas.microsoft.com/office/powerpoint/2010/main" val="400059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8058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602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321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98100"/>
            <a:ext cx="7315200" cy="566738"/>
          </a:xfrm>
          <a:ln w="19050">
            <a:solidFill>
              <a:schemeClr val="accent2">
                <a:lumMod val="75000"/>
              </a:schemeClr>
            </a:solidFill>
          </a:ln>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Picture Placeholder 2"/>
          <p:cNvSpPr>
            <a:spLocks noGrp="1"/>
          </p:cNvSpPr>
          <p:nvPr>
            <p:ph type="pic" idx="1"/>
          </p:nvPr>
        </p:nvSpPr>
        <p:spPr>
          <a:xfrm>
            <a:off x="2389717" y="480800"/>
            <a:ext cx="7315200" cy="41148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a:ln w="19050">
            <a:solidFill>
              <a:schemeClr val="accent2">
                <a:lumMod val="75000"/>
              </a:schemeClr>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519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941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93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4419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721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1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695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144279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ln w="19050">
            <a:solidFill>
              <a:schemeClr val="accent2">
                <a:lumMod val="75000"/>
              </a:schemeClr>
            </a:solidFill>
          </a:ln>
        </p:spPr>
        <p:txBody>
          <a:bodyPr anchor="t"/>
          <a:lstStyle>
            <a:lvl1pPr algn="l">
              <a:defRPr sz="4000" b="1" cap="all">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ln w="19050">
            <a:solidFill>
              <a:schemeClr val="accent2">
                <a:lumMod val="75000"/>
              </a:schemeClr>
            </a:solid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3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218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638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880" y="5518778"/>
            <a:ext cx="5040130" cy="1214771"/>
          </a:xfrm>
          <a:prstGeom prst="rect">
            <a:avLst/>
          </a:prstGeom>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Box 10"/>
          <p:cNvSpPr txBox="1"/>
          <p:nvPr/>
        </p:nvSpPr>
        <p:spPr>
          <a:xfrm>
            <a:off x="609600" y="6126164"/>
            <a:ext cx="3454400" cy="430887"/>
          </a:xfrm>
          <a:prstGeom prst="rect">
            <a:avLst/>
          </a:prstGeom>
          <a:noFill/>
        </p:spPr>
        <p:txBody>
          <a:bodyPr wrap="square" rtlCol="0">
            <a:spAutoFit/>
          </a:bodyPr>
          <a:lstStyle/>
          <a:p>
            <a:r>
              <a:rPr lang="en-CA" sz="2200" b="1">
                <a:solidFill>
                  <a:schemeClr val="accent2">
                    <a:lumMod val="75000"/>
                  </a:schemeClr>
                </a:solidFill>
                <a:latin typeface="Century Gothic" panose="020B0502020202020204" pitchFamily="34" charset="0"/>
              </a:rPr>
              <a:t>celalibrary.ca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552" y="5697170"/>
            <a:ext cx="4336329" cy="1045141"/>
          </a:xfrm>
          <a:prstGeom prst="rect">
            <a:avLst/>
          </a:prstGeom>
        </p:spPr>
      </p:pic>
    </p:spTree>
    <p:extLst>
      <p:ext uri="{BB962C8B-B14F-4D97-AF65-F5344CB8AC3E}">
        <p14:creationId xmlns:p14="http://schemas.microsoft.com/office/powerpoint/2010/main" val="3231118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zl0npv1bHiA?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celalibrary.ca/sites/default/files/2024-06/Talking%20about%20accessible%20literacy%20FINAL.pdf" TargetMode="External"/><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celalibrary.ca/sites/default/files/2025-03/CELA%20Child%20services%20poster%202025.pdf" TargetMode="External"/><Relationship Id="rId5" Type="http://schemas.openxmlformats.org/officeDocument/2006/relationships/hyperlink" Target="https://celalibrary.ca/" TargetMode="External"/><Relationship Id="rId4" Type="http://schemas.openxmlformats.org/officeDocument/2006/relationships/hyperlink" Target="https://celalibrary.ca/sites/default/files/2024-12/Accessible%20Crafts%20and%20Activities%20by%20CELA_FINAL-s.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tdsummerreadingclub.ca/staff/plan-for-accessibility" TargetMode="External"/><Relationship Id="rId3" Type="http://schemas.openxmlformats.org/officeDocument/2006/relationships/hyperlink" Target="https://celalibrary.ca/childteengroup" TargetMode="External"/><Relationship Id="rId7" Type="http://schemas.openxmlformats.org/officeDocument/2006/relationships/hyperlink" Target="https://bcsrc.ca/about-bcsrc/inclusion-and-accessibilit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accessiblelibraries.ca/resources/accessible-library-programming-examples/" TargetMode="External"/><Relationship Id="rId5" Type="http://schemas.openxmlformats.org/officeDocument/2006/relationships/hyperlink" Target="https://celalibrary.ca/resourceskidsandteens" TargetMode="External"/><Relationship Id="rId4" Type="http://schemas.openxmlformats.org/officeDocument/2006/relationships/hyperlink" Target="https://www.surveymonkey.com/r/CELAeducatorgrou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rachel.breau@celalibrary.ca"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elalibrary.ca/" TargetMode="External"/><Relationship Id="rId4" Type="http://schemas.openxmlformats.org/officeDocument/2006/relationships/hyperlink" Target="mailto:denise.scott@celalibrary.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E74E-01E3-1838-F56E-DD7009FF11EB}"/>
              </a:ext>
            </a:extLst>
          </p:cNvPr>
          <p:cNvSpPr>
            <a:spLocks noGrp="1"/>
          </p:cNvSpPr>
          <p:nvPr>
            <p:ph type="ctrTitle"/>
          </p:nvPr>
        </p:nvSpPr>
        <p:spPr>
          <a:xfrm>
            <a:off x="914400" y="1304516"/>
            <a:ext cx="10363200" cy="1470025"/>
          </a:xfrm>
        </p:spPr>
        <p:txBody>
          <a:bodyPr>
            <a:normAutofit/>
          </a:bodyPr>
          <a:lstStyle/>
          <a:p>
            <a:pPr algn="l"/>
            <a:r>
              <a:rPr lang="en-CA" sz="4400" b="1" i="0">
                <a:solidFill>
                  <a:schemeClr val="tx1"/>
                </a:solidFill>
                <a:effectLst/>
                <a:latin typeface="Arial" panose="020B0604020202020204" pitchFamily="34" charset="0"/>
              </a:rPr>
              <a:t>Summer reading for everyone! </a:t>
            </a:r>
          </a:p>
        </p:txBody>
      </p:sp>
      <p:sp>
        <p:nvSpPr>
          <p:cNvPr id="3" name="Subtitle 2">
            <a:extLst>
              <a:ext uri="{FF2B5EF4-FFF2-40B4-BE49-F238E27FC236}">
                <a16:creationId xmlns:a16="http://schemas.microsoft.com/office/drawing/2014/main" id="{0AD30FC8-A3F9-B62D-54D2-FF847D70900E}"/>
              </a:ext>
            </a:extLst>
          </p:cNvPr>
          <p:cNvSpPr>
            <a:spLocks noGrp="1"/>
          </p:cNvSpPr>
          <p:nvPr>
            <p:ph type="subTitle" idx="1"/>
          </p:nvPr>
        </p:nvSpPr>
        <p:spPr>
          <a:xfrm>
            <a:off x="1828800" y="3060290"/>
            <a:ext cx="8534400" cy="1275736"/>
          </a:xfrm>
        </p:spPr>
        <p:txBody>
          <a:bodyPr/>
          <a:lstStyle/>
          <a:p>
            <a:r>
              <a:rPr lang="en-CA" sz="3600" b="1" i="0">
                <a:solidFill>
                  <a:schemeClr val="tx1"/>
                </a:solidFill>
                <a:effectLst/>
                <a:latin typeface="Arial" panose="020B0604020202020204" pitchFamily="34" charset="0"/>
              </a:rPr>
              <a:t>Make your library’s club accessible for kids with disabilities</a:t>
            </a:r>
            <a:endParaRPr lang="fr-CA"/>
          </a:p>
        </p:txBody>
      </p:sp>
    </p:spTree>
    <p:extLst>
      <p:ext uri="{BB962C8B-B14F-4D97-AF65-F5344CB8AC3E}">
        <p14:creationId xmlns:p14="http://schemas.microsoft.com/office/powerpoint/2010/main" val="425146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9477-0055-37B0-F338-6E35EC41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387D3-9594-2126-1C61-572AE1924221}"/>
              </a:ext>
            </a:extLst>
          </p:cNvPr>
          <p:cNvSpPr>
            <a:spLocks noGrp="1"/>
          </p:cNvSpPr>
          <p:nvPr>
            <p:ph type="title"/>
          </p:nvPr>
        </p:nvSpPr>
        <p:spPr/>
        <p:txBody>
          <a:bodyPr/>
          <a:lstStyle/>
          <a:p>
            <a:r>
              <a:rPr lang="en-US"/>
              <a:t>Nothing about us, without us!</a:t>
            </a:r>
            <a:endParaRPr lang="en-CA"/>
          </a:p>
        </p:txBody>
      </p:sp>
      <p:sp>
        <p:nvSpPr>
          <p:cNvPr id="3" name="Content Placeholder 2">
            <a:extLst>
              <a:ext uri="{FF2B5EF4-FFF2-40B4-BE49-F238E27FC236}">
                <a16:creationId xmlns:a16="http://schemas.microsoft.com/office/drawing/2014/main" id="{7374DCBE-CD63-EC0D-4C9E-FCAB47D78D4E}"/>
              </a:ext>
            </a:extLst>
          </p:cNvPr>
          <p:cNvSpPr>
            <a:spLocks noGrp="1"/>
          </p:cNvSpPr>
          <p:nvPr>
            <p:ph idx="1"/>
          </p:nvPr>
        </p:nvSpPr>
        <p:spPr/>
        <p:txBody>
          <a:bodyPr/>
          <a:lstStyle/>
          <a:p>
            <a:r>
              <a:rPr lang="en-US"/>
              <a:t>Reach out to disability groups in your area</a:t>
            </a:r>
          </a:p>
          <a:p>
            <a:r>
              <a:rPr lang="en-US"/>
              <a:t>Invite them to your programs and events</a:t>
            </a:r>
          </a:p>
          <a:p>
            <a:r>
              <a:rPr lang="en-US"/>
              <a:t>Consult them on accessibility</a:t>
            </a:r>
            <a:endParaRPr lang="en-CA"/>
          </a:p>
        </p:txBody>
      </p:sp>
      <p:pic>
        <p:nvPicPr>
          <p:cNvPr id="5" name="Picture 4">
            <a:extLst>
              <a:ext uri="{FF2B5EF4-FFF2-40B4-BE49-F238E27FC236}">
                <a16:creationId xmlns:a16="http://schemas.microsoft.com/office/drawing/2014/main" id="{E8D29027-1772-AB4B-C7B6-59CC2A5FC4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1" y="3865734"/>
            <a:ext cx="5848865" cy="1919159"/>
          </a:xfrm>
          <a:prstGeom prst="rect">
            <a:avLst/>
          </a:prstGeom>
        </p:spPr>
      </p:pic>
    </p:spTree>
    <p:extLst>
      <p:ext uri="{BB962C8B-B14F-4D97-AF65-F5344CB8AC3E}">
        <p14:creationId xmlns:p14="http://schemas.microsoft.com/office/powerpoint/2010/main" val="255180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10D5-2315-212D-5A0E-9C73423A4E0E}"/>
              </a:ext>
            </a:extLst>
          </p:cNvPr>
          <p:cNvSpPr>
            <a:spLocks noGrp="1"/>
          </p:cNvSpPr>
          <p:nvPr>
            <p:ph type="title"/>
          </p:nvPr>
        </p:nvSpPr>
        <p:spPr/>
        <p:txBody>
          <a:bodyPr>
            <a:normAutofit fontScale="90000"/>
          </a:bodyPr>
          <a:lstStyle/>
          <a:p>
            <a:r>
              <a:rPr lang="en-US"/>
              <a:t>SRC examples: BC and New Brunswick</a:t>
            </a:r>
            <a:endParaRPr lang="en-CA"/>
          </a:p>
        </p:txBody>
      </p:sp>
      <p:sp>
        <p:nvSpPr>
          <p:cNvPr id="3" name="Content Placeholder 2">
            <a:extLst>
              <a:ext uri="{FF2B5EF4-FFF2-40B4-BE49-F238E27FC236}">
                <a16:creationId xmlns:a16="http://schemas.microsoft.com/office/drawing/2014/main" id="{8E093E2A-3ACB-C3A9-52E3-22D0C8480AF3}"/>
              </a:ext>
            </a:extLst>
          </p:cNvPr>
          <p:cNvSpPr>
            <a:spLocks noGrp="1"/>
          </p:cNvSpPr>
          <p:nvPr>
            <p:ph idx="1"/>
          </p:nvPr>
        </p:nvSpPr>
        <p:spPr/>
        <p:txBody>
          <a:bodyPr vert="horz" lIns="91440" tIns="45720" rIns="91440" bIns="45720" rtlCol="0" anchor="t">
            <a:normAutofit/>
          </a:bodyPr>
          <a:lstStyle/>
          <a:p>
            <a:r>
              <a:rPr lang="en-US">
                <a:ea typeface="Verdana"/>
              </a:rPr>
              <a:t>Recommended reading lists with books in CELA’s collection</a:t>
            </a:r>
          </a:p>
          <a:p>
            <a:r>
              <a:rPr lang="en-US">
                <a:ea typeface="Verdana"/>
              </a:rPr>
              <a:t>Dyslexia considerations</a:t>
            </a:r>
          </a:p>
          <a:p>
            <a:r>
              <a:rPr lang="en-US">
                <a:ea typeface="Verdana"/>
              </a:rPr>
              <a:t>Activity adaptation suggestions</a:t>
            </a:r>
          </a:p>
        </p:txBody>
      </p:sp>
      <p:pic>
        <p:nvPicPr>
          <p:cNvPr id="1028" name="Picture 4" descr="New Brunswick Public Library Service logo">
            <a:extLst>
              <a:ext uri="{FF2B5EF4-FFF2-40B4-BE49-F238E27FC236}">
                <a16:creationId xmlns:a16="http://schemas.microsoft.com/office/drawing/2014/main" id="{0871F9AE-0937-0B13-2794-1D2F135CD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520" y="4310380"/>
            <a:ext cx="3464560" cy="1299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C Summer reading club Logo">
            <a:extLst>
              <a:ext uri="{FF2B5EF4-FFF2-40B4-BE49-F238E27FC236}">
                <a16:creationId xmlns:a16="http://schemas.microsoft.com/office/drawing/2014/main" id="{67AC2FC1-CB3C-1C01-9CD9-3E0483F7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362" y="4179557"/>
            <a:ext cx="3728718" cy="158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0D38-99D6-38F9-631B-331A4E45E5E0}"/>
              </a:ext>
            </a:extLst>
          </p:cNvPr>
          <p:cNvSpPr>
            <a:spLocks noGrp="1"/>
          </p:cNvSpPr>
          <p:nvPr>
            <p:ph type="title"/>
          </p:nvPr>
        </p:nvSpPr>
        <p:spPr/>
        <p:txBody>
          <a:bodyPr/>
          <a:lstStyle/>
          <a:p>
            <a:r>
              <a:rPr lang="en-US"/>
              <a:t>BC SRC ASL Video</a:t>
            </a:r>
            <a:endParaRPr lang="en-CA"/>
          </a:p>
        </p:txBody>
      </p:sp>
      <p:pic>
        <p:nvPicPr>
          <p:cNvPr id="4" name="Online Media 3" title="ASL Welcome to BC SRC!">
            <a:hlinkClick r:id="" action="ppaction://media"/>
            <a:extLst>
              <a:ext uri="{FF2B5EF4-FFF2-40B4-BE49-F238E27FC236}">
                <a16:creationId xmlns:a16="http://schemas.microsoft.com/office/drawing/2014/main" id="{43F55A40-3A28-EE23-6FC6-B29A6EB6EC01}"/>
              </a:ext>
            </a:extLst>
          </p:cNvPr>
          <p:cNvPicPr>
            <a:picLocks noRot="1" noChangeAspect="1"/>
          </p:cNvPicPr>
          <p:nvPr>
            <a:videoFile r:link="rId1"/>
          </p:nvPr>
        </p:nvPicPr>
        <p:blipFill>
          <a:blip r:embed="rId4"/>
          <a:stretch>
            <a:fillRect/>
          </a:stretch>
        </p:blipFill>
        <p:spPr>
          <a:xfrm>
            <a:off x="1929407" y="1417638"/>
            <a:ext cx="8118833" cy="4587001"/>
          </a:xfrm>
          <a:prstGeom prst="rect">
            <a:avLst/>
          </a:prstGeom>
        </p:spPr>
      </p:pic>
    </p:spTree>
    <p:extLst>
      <p:ext uri="{BB962C8B-B14F-4D97-AF65-F5344CB8AC3E}">
        <p14:creationId xmlns:p14="http://schemas.microsoft.com/office/powerpoint/2010/main" val="310270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2FC7-A9E9-2B7B-4774-678DF578EA73}"/>
              </a:ext>
            </a:extLst>
          </p:cNvPr>
          <p:cNvSpPr>
            <a:spLocks noGrp="1"/>
          </p:cNvSpPr>
          <p:nvPr>
            <p:ph type="title"/>
          </p:nvPr>
        </p:nvSpPr>
        <p:spPr/>
        <p:txBody>
          <a:bodyPr/>
          <a:lstStyle/>
          <a:p>
            <a:r>
              <a:rPr lang="en-CA"/>
              <a:t>TD Summer Reading Club</a:t>
            </a:r>
          </a:p>
        </p:txBody>
      </p:sp>
      <p:sp>
        <p:nvSpPr>
          <p:cNvPr id="3" name="Content Placeholder 2">
            <a:extLst>
              <a:ext uri="{FF2B5EF4-FFF2-40B4-BE49-F238E27FC236}">
                <a16:creationId xmlns:a16="http://schemas.microsoft.com/office/drawing/2014/main" id="{0B8A7974-1156-ACBA-476B-9E60433242AC}"/>
              </a:ext>
            </a:extLst>
          </p:cNvPr>
          <p:cNvSpPr>
            <a:spLocks noGrp="1"/>
          </p:cNvSpPr>
          <p:nvPr>
            <p:ph idx="1"/>
          </p:nvPr>
        </p:nvSpPr>
        <p:spPr>
          <a:xfrm>
            <a:off x="609599" y="1417638"/>
            <a:ext cx="10972799" cy="4525963"/>
          </a:xfrm>
        </p:spPr>
        <p:txBody>
          <a:bodyPr>
            <a:normAutofit/>
          </a:bodyPr>
          <a:lstStyle/>
          <a:p>
            <a:r>
              <a:rPr lang="en-CA"/>
              <a:t>Notebook formats: large print, audio, braille, and </a:t>
            </a:r>
            <a:r>
              <a:rPr lang="en-CA" err="1"/>
              <a:t>OpenDyslexic</a:t>
            </a:r>
            <a:r>
              <a:rPr lang="en-CA"/>
              <a:t> font</a:t>
            </a:r>
          </a:p>
          <a:p>
            <a:r>
              <a:rPr lang="en-CA"/>
              <a:t>Accessibility pages</a:t>
            </a:r>
          </a:p>
          <a:p>
            <a:r>
              <a:rPr lang="en-CA"/>
              <a:t>Audio versions of webcomic and </a:t>
            </a:r>
            <a:r>
              <a:rPr lang="en-CA" err="1"/>
              <a:t>StoryWalk</a:t>
            </a:r>
            <a:endParaRPr lang="en-CA"/>
          </a:p>
          <a:p>
            <a:r>
              <a:rPr lang="en-CA"/>
              <a:t>Disability representation</a:t>
            </a:r>
          </a:p>
        </p:txBody>
      </p:sp>
      <p:pic>
        <p:nvPicPr>
          <p:cNvPr id="2050" name="Picture 2" descr="Cartoon characters in various reading poses including one child reading on a tablet while wearing headphones and another sitting in a wheelchair.">
            <a:extLst>
              <a:ext uri="{FF2B5EF4-FFF2-40B4-BE49-F238E27FC236}">
                <a16:creationId xmlns:a16="http://schemas.microsoft.com/office/drawing/2014/main" id="{DF2765EF-DB3D-23ED-E04A-6FF5C6204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982" y="4057014"/>
            <a:ext cx="5610860" cy="25263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D Summer Reading Club logo">
            <a:extLst>
              <a:ext uri="{FF2B5EF4-FFF2-40B4-BE49-F238E27FC236}">
                <a16:creationId xmlns:a16="http://schemas.microsoft.com/office/drawing/2014/main" id="{C01103B4-55C5-C842-4747-E5E4A55C2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5286" y="306389"/>
            <a:ext cx="114300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0697-473C-7105-8295-8FC7114B3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3BA4B-81F6-F2F8-D6FC-FD5CC27A5B4F}"/>
              </a:ext>
            </a:extLst>
          </p:cNvPr>
          <p:cNvSpPr>
            <a:spLocks noGrp="1"/>
          </p:cNvSpPr>
          <p:nvPr>
            <p:ph type="title"/>
          </p:nvPr>
        </p:nvSpPr>
        <p:spPr/>
        <p:txBody>
          <a:bodyPr/>
          <a:lstStyle/>
          <a:p>
            <a:r>
              <a:rPr lang="en-US"/>
              <a:t>Outreach</a:t>
            </a:r>
            <a:endParaRPr lang="en-CA"/>
          </a:p>
        </p:txBody>
      </p:sp>
      <p:sp>
        <p:nvSpPr>
          <p:cNvPr id="3" name="Content Placeholder 2">
            <a:extLst>
              <a:ext uri="{FF2B5EF4-FFF2-40B4-BE49-F238E27FC236}">
                <a16:creationId xmlns:a16="http://schemas.microsoft.com/office/drawing/2014/main" id="{C7C0FED0-B5C7-B87B-B79E-664113C4BC42}"/>
              </a:ext>
            </a:extLst>
          </p:cNvPr>
          <p:cNvSpPr>
            <a:spLocks noGrp="1"/>
          </p:cNvSpPr>
          <p:nvPr>
            <p:ph sz="half" idx="1"/>
          </p:nvPr>
        </p:nvSpPr>
        <p:spPr/>
        <p:txBody>
          <a:bodyPr>
            <a:normAutofit/>
          </a:bodyPr>
          <a:lstStyle/>
          <a:p>
            <a:r>
              <a:rPr lang="en-US"/>
              <a:t>Remember to talk about accessibility</a:t>
            </a:r>
          </a:p>
          <a:p>
            <a:r>
              <a:rPr lang="en-US"/>
              <a:t>Describe all reading formats</a:t>
            </a:r>
          </a:p>
          <a:p>
            <a:r>
              <a:rPr lang="en-US"/>
              <a:t>Design accessible flyers, social media and online promotion</a:t>
            </a:r>
          </a:p>
          <a:p>
            <a:endParaRPr lang="en-US"/>
          </a:p>
          <a:p>
            <a:endParaRPr lang="en-US"/>
          </a:p>
          <a:p>
            <a:endParaRPr lang="en-CA"/>
          </a:p>
        </p:txBody>
      </p:sp>
      <p:sp>
        <p:nvSpPr>
          <p:cNvPr id="4" name="Content Placeholder 3">
            <a:extLst>
              <a:ext uri="{FF2B5EF4-FFF2-40B4-BE49-F238E27FC236}">
                <a16:creationId xmlns:a16="http://schemas.microsoft.com/office/drawing/2014/main" id="{91B06A12-39B2-1AB3-AF6B-7D12AA931FCE}"/>
              </a:ext>
            </a:extLst>
          </p:cNvPr>
          <p:cNvSpPr>
            <a:spLocks noGrp="1"/>
          </p:cNvSpPr>
          <p:nvPr>
            <p:ph sz="half" idx="2"/>
          </p:nvPr>
        </p:nvSpPr>
        <p:spPr/>
        <p:txBody>
          <a:bodyPr>
            <a:normAutofit/>
          </a:bodyPr>
          <a:lstStyle/>
          <a:p>
            <a:r>
              <a:rPr lang="en-US"/>
              <a:t>School outreach – special education </a:t>
            </a:r>
          </a:p>
          <a:p>
            <a:r>
              <a:rPr lang="en-US"/>
              <a:t>Summer camps – disability specific camps</a:t>
            </a:r>
          </a:p>
          <a:p>
            <a:r>
              <a:rPr lang="en-US"/>
              <a:t>Community </a:t>
            </a:r>
            <a:r>
              <a:rPr lang="en-US" err="1"/>
              <a:t>centres</a:t>
            </a:r>
            <a:r>
              <a:rPr lang="en-US"/>
              <a:t> – adapted activities</a:t>
            </a:r>
          </a:p>
          <a:p>
            <a:r>
              <a:rPr lang="en-US"/>
              <a:t>Day programs</a:t>
            </a:r>
          </a:p>
          <a:p>
            <a:endParaRPr lang="en-CA"/>
          </a:p>
        </p:txBody>
      </p:sp>
    </p:spTree>
    <p:extLst>
      <p:ext uri="{BB962C8B-B14F-4D97-AF65-F5344CB8AC3E}">
        <p14:creationId xmlns:p14="http://schemas.microsoft.com/office/powerpoint/2010/main" val="291345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41D44-E217-91BA-7905-1EB0E6981E56}"/>
              </a:ext>
            </a:extLst>
          </p:cNvPr>
          <p:cNvSpPr>
            <a:spLocks noGrp="1"/>
          </p:cNvSpPr>
          <p:nvPr>
            <p:ph type="title"/>
          </p:nvPr>
        </p:nvSpPr>
        <p:spPr/>
        <p:txBody>
          <a:bodyPr/>
          <a:lstStyle/>
          <a:p>
            <a:r>
              <a:rPr lang="en-US"/>
              <a:t>Summer</a:t>
            </a:r>
            <a:endParaRPr lang="en-CA"/>
          </a:p>
        </p:txBody>
      </p:sp>
      <p:pic>
        <p:nvPicPr>
          <p:cNvPr id="3" name="Picture 2">
            <a:extLst>
              <a:ext uri="{FF2B5EF4-FFF2-40B4-BE49-F238E27FC236}">
                <a16:creationId xmlns:a16="http://schemas.microsoft.com/office/drawing/2014/main" id="{D79271A3-E5E3-FE43-DF7A-03F1C9F278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77" y="1436173"/>
            <a:ext cx="4498246" cy="4272707"/>
          </a:xfrm>
          <a:prstGeom prst="rect">
            <a:avLst/>
          </a:prstGeom>
        </p:spPr>
      </p:pic>
    </p:spTree>
    <p:extLst>
      <p:ext uri="{BB962C8B-B14F-4D97-AF65-F5344CB8AC3E}">
        <p14:creationId xmlns:p14="http://schemas.microsoft.com/office/powerpoint/2010/main" val="228944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E4AF-9F2C-5544-AB3D-D545F9994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B3EB2-5932-AC84-E086-8FAE14C59ADD}"/>
              </a:ext>
            </a:extLst>
          </p:cNvPr>
          <p:cNvSpPr>
            <a:spLocks noGrp="1"/>
          </p:cNvSpPr>
          <p:nvPr>
            <p:ph type="title"/>
          </p:nvPr>
        </p:nvSpPr>
        <p:spPr/>
        <p:txBody>
          <a:bodyPr>
            <a:normAutofit/>
          </a:bodyPr>
          <a:lstStyle/>
          <a:p>
            <a:r>
              <a:rPr lang="en-US"/>
              <a:t>Displays and decorating spaces</a:t>
            </a:r>
            <a:endParaRPr lang="en-CA"/>
          </a:p>
        </p:txBody>
      </p:sp>
      <p:sp>
        <p:nvSpPr>
          <p:cNvPr id="3" name="Content Placeholder 2">
            <a:extLst>
              <a:ext uri="{FF2B5EF4-FFF2-40B4-BE49-F238E27FC236}">
                <a16:creationId xmlns:a16="http://schemas.microsoft.com/office/drawing/2014/main" id="{DC2BCF6C-E708-87D7-3F24-9BB01E3A2B3F}"/>
              </a:ext>
            </a:extLst>
          </p:cNvPr>
          <p:cNvSpPr>
            <a:spLocks noGrp="1"/>
          </p:cNvSpPr>
          <p:nvPr>
            <p:ph idx="1"/>
          </p:nvPr>
        </p:nvSpPr>
        <p:spPr>
          <a:xfrm>
            <a:off x="609600" y="1451917"/>
            <a:ext cx="7224584" cy="4525963"/>
          </a:xfrm>
        </p:spPr>
        <p:txBody>
          <a:bodyPr>
            <a:normAutofit/>
          </a:bodyPr>
          <a:lstStyle/>
          <a:p>
            <a:r>
              <a:rPr lang="en-US"/>
              <a:t>Wheelchair height</a:t>
            </a:r>
          </a:p>
          <a:p>
            <a:r>
              <a:rPr lang="en-US"/>
              <a:t>CELA child services poster</a:t>
            </a:r>
          </a:p>
          <a:p>
            <a:r>
              <a:rPr lang="en-US"/>
              <a:t>Don’t put braille books behind glass</a:t>
            </a:r>
          </a:p>
          <a:p>
            <a:r>
              <a:rPr lang="en-US"/>
              <a:t>Feature multiple formats</a:t>
            </a:r>
          </a:p>
          <a:p>
            <a:r>
              <a:rPr lang="en-US"/>
              <a:t>Keep it simple and don’t over decorate</a:t>
            </a:r>
            <a:endParaRPr lang="en-CA"/>
          </a:p>
        </p:txBody>
      </p:sp>
      <p:pic>
        <p:nvPicPr>
          <p:cNvPr id="5" name="Picture 4" descr="Children's book display featuring picture books, audiobooks on CDs, and Play Away devices. It also includes CELA's child services poster.">
            <a:extLst>
              <a:ext uri="{FF2B5EF4-FFF2-40B4-BE49-F238E27FC236}">
                <a16:creationId xmlns:a16="http://schemas.microsoft.com/office/drawing/2014/main" id="{C1BB6606-9371-0898-B97C-FEF81D744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240" y="1705230"/>
            <a:ext cx="4477154" cy="3793525"/>
          </a:xfrm>
          <a:prstGeom prst="rect">
            <a:avLst/>
          </a:prstGeom>
        </p:spPr>
      </p:pic>
    </p:spTree>
    <p:extLst>
      <p:ext uri="{BB962C8B-B14F-4D97-AF65-F5344CB8AC3E}">
        <p14:creationId xmlns:p14="http://schemas.microsoft.com/office/powerpoint/2010/main" val="8380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CC34-A5F5-E7D3-FC03-7D3B41FF8320}"/>
              </a:ext>
            </a:extLst>
          </p:cNvPr>
          <p:cNvSpPr>
            <a:spLocks noGrp="1"/>
          </p:cNvSpPr>
          <p:nvPr>
            <p:ph type="title"/>
          </p:nvPr>
        </p:nvSpPr>
        <p:spPr/>
        <p:txBody>
          <a:bodyPr/>
          <a:lstStyle/>
          <a:p>
            <a:r>
              <a:rPr lang="en-US"/>
              <a:t>Registration</a:t>
            </a:r>
            <a:endParaRPr lang="en-CA"/>
          </a:p>
        </p:txBody>
      </p:sp>
      <p:sp>
        <p:nvSpPr>
          <p:cNvPr id="3" name="Content Placeholder 2">
            <a:extLst>
              <a:ext uri="{FF2B5EF4-FFF2-40B4-BE49-F238E27FC236}">
                <a16:creationId xmlns:a16="http://schemas.microsoft.com/office/drawing/2014/main" id="{54C55DEE-C1E1-BFC6-F982-ED8622844F88}"/>
              </a:ext>
            </a:extLst>
          </p:cNvPr>
          <p:cNvSpPr>
            <a:spLocks noGrp="1"/>
          </p:cNvSpPr>
          <p:nvPr>
            <p:ph sz="half" idx="1"/>
          </p:nvPr>
        </p:nvSpPr>
        <p:spPr>
          <a:xfrm>
            <a:off x="609599" y="1600201"/>
            <a:ext cx="6750205" cy="4525963"/>
          </a:xfrm>
        </p:spPr>
        <p:txBody>
          <a:bodyPr>
            <a:normAutofit fontScale="92500"/>
          </a:bodyPr>
          <a:lstStyle/>
          <a:p>
            <a:r>
              <a:rPr lang="en-US"/>
              <a:t>Sign up online</a:t>
            </a:r>
          </a:p>
          <a:p>
            <a:pPr lvl="1"/>
            <a:r>
              <a:rPr lang="en-US" sz="3200"/>
              <a:t>Keep it simple, ask fewer questions</a:t>
            </a:r>
          </a:p>
          <a:p>
            <a:r>
              <a:rPr lang="en-US"/>
              <a:t>Accommodations on registration forms or invite parents </a:t>
            </a:r>
            <a:r>
              <a:rPr lang="en-US" sz="3600"/>
              <a:t>to</a:t>
            </a:r>
            <a:r>
              <a:rPr lang="en-US"/>
              <a:t> ask</a:t>
            </a:r>
          </a:p>
          <a:p>
            <a:r>
              <a:rPr lang="en-US"/>
              <a:t>In person – include accessibility</a:t>
            </a:r>
          </a:p>
          <a:p>
            <a:r>
              <a:rPr lang="en-US"/>
              <a:t>Visual explanation of how the club works</a:t>
            </a:r>
            <a:endParaRPr lang="en-CA"/>
          </a:p>
        </p:txBody>
      </p:sp>
      <p:pic>
        <p:nvPicPr>
          <p:cNvPr id="6" name="Content Placeholder 5" descr="Example of visual explanation of how to register for a program. 1. Visit applelibrary.ca 2. Complete registration form 3. Confirmation emailed to you 4. Come to the library!">
            <a:extLst>
              <a:ext uri="{FF2B5EF4-FFF2-40B4-BE49-F238E27FC236}">
                <a16:creationId xmlns:a16="http://schemas.microsoft.com/office/drawing/2014/main" id="{BD31FEF7-3500-27B6-D084-EDCA7DBE71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48674" y="959006"/>
            <a:ext cx="4133726" cy="5167158"/>
          </a:xfrm>
        </p:spPr>
      </p:pic>
    </p:spTree>
    <p:extLst>
      <p:ext uri="{BB962C8B-B14F-4D97-AF65-F5344CB8AC3E}">
        <p14:creationId xmlns:p14="http://schemas.microsoft.com/office/powerpoint/2010/main" val="197489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F5A-66C9-479D-9D15-5E043045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DE79B-4EEB-2DC7-664D-FA839CEA5523}"/>
              </a:ext>
            </a:extLst>
          </p:cNvPr>
          <p:cNvSpPr>
            <a:spLocks noGrp="1"/>
          </p:cNvSpPr>
          <p:nvPr>
            <p:ph type="title"/>
          </p:nvPr>
        </p:nvSpPr>
        <p:spPr/>
        <p:txBody>
          <a:bodyPr/>
          <a:lstStyle/>
          <a:p>
            <a:r>
              <a:rPr lang="en-US"/>
              <a:t>Book reporting</a:t>
            </a:r>
            <a:endParaRPr lang="en-CA"/>
          </a:p>
        </p:txBody>
      </p:sp>
      <p:sp>
        <p:nvSpPr>
          <p:cNvPr id="3" name="Content Placeholder 2">
            <a:extLst>
              <a:ext uri="{FF2B5EF4-FFF2-40B4-BE49-F238E27FC236}">
                <a16:creationId xmlns:a16="http://schemas.microsoft.com/office/drawing/2014/main" id="{E32EB531-F0A2-F83D-6831-17F19E8D6D59}"/>
              </a:ext>
            </a:extLst>
          </p:cNvPr>
          <p:cNvSpPr>
            <a:spLocks noGrp="1"/>
          </p:cNvSpPr>
          <p:nvPr>
            <p:ph idx="1"/>
          </p:nvPr>
        </p:nvSpPr>
        <p:spPr>
          <a:xfrm>
            <a:off x="609600" y="1417638"/>
            <a:ext cx="10972800" cy="4525963"/>
          </a:xfrm>
        </p:spPr>
        <p:txBody>
          <a:bodyPr>
            <a:normAutofit fontScale="92500" lnSpcReduction="20000"/>
          </a:bodyPr>
          <a:lstStyle/>
          <a:p>
            <a:r>
              <a:rPr lang="en-US"/>
              <a:t>Counting time not titles</a:t>
            </a:r>
          </a:p>
          <a:p>
            <a:r>
              <a:rPr lang="en-US"/>
              <a:t>Count audiobooks, braille books and other formats.</a:t>
            </a:r>
          </a:p>
          <a:p>
            <a:r>
              <a:rPr lang="en-US"/>
              <a:t>Submit reports online or via email</a:t>
            </a:r>
          </a:p>
          <a:p>
            <a:pPr lvl="1"/>
            <a:r>
              <a:rPr lang="en-US"/>
              <a:t>Virtual stickers</a:t>
            </a:r>
          </a:p>
          <a:p>
            <a:r>
              <a:rPr lang="en-US"/>
              <a:t>Offer creative ways to report, i.e., drawing,  writing, verbal</a:t>
            </a:r>
          </a:p>
          <a:p>
            <a:r>
              <a:rPr lang="en-US"/>
              <a:t>Be flexible and ask a broader question if the child is struggling</a:t>
            </a:r>
          </a:p>
          <a:p>
            <a:endParaRPr lang="en-US"/>
          </a:p>
          <a:p>
            <a:endParaRPr lang="en-CA"/>
          </a:p>
        </p:txBody>
      </p:sp>
    </p:spTree>
    <p:extLst>
      <p:ext uri="{BB962C8B-B14F-4D97-AF65-F5344CB8AC3E}">
        <p14:creationId xmlns:p14="http://schemas.microsoft.com/office/powerpoint/2010/main" val="90940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E044-497A-2696-77D2-42559D45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65851-A417-6285-AB78-3A5ED2DC7F64}"/>
              </a:ext>
            </a:extLst>
          </p:cNvPr>
          <p:cNvSpPr>
            <a:spLocks noGrp="1"/>
          </p:cNvSpPr>
          <p:nvPr>
            <p:ph type="title"/>
          </p:nvPr>
        </p:nvSpPr>
        <p:spPr/>
        <p:txBody>
          <a:bodyPr/>
          <a:lstStyle/>
          <a:p>
            <a:r>
              <a:rPr lang="en-US"/>
              <a:t>Giveaways and prizes</a:t>
            </a:r>
            <a:endParaRPr lang="en-CA"/>
          </a:p>
        </p:txBody>
      </p:sp>
      <p:sp>
        <p:nvSpPr>
          <p:cNvPr id="3" name="Content Placeholder 2">
            <a:extLst>
              <a:ext uri="{FF2B5EF4-FFF2-40B4-BE49-F238E27FC236}">
                <a16:creationId xmlns:a16="http://schemas.microsoft.com/office/drawing/2014/main" id="{FDC790F6-608B-2374-5803-64A8D109BA05}"/>
              </a:ext>
            </a:extLst>
          </p:cNvPr>
          <p:cNvSpPr>
            <a:spLocks noGrp="1"/>
          </p:cNvSpPr>
          <p:nvPr>
            <p:ph idx="1"/>
          </p:nvPr>
        </p:nvSpPr>
        <p:spPr>
          <a:xfrm>
            <a:off x="609600" y="1600201"/>
            <a:ext cx="8600297" cy="4525963"/>
          </a:xfrm>
        </p:spPr>
        <p:txBody>
          <a:bodyPr/>
          <a:lstStyle/>
          <a:p>
            <a:r>
              <a:rPr lang="en-CA"/>
              <a:t>Fuzzy, puffy, shiny stickers</a:t>
            </a:r>
          </a:p>
          <a:p>
            <a:r>
              <a:rPr lang="en-CA"/>
              <a:t>Mini fidgets</a:t>
            </a:r>
          </a:p>
          <a:p>
            <a:r>
              <a:rPr lang="en-CA"/>
              <a:t>Keychains—tactile, </a:t>
            </a:r>
            <a:r>
              <a:rPr lang="en-CA" err="1"/>
              <a:t>ie</a:t>
            </a:r>
            <a:r>
              <a:rPr lang="en-CA"/>
              <a:t> stuffed animals (can clip to canes)</a:t>
            </a:r>
          </a:p>
          <a:p>
            <a:r>
              <a:rPr lang="en-CA"/>
              <a:t>T-shirts and water bottles</a:t>
            </a:r>
          </a:p>
          <a:p>
            <a:r>
              <a:rPr lang="en-CA"/>
              <a:t>Consider vision loss, mobility</a:t>
            </a:r>
          </a:p>
          <a:p>
            <a:endParaRPr lang="en-CA"/>
          </a:p>
        </p:txBody>
      </p:sp>
      <p:pic>
        <p:nvPicPr>
          <p:cNvPr id="5" name="Picture 4" descr="Collection of different fidget toys.">
            <a:extLst>
              <a:ext uri="{FF2B5EF4-FFF2-40B4-BE49-F238E27FC236}">
                <a16:creationId xmlns:a16="http://schemas.microsoft.com/office/drawing/2014/main" id="{51640B29-F881-DC46-3E5E-92BB776AB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1" y="354697"/>
            <a:ext cx="2047875" cy="2990850"/>
          </a:xfrm>
          <a:prstGeom prst="rect">
            <a:avLst/>
          </a:prstGeom>
        </p:spPr>
      </p:pic>
      <p:pic>
        <p:nvPicPr>
          <p:cNvPr id="7" name="Picture 6" descr="Toy owl keychain.">
            <a:extLst>
              <a:ext uri="{FF2B5EF4-FFF2-40B4-BE49-F238E27FC236}">
                <a16:creationId xmlns:a16="http://schemas.microsoft.com/office/drawing/2014/main" id="{F3077C69-5853-1650-13FD-44FBE99DD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635" y="3863182"/>
            <a:ext cx="1343025" cy="2628900"/>
          </a:xfrm>
          <a:prstGeom prst="rect">
            <a:avLst/>
          </a:prstGeom>
        </p:spPr>
      </p:pic>
    </p:spTree>
    <p:extLst>
      <p:ext uri="{BB962C8B-B14F-4D97-AF65-F5344CB8AC3E}">
        <p14:creationId xmlns:p14="http://schemas.microsoft.com/office/powerpoint/2010/main" val="93391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9AAE-C1AB-6DA9-5E0F-C7EF85023321}"/>
              </a:ext>
            </a:extLst>
          </p:cNvPr>
          <p:cNvSpPr>
            <a:spLocks noGrp="1"/>
          </p:cNvSpPr>
          <p:nvPr>
            <p:ph type="title"/>
          </p:nvPr>
        </p:nvSpPr>
        <p:spPr/>
        <p:txBody>
          <a:bodyPr/>
          <a:lstStyle/>
          <a:p>
            <a:r>
              <a:rPr lang="en-CA"/>
              <a:t>Land acknowledgement</a:t>
            </a:r>
          </a:p>
        </p:txBody>
      </p:sp>
      <p:sp>
        <p:nvSpPr>
          <p:cNvPr id="3" name="TextBox 2">
            <a:extLst>
              <a:ext uri="{FF2B5EF4-FFF2-40B4-BE49-F238E27FC236}">
                <a16:creationId xmlns:a16="http://schemas.microsoft.com/office/drawing/2014/main" id="{DF3B3132-9BA9-2BFF-F7FC-7C7A31C2E997}"/>
              </a:ext>
              <a:ext uri="{C183D7F6-B498-43B3-948B-1728B52AA6E4}">
                <adec:decorative xmlns:adec="http://schemas.microsoft.com/office/drawing/2017/decorative" val="1"/>
              </a:ext>
            </a:extLst>
          </p:cNvPr>
          <p:cNvSpPr txBox="1"/>
          <p:nvPr/>
        </p:nvSpPr>
        <p:spPr>
          <a:xfrm>
            <a:off x="647403" y="1227139"/>
            <a:ext cx="825079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Verdana"/>
              </a:rPr>
              <a:t>We live and work in Toronto, the traditional territory of many nations including the </a:t>
            </a:r>
            <a:r>
              <a:rPr lang="en-US" sz="2400" err="1">
                <a:ea typeface="Verdana"/>
              </a:rPr>
              <a:t>Mississaugas</a:t>
            </a:r>
            <a:r>
              <a:rPr lang="en-US" sz="2400">
                <a:ea typeface="Verdana"/>
              </a:rPr>
              <a:t> of the Credit, the </a:t>
            </a:r>
            <a:r>
              <a:rPr lang="en-US" sz="2400" err="1">
                <a:ea typeface="Verdana"/>
              </a:rPr>
              <a:t>Anishnabeg</a:t>
            </a:r>
            <a:r>
              <a:rPr lang="en-US" sz="2400">
                <a:ea typeface="Verdana"/>
              </a:rPr>
              <a:t>, the Chippewa, the Haudenosaunee and the Wendat peoples. This territory is now home to many diverse First Nations, Inuit and Métis peoples. This land is covered by Treaty 13 with the </a:t>
            </a:r>
            <a:r>
              <a:rPr lang="en-US" sz="2400" err="1">
                <a:ea typeface="Verdana"/>
              </a:rPr>
              <a:t>Mississaugas</a:t>
            </a:r>
            <a:r>
              <a:rPr lang="en-US" sz="2400">
                <a:ea typeface="Verdana"/>
              </a:rPr>
              <a:t> of the Credit.</a:t>
            </a:r>
          </a:p>
          <a:p>
            <a:endParaRPr lang="en-US" sz="2400">
              <a:ea typeface="Verdana"/>
            </a:endParaRPr>
          </a:p>
          <a:p>
            <a:r>
              <a:rPr lang="en-US" sz="2400">
                <a:ea typeface="Verdana"/>
              </a:rPr>
              <a:t>Wherever we find ourselves today, across Turtle Island, we can be grateful to the First Nations for their careful stewardship of the land.</a:t>
            </a:r>
          </a:p>
          <a:p>
            <a:pPr algn="l"/>
            <a:endParaRPr lang="en-US" sz="2400">
              <a:ea typeface="Verdana"/>
            </a:endParaRPr>
          </a:p>
        </p:txBody>
      </p:sp>
      <p:pic>
        <p:nvPicPr>
          <p:cNvPr id="7" name="Picture 6" descr="An Indigenous artistic drawing of a turtle in white on a dark red background.">
            <a:extLst>
              <a:ext uri="{FF2B5EF4-FFF2-40B4-BE49-F238E27FC236}">
                <a16:creationId xmlns:a16="http://schemas.microsoft.com/office/drawing/2014/main" id="{3E952A1B-ACF3-55E6-624D-A92AEE9F9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570" y="1771799"/>
            <a:ext cx="2987014" cy="2987014"/>
          </a:xfrm>
          <a:prstGeom prst="rect">
            <a:avLst/>
          </a:prstGeom>
        </p:spPr>
      </p:pic>
    </p:spTree>
    <p:extLst>
      <p:ext uri="{BB962C8B-B14F-4D97-AF65-F5344CB8AC3E}">
        <p14:creationId xmlns:p14="http://schemas.microsoft.com/office/powerpoint/2010/main" val="175489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C923-2733-E144-289A-DABF6C3A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24E06-81C1-9F67-0D78-6B789D090278}"/>
              </a:ext>
            </a:extLst>
          </p:cNvPr>
          <p:cNvSpPr>
            <a:spLocks noGrp="1"/>
          </p:cNvSpPr>
          <p:nvPr>
            <p:ph type="title"/>
          </p:nvPr>
        </p:nvSpPr>
        <p:spPr/>
        <p:txBody>
          <a:bodyPr/>
          <a:lstStyle/>
          <a:p>
            <a:r>
              <a:rPr lang="en-US"/>
              <a:t>Evaluations</a:t>
            </a:r>
            <a:endParaRPr lang="en-CA"/>
          </a:p>
        </p:txBody>
      </p:sp>
      <p:sp>
        <p:nvSpPr>
          <p:cNvPr id="3" name="Content Placeholder 2">
            <a:extLst>
              <a:ext uri="{FF2B5EF4-FFF2-40B4-BE49-F238E27FC236}">
                <a16:creationId xmlns:a16="http://schemas.microsoft.com/office/drawing/2014/main" id="{FF159111-95EC-73F9-6E1B-B1E7C54FC5FB}"/>
              </a:ext>
            </a:extLst>
          </p:cNvPr>
          <p:cNvSpPr>
            <a:spLocks noGrp="1"/>
          </p:cNvSpPr>
          <p:nvPr>
            <p:ph idx="1"/>
          </p:nvPr>
        </p:nvSpPr>
        <p:spPr>
          <a:xfrm>
            <a:off x="609600" y="1417638"/>
            <a:ext cx="10972800" cy="4525963"/>
          </a:xfrm>
        </p:spPr>
        <p:txBody>
          <a:bodyPr>
            <a:normAutofit fontScale="92500"/>
          </a:bodyPr>
          <a:lstStyle/>
          <a:p>
            <a:r>
              <a:rPr lang="en-CA"/>
              <a:t>Online and in print</a:t>
            </a:r>
          </a:p>
          <a:p>
            <a:r>
              <a:rPr lang="en-CA"/>
              <a:t>No matrix questions and sliding scales</a:t>
            </a:r>
          </a:p>
          <a:p>
            <a:r>
              <a:rPr lang="en-CA"/>
              <a:t>Short and to the point (max. 5-7 questions)</a:t>
            </a:r>
          </a:p>
          <a:p>
            <a:r>
              <a:rPr lang="en-CA"/>
              <a:t>Intro with explanation (anonymous, timing, etc.)</a:t>
            </a:r>
          </a:p>
          <a:p>
            <a:r>
              <a:rPr lang="en-CA"/>
              <a:t>Offer text and visuals</a:t>
            </a:r>
          </a:p>
          <a:p>
            <a:r>
              <a:rPr lang="en-CA"/>
              <a:t>Invite and record oral feedback</a:t>
            </a:r>
          </a:p>
          <a:p>
            <a:r>
              <a:rPr lang="en-CA"/>
              <a:t>Ask an accessibility-specific question</a:t>
            </a:r>
          </a:p>
          <a:p>
            <a:endParaRPr lang="en-CA"/>
          </a:p>
        </p:txBody>
      </p:sp>
    </p:spTree>
    <p:extLst>
      <p:ext uri="{BB962C8B-B14F-4D97-AF65-F5344CB8AC3E}">
        <p14:creationId xmlns:p14="http://schemas.microsoft.com/office/powerpoint/2010/main" val="193884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E91-80CB-CDD0-B02E-80BDEAB5F862}"/>
              </a:ext>
            </a:extLst>
          </p:cNvPr>
          <p:cNvSpPr>
            <a:spLocks noGrp="1"/>
          </p:cNvSpPr>
          <p:nvPr>
            <p:ph type="title"/>
          </p:nvPr>
        </p:nvSpPr>
        <p:spPr/>
        <p:txBody>
          <a:bodyPr/>
          <a:lstStyle/>
          <a:p>
            <a:r>
              <a:rPr lang="en-US"/>
              <a:t>Programming: Crafts</a:t>
            </a:r>
            <a:endParaRPr lang="en-CA"/>
          </a:p>
        </p:txBody>
      </p:sp>
      <p:sp>
        <p:nvSpPr>
          <p:cNvPr id="3" name="Content Placeholder 2">
            <a:extLst>
              <a:ext uri="{FF2B5EF4-FFF2-40B4-BE49-F238E27FC236}">
                <a16:creationId xmlns:a16="http://schemas.microsoft.com/office/drawing/2014/main" id="{D6C93483-0593-B1D0-B7E8-76D52A610C8E}"/>
              </a:ext>
            </a:extLst>
          </p:cNvPr>
          <p:cNvSpPr>
            <a:spLocks noGrp="1"/>
          </p:cNvSpPr>
          <p:nvPr>
            <p:ph idx="1"/>
          </p:nvPr>
        </p:nvSpPr>
        <p:spPr>
          <a:xfrm>
            <a:off x="609600" y="1600201"/>
            <a:ext cx="4320746" cy="4525963"/>
          </a:xfrm>
        </p:spPr>
        <p:txBody>
          <a:bodyPr/>
          <a:lstStyle/>
          <a:p>
            <a:pPr marL="0" indent="0">
              <a:buNone/>
            </a:pPr>
            <a:r>
              <a:rPr lang="en-US"/>
              <a:t>Tactile Images</a:t>
            </a:r>
          </a:p>
          <a:p>
            <a:r>
              <a:rPr lang="en-US" sz="3200"/>
              <a:t>Trees from The Lorax</a:t>
            </a:r>
          </a:p>
        </p:txBody>
      </p:sp>
      <p:sp>
        <p:nvSpPr>
          <p:cNvPr id="4" name="Content Placeholder 2">
            <a:extLst>
              <a:ext uri="{FF2B5EF4-FFF2-40B4-BE49-F238E27FC236}">
                <a16:creationId xmlns:a16="http://schemas.microsoft.com/office/drawing/2014/main" id="{FB6858C4-AFB0-7349-91E6-B4AB8F77ACB3}"/>
              </a:ext>
            </a:extLst>
          </p:cNvPr>
          <p:cNvSpPr txBox="1">
            <a:spLocks/>
          </p:cNvSpPr>
          <p:nvPr/>
        </p:nvSpPr>
        <p:spPr>
          <a:xfrm>
            <a:off x="6470822" y="1600201"/>
            <a:ext cx="554300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Compostable Creations</a:t>
            </a:r>
          </a:p>
          <a:p>
            <a:r>
              <a:rPr lang="en-US" sz="3200"/>
              <a:t>Play dough or salt dough</a:t>
            </a:r>
          </a:p>
          <a:p>
            <a:r>
              <a:rPr lang="en-US" sz="3200"/>
              <a:t>Monsters, creatures, fossils</a:t>
            </a:r>
            <a:endParaRPr lang="en-CA" sz="3200"/>
          </a:p>
        </p:txBody>
      </p:sp>
      <p:pic>
        <p:nvPicPr>
          <p:cNvPr id="6" name="Picture 5" descr="A play dough creature with rock feet, stick arms, and flower hair.">
            <a:extLst>
              <a:ext uri="{FF2B5EF4-FFF2-40B4-BE49-F238E27FC236}">
                <a16:creationId xmlns:a16="http://schemas.microsoft.com/office/drawing/2014/main" id="{540ED76C-F00A-47FB-5150-E30F1FE02B57}"/>
              </a:ext>
            </a:extLst>
          </p:cNvPr>
          <p:cNvPicPr>
            <a:picLocks noChangeAspect="1"/>
          </p:cNvPicPr>
          <p:nvPr/>
        </p:nvPicPr>
        <p:blipFill>
          <a:blip r:embed="rId3">
            <a:extLst>
              <a:ext uri="{28A0092B-C50C-407E-A947-70E740481C1C}">
                <a14:useLocalDpi xmlns:a14="http://schemas.microsoft.com/office/drawing/2010/main" val="0"/>
              </a:ext>
            </a:extLst>
          </a:blip>
          <a:srcRect l="5475" t="34005" r="7077" b="19279"/>
          <a:stretch/>
        </p:blipFill>
        <p:spPr>
          <a:xfrm>
            <a:off x="6299280" y="4752712"/>
            <a:ext cx="2758311" cy="1964724"/>
          </a:xfrm>
          <a:prstGeom prst="rect">
            <a:avLst/>
          </a:prstGeom>
        </p:spPr>
      </p:pic>
      <p:pic>
        <p:nvPicPr>
          <p:cNvPr id="8" name="Picture 7" descr="A salt dough fossil with dinosaur foot imprints and small rocks.">
            <a:extLst>
              <a:ext uri="{FF2B5EF4-FFF2-40B4-BE49-F238E27FC236}">
                <a16:creationId xmlns:a16="http://schemas.microsoft.com/office/drawing/2014/main" id="{B683DA61-2FAA-FE54-ED57-903F106A95F1}"/>
              </a:ext>
            </a:extLst>
          </p:cNvPr>
          <p:cNvPicPr>
            <a:picLocks noChangeAspect="1"/>
          </p:cNvPicPr>
          <p:nvPr/>
        </p:nvPicPr>
        <p:blipFill>
          <a:blip r:embed="rId4">
            <a:extLst>
              <a:ext uri="{28A0092B-C50C-407E-A947-70E740481C1C}">
                <a14:useLocalDpi xmlns:a14="http://schemas.microsoft.com/office/drawing/2010/main" val="0"/>
              </a:ext>
            </a:extLst>
          </a:blip>
          <a:srcRect l="25655" t="57658" r="15246" b="4005"/>
          <a:stretch/>
        </p:blipFill>
        <p:spPr>
          <a:xfrm>
            <a:off x="9682496" y="4752711"/>
            <a:ext cx="2271526" cy="1964725"/>
          </a:xfrm>
          <a:prstGeom prst="rect">
            <a:avLst/>
          </a:prstGeom>
        </p:spPr>
      </p:pic>
      <p:pic>
        <p:nvPicPr>
          <p:cNvPr id="10" name="Picture 9" descr="Tactile under the sea picture with felt fish, sequins, a feather, and yarn.">
            <a:extLst>
              <a:ext uri="{FF2B5EF4-FFF2-40B4-BE49-F238E27FC236}">
                <a16:creationId xmlns:a16="http://schemas.microsoft.com/office/drawing/2014/main" id="{4C321C1D-70E5-0D7D-DF98-41D7C161E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082" y="3429000"/>
            <a:ext cx="2022817" cy="1964725"/>
          </a:xfrm>
          <a:prstGeom prst="rect">
            <a:avLst/>
          </a:prstGeom>
        </p:spPr>
      </p:pic>
      <p:pic>
        <p:nvPicPr>
          <p:cNvPr id="12" name="Picture 11" descr="Multi-coloured pipe cleaners.">
            <a:extLst>
              <a:ext uri="{FF2B5EF4-FFF2-40B4-BE49-F238E27FC236}">
                <a16:creationId xmlns:a16="http://schemas.microsoft.com/office/drawing/2014/main" id="{2263D934-7F79-6401-857C-CABFE55B6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373" y="3509925"/>
            <a:ext cx="2009775" cy="1343025"/>
          </a:xfrm>
          <a:prstGeom prst="rect">
            <a:avLst/>
          </a:prstGeom>
        </p:spPr>
      </p:pic>
      <p:pic>
        <p:nvPicPr>
          <p:cNvPr id="16" name="Picture 15" descr="A group of colorful pom poms&#10;">
            <a:extLst>
              <a:ext uri="{FF2B5EF4-FFF2-40B4-BE49-F238E27FC236}">
                <a16:creationId xmlns:a16="http://schemas.microsoft.com/office/drawing/2014/main" id="{299F5C2C-5740-0959-DF6C-C286687B7E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741" y="4065022"/>
            <a:ext cx="2124075" cy="1390650"/>
          </a:xfrm>
          <a:prstGeom prst="rect">
            <a:avLst/>
          </a:prstGeom>
        </p:spPr>
      </p:pic>
    </p:spTree>
    <p:extLst>
      <p:ext uri="{BB962C8B-B14F-4D97-AF65-F5344CB8AC3E}">
        <p14:creationId xmlns:p14="http://schemas.microsoft.com/office/powerpoint/2010/main" val="37979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137A-803F-5A0A-2BBE-2DBE99F5C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B9917-639E-8411-2D86-8B6F70D5D479}"/>
              </a:ext>
            </a:extLst>
          </p:cNvPr>
          <p:cNvSpPr>
            <a:spLocks noGrp="1"/>
          </p:cNvSpPr>
          <p:nvPr>
            <p:ph type="title"/>
          </p:nvPr>
        </p:nvSpPr>
        <p:spPr/>
        <p:txBody>
          <a:bodyPr/>
          <a:lstStyle/>
          <a:p>
            <a:r>
              <a:rPr lang="en-US"/>
              <a:t>Programming: Storytime</a:t>
            </a:r>
            <a:endParaRPr lang="en-CA"/>
          </a:p>
        </p:txBody>
      </p:sp>
      <p:sp>
        <p:nvSpPr>
          <p:cNvPr id="3" name="Content Placeholder 2">
            <a:extLst>
              <a:ext uri="{FF2B5EF4-FFF2-40B4-BE49-F238E27FC236}">
                <a16:creationId xmlns:a16="http://schemas.microsoft.com/office/drawing/2014/main" id="{597490D4-252C-9801-347C-3568DF284047}"/>
              </a:ext>
            </a:extLst>
          </p:cNvPr>
          <p:cNvSpPr>
            <a:spLocks noGrp="1"/>
          </p:cNvSpPr>
          <p:nvPr>
            <p:ph idx="1"/>
          </p:nvPr>
        </p:nvSpPr>
        <p:spPr>
          <a:xfrm>
            <a:off x="609600" y="1600201"/>
            <a:ext cx="8868032" cy="4525963"/>
          </a:xfrm>
        </p:spPr>
        <p:txBody>
          <a:bodyPr/>
          <a:lstStyle/>
          <a:p>
            <a:r>
              <a:rPr lang="en-US"/>
              <a:t>Fidgets, headphones, sunglasses</a:t>
            </a:r>
          </a:p>
          <a:p>
            <a:r>
              <a:rPr lang="en-US"/>
              <a:t>Short stories with big bold illustrations</a:t>
            </a:r>
          </a:p>
          <a:p>
            <a:r>
              <a:rPr lang="en-US"/>
              <a:t>Wiggling and walking</a:t>
            </a:r>
          </a:p>
          <a:p>
            <a:r>
              <a:rPr lang="en-US"/>
              <a:t>Visual schedule</a:t>
            </a:r>
            <a:endParaRPr lang="en-CA"/>
          </a:p>
        </p:txBody>
      </p:sp>
      <p:grpSp>
        <p:nvGrpSpPr>
          <p:cNvPr id="4" name="Group 3" descr="Picture communication symbols for library, story time, quiet, and play.">
            <a:extLst>
              <a:ext uri="{FF2B5EF4-FFF2-40B4-BE49-F238E27FC236}">
                <a16:creationId xmlns:a16="http://schemas.microsoft.com/office/drawing/2014/main" id="{D76DDF2D-6E47-C033-D89A-B045516D38B9}"/>
              </a:ext>
            </a:extLst>
          </p:cNvPr>
          <p:cNvGrpSpPr/>
          <p:nvPr/>
        </p:nvGrpSpPr>
        <p:grpSpPr>
          <a:xfrm>
            <a:off x="9727222" y="648954"/>
            <a:ext cx="1855178" cy="5477210"/>
            <a:chOff x="10058766" y="466391"/>
            <a:chExt cx="1855178" cy="5477210"/>
          </a:xfrm>
        </p:grpSpPr>
        <p:pic>
          <p:nvPicPr>
            <p:cNvPr id="5" name="Picture 4">
              <a:extLst>
                <a:ext uri="{FF2B5EF4-FFF2-40B4-BE49-F238E27FC236}">
                  <a16:creationId xmlns:a16="http://schemas.microsoft.com/office/drawing/2014/main" id="{4DDE383C-56ED-EFF4-69C0-E990738ECD24}"/>
                </a:ext>
              </a:extLst>
            </p:cNvPr>
            <p:cNvPicPr>
              <a:picLocks noChangeAspect="1"/>
            </p:cNvPicPr>
            <p:nvPr/>
          </p:nvPicPr>
          <p:blipFill>
            <a:blip r:embed="rId3"/>
            <a:stretch>
              <a:fillRect/>
            </a:stretch>
          </p:blipFill>
          <p:spPr>
            <a:xfrm>
              <a:off x="10096169" y="466391"/>
              <a:ext cx="1765410" cy="1227978"/>
            </a:xfrm>
            <a:prstGeom prst="rect">
              <a:avLst/>
            </a:prstGeom>
          </p:spPr>
        </p:pic>
        <p:pic>
          <p:nvPicPr>
            <p:cNvPr id="6" name="Picture 5">
              <a:extLst>
                <a:ext uri="{FF2B5EF4-FFF2-40B4-BE49-F238E27FC236}">
                  <a16:creationId xmlns:a16="http://schemas.microsoft.com/office/drawing/2014/main" id="{E6D3B997-BA2C-BC3A-9A1B-78FA90B01EAD}"/>
                </a:ext>
              </a:extLst>
            </p:cNvPr>
            <p:cNvPicPr>
              <a:picLocks noChangeAspect="1"/>
            </p:cNvPicPr>
            <p:nvPr/>
          </p:nvPicPr>
          <p:blipFill>
            <a:blip r:embed="rId4"/>
            <a:stretch>
              <a:fillRect/>
            </a:stretch>
          </p:blipFill>
          <p:spPr>
            <a:xfrm>
              <a:off x="10058766" y="1911878"/>
              <a:ext cx="1855178" cy="1239278"/>
            </a:xfrm>
            <a:prstGeom prst="rect">
              <a:avLst/>
            </a:prstGeom>
          </p:spPr>
        </p:pic>
        <p:pic>
          <p:nvPicPr>
            <p:cNvPr id="7" name="Picture 6">
              <a:extLst>
                <a:ext uri="{FF2B5EF4-FFF2-40B4-BE49-F238E27FC236}">
                  <a16:creationId xmlns:a16="http://schemas.microsoft.com/office/drawing/2014/main" id="{D23CBDDC-FDA4-2686-8801-BF09EAD14C0A}"/>
                </a:ext>
              </a:extLst>
            </p:cNvPr>
            <p:cNvPicPr>
              <a:picLocks noChangeAspect="1"/>
            </p:cNvPicPr>
            <p:nvPr/>
          </p:nvPicPr>
          <p:blipFill>
            <a:blip r:embed="rId5"/>
            <a:stretch>
              <a:fillRect/>
            </a:stretch>
          </p:blipFill>
          <p:spPr>
            <a:xfrm>
              <a:off x="10066246" y="3275355"/>
              <a:ext cx="1825256" cy="1258114"/>
            </a:xfrm>
            <a:prstGeom prst="rect">
              <a:avLst/>
            </a:prstGeom>
          </p:spPr>
        </p:pic>
        <p:pic>
          <p:nvPicPr>
            <p:cNvPr id="8" name="Picture 7">
              <a:extLst>
                <a:ext uri="{FF2B5EF4-FFF2-40B4-BE49-F238E27FC236}">
                  <a16:creationId xmlns:a16="http://schemas.microsoft.com/office/drawing/2014/main" id="{15F472B6-C716-70F3-7A0F-954BCED27029}"/>
                </a:ext>
              </a:extLst>
            </p:cNvPr>
            <p:cNvPicPr>
              <a:picLocks noChangeAspect="1"/>
            </p:cNvPicPr>
            <p:nvPr/>
          </p:nvPicPr>
          <p:blipFill>
            <a:blip r:embed="rId6"/>
            <a:stretch>
              <a:fillRect/>
            </a:stretch>
          </p:blipFill>
          <p:spPr>
            <a:xfrm>
              <a:off x="10081208" y="4704323"/>
              <a:ext cx="1810294" cy="1239278"/>
            </a:xfrm>
            <a:prstGeom prst="rect">
              <a:avLst/>
            </a:prstGeom>
          </p:spPr>
        </p:pic>
      </p:grpSp>
    </p:spTree>
    <p:extLst>
      <p:ext uri="{BB962C8B-B14F-4D97-AF65-F5344CB8AC3E}">
        <p14:creationId xmlns:p14="http://schemas.microsoft.com/office/powerpoint/2010/main" val="251081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6B8C-37A0-FD08-21BA-BC968ADA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C99FD-3A87-E7BC-D918-D1739FDE9F77}"/>
              </a:ext>
            </a:extLst>
          </p:cNvPr>
          <p:cNvSpPr>
            <a:spLocks noGrp="1"/>
          </p:cNvSpPr>
          <p:nvPr>
            <p:ph type="title"/>
          </p:nvPr>
        </p:nvSpPr>
        <p:spPr/>
        <p:txBody>
          <a:bodyPr>
            <a:normAutofit fontScale="90000"/>
          </a:bodyPr>
          <a:lstStyle/>
          <a:p>
            <a:r>
              <a:rPr lang="en-US"/>
              <a:t>Programming: Authors and presenters</a:t>
            </a:r>
            <a:endParaRPr lang="en-CA"/>
          </a:p>
        </p:txBody>
      </p:sp>
      <p:sp>
        <p:nvSpPr>
          <p:cNvPr id="3" name="Content Placeholder 2">
            <a:extLst>
              <a:ext uri="{FF2B5EF4-FFF2-40B4-BE49-F238E27FC236}">
                <a16:creationId xmlns:a16="http://schemas.microsoft.com/office/drawing/2014/main" id="{548836DA-6F5B-B6CE-E503-4C383D3C717A}"/>
              </a:ext>
            </a:extLst>
          </p:cNvPr>
          <p:cNvSpPr>
            <a:spLocks noGrp="1"/>
          </p:cNvSpPr>
          <p:nvPr>
            <p:ph idx="1"/>
          </p:nvPr>
        </p:nvSpPr>
        <p:spPr/>
        <p:txBody>
          <a:bodyPr/>
          <a:lstStyle/>
          <a:p>
            <a:r>
              <a:rPr lang="en-US"/>
              <a:t>Microphones</a:t>
            </a:r>
          </a:p>
          <a:p>
            <a:r>
              <a:rPr lang="en-US"/>
              <a:t>ASL interpretation</a:t>
            </a:r>
          </a:p>
          <a:p>
            <a:r>
              <a:rPr lang="en-US"/>
              <a:t>Different types of seating</a:t>
            </a:r>
          </a:p>
          <a:p>
            <a:r>
              <a:rPr lang="en-US"/>
              <a:t>Ramp access to stage area</a:t>
            </a:r>
            <a:endParaRPr lang="en-CA"/>
          </a:p>
        </p:txBody>
      </p:sp>
    </p:spTree>
    <p:extLst>
      <p:ext uri="{BB962C8B-B14F-4D97-AF65-F5344CB8AC3E}">
        <p14:creationId xmlns:p14="http://schemas.microsoft.com/office/powerpoint/2010/main" val="364867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27BF-DB5F-BE9F-FB2D-A7473A077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DA9BF-DB8F-FC88-D237-4214EB0B052F}"/>
              </a:ext>
            </a:extLst>
          </p:cNvPr>
          <p:cNvSpPr>
            <a:spLocks noGrp="1"/>
          </p:cNvSpPr>
          <p:nvPr>
            <p:ph type="title"/>
          </p:nvPr>
        </p:nvSpPr>
        <p:spPr/>
        <p:txBody>
          <a:bodyPr/>
          <a:lstStyle/>
          <a:p>
            <a:r>
              <a:rPr lang="en-US"/>
              <a:t>Programming: STEM</a:t>
            </a:r>
            <a:endParaRPr lang="en-CA"/>
          </a:p>
        </p:txBody>
      </p:sp>
      <p:sp>
        <p:nvSpPr>
          <p:cNvPr id="3" name="Content Placeholder 2">
            <a:extLst>
              <a:ext uri="{FF2B5EF4-FFF2-40B4-BE49-F238E27FC236}">
                <a16:creationId xmlns:a16="http://schemas.microsoft.com/office/drawing/2014/main" id="{E543594B-E18D-DC63-9E24-A70F7ED3F862}"/>
              </a:ext>
            </a:extLst>
          </p:cNvPr>
          <p:cNvSpPr>
            <a:spLocks noGrp="1"/>
          </p:cNvSpPr>
          <p:nvPr>
            <p:ph idx="1"/>
          </p:nvPr>
        </p:nvSpPr>
        <p:spPr>
          <a:xfrm>
            <a:off x="609600" y="1600201"/>
            <a:ext cx="4790303" cy="4525963"/>
          </a:xfrm>
        </p:spPr>
        <p:txBody>
          <a:bodyPr/>
          <a:lstStyle/>
          <a:p>
            <a:r>
              <a:rPr lang="en-US"/>
              <a:t>Slime, experiments, salt dough</a:t>
            </a:r>
          </a:p>
          <a:p>
            <a:r>
              <a:rPr lang="en-US"/>
              <a:t>Tactile maps</a:t>
            </a:r>
          </a:p>
          <a:p>
            <a:r>
              <a:rPr lang="en-US"/>
              <a:t>Recyclable material structures </a:t>
            </a:r>
          </a:p>
          <a:p>
            <a:endParaRPr lang="en-CA"/>
          </a:p>
        </p:txBody>
      </p:sp>
      <p:pic>
        <p:nvPicPr>
          <p:cNvPr id="5" name="Picture 4" descr="Two children using cardboard to construct a building.">
            <a:extLst>
              <a:ext uri="{FF2B5EF4-FFF2-40B4-BE49-F238E27FC236}">
                <a16:creationId xmlns:a16="http://schemas.microsoft.com/office/drawing/2014/main" id="{DF94830B-392A-A377-7440-74E75539A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289" y="3429000"/>
            <a:ext cx="2995609" cy="1971024"/>
          </a:xfrm>
          <a:prstGeom prst="rect">
            <a:avLst/>
          </a:prstGeom>
        </p:spPr>
      </p:pic>
      <p:pic>
        <p:nvPicPr>
          <p:cNvPr id="7" name="Picture 6" descr="A close up of hands playing with pink and green slime.">
            <a:extLst>
              <a:ext uri="{FF2B5EF4-FFF2-40B4-BE49-F238E27FC236}">
                <a16:creationId xmlns:a16="http://schemas.microsoft.com/office/drawing/2014/main" id="{2112A24E-3875-9F13-A866-1C3FA37EF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89" y="1306473"/>
            <a:ext cx="2995609" cy="1895181"/>
          </a:xfrm>
          <a:prstGeom prst="rect">
            <a:avLst/>
          </a:prstGeom>
        </p:spPr>
      </p:pic>
      <p:pic>
        <p:nvPicPr>
          <p:cNvPr id="9" name="Picture 8" descr="A road map with small plastic houses on top.">
            <a:extLst>
              <a:ext uri="{FF2B5EF4-FFF2-40B4-BE49-F238E27FC236}">
                <a16:creationId xmlns:a16="http://schemas.microsoft.com/office/drawing/2014/main" id="{54DCE2B7-D136-11CB-3A74-7D70B29CE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904" y="3429000"/>
            <a:ext cx="3095625" cy="1990725"/>
          </a:xfrm>
          <a:prstGeom prst="rect">
            <a:avLst/>
          </a:prstGeom>
        </p:spPr>
      </p:pic>
    </p:spTree>
    <p:extLst>
      <p:ext uri="{BB962C8B-B14F-4D97-AF65-F5344CB8AC3E}">
        <p14:creationId xmlns:p14="http://schemas.microsoft.com/office/powerpoint/2010/main" val="198837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D8DA-CC92-D95A-7FD6-6B10A83B9F14}"/>
              </a:ext>
            </a:extLst>
          </p:cNvPr>
          <p:cNvSpPr>
            <a:spLocks noGrp="1"/>
          </p:cNvSpPr>
          <p:nvPr>
            <p:ph type="title"/>
          </p:nvPr>
        </p:nvSpPr>
        <p:spPr/>
        <p:txBody>
          <a:bodyPr/>
          <a:lstStyle/>
          <a:p>
            <a:r>
              <a:rPr lang="en-US"/>
              <a:t>After summer</a:t>
            </a:r>
            <a:endParaRPr lang="en-CA"/>
          </a:p>
        </p:txBody>
      </p:sp>
      <p:pic>
        <p:nvPicPr>
          <p:cNvPr id="4" name="Picture 3">
            <a:extLst>
              <a:ext uri="{FF2B5EF4-FFF2-40B4-BE49-F238E27FC236}">
                <a16:creationId xmlns:a16="http://schemas.microsoft.com/office/drawing/2014/main" id="{EF70822B-8F4D-2A96-BE62-9170D832A6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8267"/>
          <a:stretch/>
        </p:blipFill>
        <p:spPr>
          <a:xfrm>
            <a:off x="4001452" y="1417638"/>
            <a:ext cx="4431348" cy="4421158"/>
          </a:xfrm>
          <a:prstGeom prst="rect">
            <a:avLst/>
          </a:prstGeom>
        </p:spPr>
      </p:pic>
    </p:spTree>
    <p:extLst>
      <p:ext uri="{BB962C8B-B14F-4D97-AF65-F5344CB8AC3E}">
        <p14:creationId xmlns:p14="http://schemas.microsoft.com/office/powerpoint/2010/main" val="192911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922F-2139-2F6A-714D-252755D3B2D3}"/>
              </a:ext>
            </a:extLst>
          </p:cNvPr>
          <p:cNvSpPr>
            <a:spLocks noGrp="1"/>
          </p:cNvSpPr>
          <p:nvPr>
            <p:ph type="title"/>
          </p:nvPr>
        </p:nvSpPr>
        <p:spPr>
          <a:xfrm>
            <a:off x="609600" y="274638"/>
            <a:ext cx="10972800" cy="1143000"/>
          </a:xfrm>
        </p:spPr>
        <p:txBody>
          <a:bodyPr anchor="ctr">
            <a:normAutofit/>
          </a:bodyPr>
          <a:lstStyle/>
          <a:p>
            <a:r>
              <a:rPr lang="en-US"/>
              <a:t>TDSRC Accessibility Award</a:t>
            </a:r>
          </a:p>
        </p:txBody>
      </p:sp>
      <p:sp>
        <p:nvSpPr>
          <p:cNvPr id="9" name="Content Placeholder 2">
            <a:extLst>
              <a:ext uri="{FF2B5EF4-FFF2-40B4-BE49-F238E27FC236}">
                <a16:creationId xmlns:a16="http://schemas.microsoft.com/office/drawing/2014/main" id="{9225AACB-E266-4D06-E36E-B20541BFA20C}"/>
              </a:ext>
            </a:extLst>
          </p:cNvPr>
          <p:cNvSpPr>
            <a:spLocks noGrp="1"/>
          </p:cNvSpPr>
          <p:nvPr>
            <p:ph sz="half" idx="1"/>
          </p:nvPr>
        </p:nvSpPr>
        <p:spPr>
          <a:xfrm>
            <a:off x="857572" y="1600201"/>
            <a:ext cx="6860583" cy="4525963"/>
          </a:xfrm>
        </p:spPr>
        <p:txBody>
          <a:bodyPr vert="horz" lIns="91440" tIns="45720" rIns="91440" bIns="45720" rtlCol="0" anchor="t">
            <a:normAutofit/>
          </a:bodyPr>
          <a:lstStyle/>
          <a:p>
            <a:r>
              <a:rPr lang="en-US" sz="2400">
                <a:ea typeface="+mn-lt"/>
                <a:cs typeface="+mn-lt"/>
              </a:rPr>
              <a:t>Prize awarded to an English or French library that focuses on:</a:t>
            </a:r>
          </a:p>
          <a:p>
            <a:pPr lvl="1"/>
            <a:r>
              <a:rPr lang="en-US" sz="2000">
                <a:ea typeface="+mn-lt"/>
                <a:cs typeface="+mn-lt"/>
              </a:rPr>
              <a:t>making reading activities, events and programs inclusive </a:t>
            </a:r>
          </a:p>
          <a:p>
            <a:pPr lvl="1"/>
            <a:r>
              <a:rPr lang="en-US" sz="2000">
                <a:ea typeface="+mn-lt"/>
                <a:cs typeface="+mn-lt"/>
              </a:rPr>
              <a:t>connecting readers with TD Summer Reading Club titles in audio, e-book or braille formats</a:t>
            </a:r>
            <a:endParaRPr lang="en-US" sz="4400"/>
          </a:p>
          <a:p>
            <a:pPr lvl="1"/>
            <a:r>
              <a:rPr lang="en-US" sz="2000">
                <a:ea typeface="+mn-lt"/>
                <a:cs typeface="+mn-lt"/>
              </a:rPr>
              <a:t>promoting community partnerships that strengthen access to materials and programming for children with disabilities</a:t>
            </a:r>
            <a:endParaRPr lang="en-US" sz="4400"/>
          </a:p>
          <a:p>
            <a:pPr lvl="1"/>
            <a:r>
              <a:rPr lang="en-US" sz="2000">
                <a:ea typeface="+mn-lt"/>
                <a:cs typeface="+mn-lt"/>
              </a:rPr>
              <a:t>increasing library staff awareness of accessibility best practices</a:t>
            </a:r>
            <a:endParaRPr lang="en-US" sz="1100">
              <a:ea typeface="+mn-lt"/>
              <a:cs typeface="+mn-lt"/>
            </a:endParaRPr>
          </a:p>
          <a:p>
            <a:r>
              <a:rPr lang="en-US" sz="2400">
                <a:ea typeface="+mn-lt"/>
                <a:cs typeface="+mn-lt"/>
              </a:rPr>
              <a:t>$2,000 cash prize</a:t>
            </a:r>
            <a:endParaRPr lang="en-US" sz="4400"/>
          </a:p>
        </p:txBody>
      </p:sp>
      <p:pic>
        <p:nvPicPr>
          <p:cNvPr id="4" name="Content Placeholder 3" descr="TD Summer Reading Club logo">
            <a:extLst>
              <a:ext uri="{FF2B5EF4-FFF2-40B4-BE49-F238E27FC236}">
                <a16:creationId xmlns:a16="http://schemas.microsoft.com/office/drawing/2014/main" id="{A80B5E58-34FF-DE93-5749-B3C994BCF7FF}"/>
              </a:ext>
            </a:extLst>
          </p:cNvPr>
          <p:cNvPicPr>
            <a:picLocks noGrp="1" noChangeAspect="1"/>
          </p:cNvPicPr>
          <p:nvPr>
            <p:ph sz="half" idx="2"/>
          </p:nvPr>
        </p:nvPicPr>
        <p:blipFill>
          <a:blip r:embed="rId3"/>
          <a:stretch>
            <a:fillRect/>
          </a:stretch>
        </p:blipFill>
        <p:spPr>
          <a:xfrm>
            <a:off x="7170467" y="1600201"/>
            <a:ext cx="5176516" cy="4525963"/>
          </a:xfrm>
          <a:noFill/>
        </p:spPr>
      </p:pic>
    </p:spTree>
    <p:extLst>
      <p:ext uri="{BB962C8B-B14F-4D97-AF65-F5344CB8AC3E}">
        <p14:creationId xmlns:p14="http://schemas.microsoft.com/office/powerpoint/2010/main" val="143387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4CA9-76D8-F8C7-E914-431C5D05D4C1}"/>
              </a:ext>
            </a:extLst>
          </p:cNvPr>
          <p:cNvSpPr>
            <a:spLocks noGrp="1"/>
          </p:cNvSpPr>
          <p:nvPr>
            <p:ph type="title"/>
          </p:nvPr>
        </p:nvSpPr>
        <p:spPr/>
        <p:txBody>
          <a:bodyPr/>
          <a:lstStyle/>
          <a:p>
            <a:r>
              <a:rPr lang="en-US"/>
              <a:t>How CELA can help</a:t>
            </a:r>
            <a:endParaRPr lang="en-CA"/>
          </a:p>
        </p:txBody>
      </p:sp>
      <p:sp>
        <p:nvSpPr>
          <p:cNvPr id="3" name="Content Placeholder 2">
            <a:extLst>
              <a:ext uri="{FF2B5EF4-FFF2-40B4-BE49-F238E27FC236}">
                <a16:creationId xmlns:a16="http://schemas.microsoft.com/office/drawing/2014/main" id="{5B17751A-31B2-9167-C1EC-C28B8898C7D5}"/>
              </a:ext>
            </a:extLst>
          </p:cNvPr>
          <p:cNvSpPr>
            <a:spLocks noGrp="1"/>
          </p:cNvSpPr>
          <p:nvPr>
            <p:ph idx="1"/>
          </p:nvPr>
        </p:nvSpPr>
        <p:spPr>
          <a:xfrm>
            <a:off x="609600" y="1600201"/>
            <a:ext cx="7393858" cy="4525963"/>
          </a:xfrm>
        </p:spPr>
        <p:txBody>
          <a:bodyPr/>
          <a:lstStyle/>
          <a:p>
            <a:r>
              <a:rPr lang="en-US"/>
              <a:t>Access books in accessible formats</a:t>
            </a:r>
          </a:p>
          <a:p>
            <a:r>
              <a:rPr lang="en-US"/>
              <a:t>Resources on CELA’s site</a:t>
            </a:r>
          </a:p>
          <a:p>
            <a:r>
              <a:rPr lang="en-US"/>
              <a:t>TDSRC Plan for Accessibility page</a:t>
            </a:r>
          </a:p>
        </p:txBody>
      </p:sp>
      <p:pic>
        <p:nvPicPr>
          <p:cNvPr id="5" name="Picture 4" descr="The DAISY text format version of Captain Underpants opened in the Dolphin EasyReader app.">
            <a:extLst>
              <a:ext uri="{FF2B5EF4-FFF2-40B4-BE49-F238E27FC236}">
                <a16:creationId xmlns:a16="http://schemas.microsoft.com/office/drawing/2014/main" id="{70E77B6F-DF97-E9BE-3E43-5F132BCF7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310" y="916554"/>
            <a:ext cx="2613128" cy="5303683"/>
          </a:xfrm>
          <a:prstGeom prst="rect">
            <a:avLst/>
          </a:prstGeom>
          <a:ln>
            <a:solidFill>
              <a:schemeClr val="tx1"/>
            </a:solidFill>
          </a:ln>
        </p:spPr>
      </p:pic>
    </p:spTree>
    <p:extLst>
      <p:ext uri="{BB962C8B-B14F-4D97-AF65-F5344CB8AC3E}">
        <p14:creationId xmlns:p14="http://schemas.microsoft.com/office/powerpoint/2010/main" val="205451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D8C0-0349-AC39-11A6-2CC4CDC2ABD8}"/>
              </a:ext>
            </a:extLst>
          </p:cNvPr>
          <p:cNvSpPr>
            <a:spLocks noGrp="1"/>
          </p:cNvSpPr>
          <p:nvPr>
            <p:ph type="title"/>
          </p:nvPr>
        </p:nvSpPr>
        <p:spPr/>
        <p:txBody>
          <a:bodyPr/>
          <a:lstStyle/>
          <a:p>
            <a:r>
              <a:rPr lang="en-US"/>
              <a:t>Resources</a:t>
            </a:r>
            <a:endParaRPr lang="en-CA"/>
          </a:p>
        </p:txBody>
      </p:sp>
      <p:sp>
        <p:nvSpPr>
          <p:cNvPr id="3" name="Content Placeholder 2">
            <a:extLst>
              <a:ext uri="{FF2B5EF4-FFF2-40B4-BE49-F238E27FC236}">
                <a16:creationId xmlns:a16="http://schemas.microsoft.com/office/drawing/2014/main" id="{821F57E7-ED0E-155F-8DFE-068172D20F10}"/>
              </a:ext>
            </a:extLst>
          </p:cNvPr>
          <p:cNvSpPr>
            <a:spLocks noGrp="1"/>
          </p:cNvSpPr>
          <p:nvPr>
            <p:ph idx="1"/>
          </p:nvPr>
        </p:nvSpPr>
        <p:spPr>
          <a:xfrm>
            <a:off x="609600" y="1504665"/>
            <a:ext cx="7590504" cy="4525963"/>
          </a:xfrm>
        </p:spPr>
        <p:txBody>
          <a:bodyPr/>
          <a:lstStyle/>
          <a:p>
            <a:pPr>
              <a:buClr>
                <a:srgbClr val="800000"/>
              </a:buClr>
            </a:pPr>
            <a:r>
              <a:rPr lang="en-US" sz="3600">
                <a:ea typeface="Verdana" panose="020B0604030504040204" pitchFamily="34" charset="0"/>
                <a:hlinkClick r:id="rId3">
                  <a:extLst>
                    <a:ext uri="{A12FA001-AC4F-418D-AE19-62706E023703}">
                      <ahyp:hlinkClr xmlns:ahyp="http://schemas.microsoft.com/office/drawing/2018/hyperlinkcolor" val="tx"/>
                    </a:ext>
                  </a:extLst>
                </a:hlinkClick>
              </a:rPr>
              <a:t>Accessible literacy resource guide</a:t>
            </a:r>
            <a:endParaRPr lang="en-US" sz="3600">
              <a:ea typeface="Verdana" panose="020B0604030504040204" pitchFamily="34" charset="0"/>
            </a:endParaRPr>
          </a:p>
          <a:p>
            <a:pPr>
              <a:buClr>
                <a:srgbClr val="800000"/>
              </a:buClr>
            </a:pPr>
            <a:r>
              <a:rPr lang="en-US">
                <a:ea typeface="Verdana" panose="020B0604030504040204" pitchFamily="34" charset="0"/>
                <a:hlinkClick r:id="rId4">
                  <a:extLst>
                    <a:ext uri="{A12FA001-AC4F-418D-AE19-62706E023703}">
                      <ahyp:hlinkClr xmlns:ahyp="http://schemas.microsoft.com/office/drawing/2018/hyperlinkcolor" val="tx"/>
                    </a:ext>
                  </a:extLst>
                </a:hlinkClick>
              </a:rPr>
              <a:t>Accessible crafts and activities resource guide</a:t>
            </a:r>
            <a:endParaRPr lang="en-US" sz="3600">
              <a:ea typeface="Verdana" panose="020B0604030504040204" pitchFamily="34" charset="0"/>
              <a:hlinkClick r:id="rId5">
                <a:extLst>
                  <a:ext uri="{A12FA001-AC4F-418D-AE19-62706E023703}">
                    <ahyp:hlinkClr xmlns:ahyp="http://schemas.microsoft.com/office/drawing/2018/hyperlinkcolor" val="tx"/>
                  </a:ext>
                </a:extLst>
              </a:hlinkClick>
            </a:endParaRPr>
          </a:p>
          <a:p>
            <a:r>
              <a:rPr lang="en-CA">
                <a:hlinkClick r:id="rId6">
                  <a:extLst>
                    <a:ext uri="{A12FA001-AC4F-418D-AE19-62706E023703}">
                      <ahyp:hlinkClr xmlns:ahyp="http://schemas.microsoft.com/office/drawing/2018/hyperlinkcolor" val="tx"/>
                    </a:ext>
                  </a:extLst>
                </a:hlinkClick>
              </a:rPr>
              <a:t>CELA’s child services poster</a:t>
            </a:r>
            <a:endParaRPr lang="en-CA"/>
          </a:p>
          <a:p>
            <a:pPr marL="0" indent="0">
              <a:buNone/>
            </a:pPr>
            <a:endParaRPr lang="en-CA"/>
          </a:p>
        </p:txBody>
      </p:sp>
      <p:pic>
        <p:nvPicPr>
          <p:cNvPr id="5" name="Picture 4" descr="CELA's child services poster.">
            <a:extLst>
              <a:ext uri="{FF2B5EF4-FFF2-40B4-BE49-F238E27FC236}">
                <a16:creationId xmlns:a16="http://schemas.microsoft.com/office/drawing/2014/main" id="{27315A67-53B8-9FCC-EB91-12A03C2363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3876" y="1355834"/>
            <a:ext cx="3148524" cy="4146331"/>
          </a:xfrm>
          <a:prstGeom prst="rect">
            <a:avLst/>
          </a:prstGeom>
          <a:ln>
            <a:solidFill>
              <a:schemeClr val="tx1"/>
            </a:solidFill>
          </a:ln>
        </p:spPr>
      </p:pic>
    </p:spTree>
    <p:extLst>
      <p:ext uri="{BB962C8B-B14F-4D97-AF65-F5344CB8AC3E}">
        <p14:creationId xmlns:p14="http://schemas.microsoft.com/office/powerpoint/2010/main" val="97050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0DD9C-F4BE-27E2-B70E-A1C4E7DCC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3FA4C-AA6C-3549-7B34-FC9B82DB16A9}"/>
              </a:ext>
            </a:extLst>
          </p:cNvPr>
          <p:cNvSpPr>
            <a:spLocks noGrp="1"/>
          </p:cNvSpPr>
          <p:nvPr>
            <p:ph type="title"/>
          </p:nvPr>
        </p:nvSpPr>
        <p:spPr/>
        <p:txBody>
          <a:bodyPr/>
          <a:lstStyle/>
          <a:p>
            <a:r>
              <a:rPr lang="en-US" dirty="0"/>
              <a:t>More resources</a:t>
            </a:r>
            <a:endParaRPr lang="en-CA" dirty="0"/>
          </a:p>
        </p:txBody>
      </p:sp>
      <p:sp>
        <p:nvSpPr>
          <p:cNvPr id="3" name="Content Placeholder 2">
            <a:extLst>
              <a:ext uri="{FF2B5EF4-FFF2-40B4-BE49-F238E27FC236}">
                <a16:creationId xmlns:a16="http://schemas.microsoft.com/office/drawing/2014/main" id="{232D4639-0A30-35C7-2BE2-EB6A6F1D9161}"/>
              </a:ext>
            </a:extLst>
          </p:cNvPr>
          <p:cNvSpPr>
            <a:spLocks noGrp="1"/>
          </p:cNvSpPr>
          <p:nvPr>
            <p:ph idx="1"/>
          </p:nvPr>
        </p:nvSpPr>
        <p:spPr>
          <a:xfrm>
            <a:off x="609599" y="1504666"/>
            <a:ext cx="11464414" cy="4099722"/>
          </a:xfrm>
        </p:spPr>
        <p:txBody>
          <a:bodyPr>
            <a:normAutofit fontScale="92500" lnSpcReduction="10000"/>
          </a:bodyPr>
          <a:lstStyle/>
          <a:p>
            <a:pPr>
              <a:buClr>
                <a:srgbClr val="800000"/>
              </a:buClr>
            </a:pPr>
            <a:r>
              <a:rPr lang="en-US">
                <a:ea typeface="Verdana" panose="020B0604030504040204" pitchFamily="34" charset="0"/>
                <a:hlinkClick r:id="rId3">
                  <a:extLst>
                    <a:ext uri="{A12FA001-AC4F-418D-AE19-62706E023703}">
                      <ahyp:hlinkClr xmlns:ahyp="http://schemas.microsoft.com/office/drawing/2018/hyperlinkcolor" val="tx"/>
                    </a:ext>
                  </a:extLst>
                </a:hlinkClick>
              </a:rPr>
              <a:t>Child and Teen Library Accessibility Interest Group!</a:t>
            </a:r>
            <a:endParaRPr lang="en-US" sz="3600">
              <a:ea typeface="Verdana" panose="020B0604030504040204" pitchFamily="34" charset="0"/>
            </a:endParaRPr>
          </a:p>
          <a:p>
            <a:pPr>
              <a:buClr>
                <a:srgbClr val="800000"/>
              </a:buClr>
            </a:pPr>
            <a:r>
              <a:rPr lang="en-US" sz="3600">
                <a:ea typeface="Verdana" panose="020B0604030504040204" pitchFamily="34" charset="0"/>
                <a:hlinkClick r:id="rId4">
                  <a:extLst>
                    <a:ext uri="{A12FA001-AC4F-418D-AE19-62706E023703}">
                      <ahyp:hlinkClr xmlns:ahyp="http://schemas.microsoft.com/office/drawing/2018/hyperlinkcolor" val="tx"/>
                    </a:ext>
                  </a:extLst>
                </a:hlinkClick>
              </a:rPr>
              <a:t>Educator Access Group</a:t>
            </a:r>
            <a:endParaRPr lang="en-US" sz="3600">
              <a:ea typeface="Verdana" panose="020B0604030504040204" pitchFamily="34" charset="0"/>
            </a:endParaRPr>
          </a:p>
          <a:p>
            <a:pPr>
              <a:buClr>
                <a:srgbClr val="800000"/>
              </a:buClr>
            </a:pPr>
            <a:r>
              <a:rPr lang="en-US" sz="3600">
                <a:ea typeface="Verdana" panose="020B0604030504040204" pitchFamily="34" charset="0"/>
                <a:hlinkClick r:id="rId5">
                  <a:extLst>
                    <a:ext uri="{A12FA001-AC4F-418D-AE19-62706E023703}">
                      <ahyp:hlinkClr xmlns:ahyp="http://schemas.microsoft.com/office/drawing/2018/hyperlinkcolor" val="tx"/>
                    </a:ext>
                  </a:extLst>
                </a:hlinkClick>
              </a:rPr>
              <a:t>Resources for Supportin</a:t>
            </a:r>
            <a:r>
              <a:rPr lang="en-US">
                <a:ea typeface="Verdana" panose="020B0604030504040204" pitchFamily="34" charset="0"/>
                <a:hlinkClick r:id="rId5">
                  <a:extLst>
                    <a:ext uri="{A12FA001-AC4F-418D-AE19-62706E023703}">
                      <ahyp:hlinkClr xmlns:ahyp="http://schemas.microsoft.com/office/drawing/2018/hyperlinkcolor" val="tx"/>
                    </a:ext>
                  </a:extLst>
                </a:hlinkClick>
              </a:rPr>
              <a:t>g Kids and teens with Disabilities page</a:t>
            </a:r>
            <a:endParaRPr lang="en-US" sz="3600">
              <a:ea typeface="Verdana" panose="020B0604030504040204" pitchFamily="34" charset="0"/>
            </a:endParaRPr>
          </a:p>
          <a:p>
            <a:pPr>
              <a:buClr>
                <a:srgbClr val="800000"/>
              </a:buClr>
            </a:pPr>
            <a:r>
              <a:rPr lang="en-US">
                <a:ea typeface="Verdana" panose="020B0604030504040204" pitchFamily="34" charset="0"/>
                <a:hlinkClick r:id="rId6">
                  <a:extLst>
                    <a:ext uri="{A12FA001-AC4F-418D-AE19-62706E023703}">
                      <ahyp:hlinkClr xmlns:ahyp="http://schemas.microsoft.com/office/drawing/2018/hyperlinkcolor" val="tx"/>
                    </a:ext>
                  </a:extLst>
                </a:hlinkClick>
              </a:rPr>
              <a:t>Accessible Libraries </a:t>
            </a:r>
            <a:r>
              <a:rPr lang="en-US">
                <a:ea typeface="Verdana" panose="020B0604030504040204" pitchFamily="34" charset="0"/>
              </a:rPr>
              <a:t>(PLARC)</a:t>
            </a:r>
          </a:p>
          <a:p>
            <a:pPr>
              <a:buClr>
                <a:srgbClr val="800000"/>
              </a:buClr>
            </a:pPr>
            <a:r>
              <a:rPr lang="en-US" sz="3600">
                <a:ea typeface="Verdana" panose="020B0604030504040204" pitchFamily="34" charset="0"/>
                <a:hlinkClick r:id="rId7">
                  <a:extLst>
                    <a:ext uri="{A12FA001-AC4F-418D-AE19-62706E023703}">
                      <ahyp:hlinkClr xmlns:ahyp="http://schemas.microsoft.com/office/drawing/2018/hyperlinkcolor" val="tx"/>
                    </a:ext>
                  </a:extLst>
                </a:hlinkClick>
              </a:rPr>
              <a:t>BC SRC Inclusion and Accessibility</a:t>
            </a:r>
            <a:r>
              <a:rPr lang="en-US" sz="3600">
                <a:ea typeface="Verdana" panose="020B0604030504040204" pitchFamily="34" charset="0"/>
              </a:rPr>
              <a:t> page</a:t>
            </a:r>
          </a:p>
          <a:p>
            <a:pPr>
              <a:buClr>
                <a:srgbClr val="800000"/>
              </a:buClr>
            </a:pPr>
            <a:r>
              <a:rPr lang="en-US">
                <a:ea typeface="Verdana" panose="020B0604030504040204" pitchFamily="34" charset="0"/>
                <a:hlinkClick r:id="rId8">
                  <a:extLst>
                    <a:ext uri="{A12FA001-AC4F-418D-AE19-62706E023703}">
                      <ahyp:hlinkClr xmlns:ahyp="http://schemas.microsoft.com/office/drawing/2018/hyperlinkcolor" val="tx"/>
                    </a:ext>
                  </a:extLst>
                </a:hlinkClick>
              </a:rPr>
              <a:t>TDSRC Plan for Accessibility</a:t>
            </a:r>
            <a:r>
              <a:rPr lang="en-US">
                <a:ea typeface="Verdana" panose="020B0604030504040204" pitchFamily="34" charset="0"/>
              </a:rPr>
              <a:t> page</a:t>
            </a:r>
            <a:endParaRPr lang="en-US" sz="3600">
              <a:ea typeface="Verdana" panose="020B0604030504040204" pitchFamily="34" charset="0"/>
            </a:endParaRPr>
          </a:p>
          <a:p>
            <a:endParaRPr lang="en-CA"/>
          </a:p>
        </p:txBody>
      </p:sp>
    </p:spTree>
    <p:extLst>
      <p:ext uri="{BB962C8B-B14F-4D97-AF65-F5344CB8AC3E}">
        <p14:creationId xmlns:p14="http://schemas.microsoft.com/office/powerpoint/2010/main" val="333373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F0B8-BA4D-3D2A-4C1F-018219DCFE0C}"/>
              </a:ext>
            </a:extLst>
          </p:cNvPr>
          <p:cNvSpPr>
            <a:spLocks noGrp="1"/>
          </p:cNvSpPr>
          <p:nvPr>
            <p:ph type="title"/>
          </p:nvPr>
        </p:nvSpPr>
        <p:spPr/>
        <p:txBody>
          <a:bodyPr/>
          <a:lstStyle/>
          <a:p>
            <a:r>
              <a:rPr lang="en-US">
                <a:ea typeface="Verdana"/>
              </a:rPr>
              <a:t>Learning goals</a:t>
            </a:r>
            <a:endParaRPr lang="en-US"/>
          </a:p>
        </p:txBody>
      </p:sp>
      <p:sp>
        <p:nvSpPr>
          <p:cNvPr id="6" name="Content Placeholder 5">
            <a:extLst>
              <a:ext uri="{FF2B5EF4-FFF2-40B4-BE49-F238E27FC236}">
                <a16:creationId xmlns:a16="http://schemas.microsoft.com/office/drawing/2014/main" id="{2623A27B-5EB6-F8BD-6C05-ECF46F06822D}"/>
              </a:ext>
            </a:extLst>
          </p:cNvPr>
          <p:cNvSpPr>
            <a:spLocks noGrp="1"/>
          </p:cNvSpPr>
          <p:nvPr>
            <p:ph idx="1"/>
          </p:nvPr>
        </p:nvSpPr>
        <p:spPr/>
        <p:txBody>
          <a:bodyPr>
            <a:normAutofit/>
          </a:bodyPr>
          <a:lstStyle/>
          <a:p>
            <a:pPr algn="l">
              <a:buFont typeface="Arial" panose="020B0604020202020204" pitchFamily="34" charset="0"/>
              <a:buChar char="•"/>
            </a:pPr>
            <a:r>
              <a:rPr lang="en-CA" sz="3200" b="0" i="0">
                <a:effectLst/>
              </a:rPr>
              <a:t>How to make your club inclusive from planning, delivery and evaluation</a:t>
            </a:r>
          </a:p>
          <a:p>
            <a:pPr algn="l">
              <a:buFont typeface="Arial" panose="020B0604020202020204" pitchFamily="34" charset="0"/>
              <a:buChar char="•"/>
            </a:pPr>
            <a:r>
              <a:rPr lang="en-CA" sz="3200" b="0" i="0">
                <a:effectLst/>
              </a:rPr>
              <a:t>Why libraries should include accessible formats in reading activities</a:t>
            </a:r>
          </a:p>
          <a:p>
            <a:r>
              <a:rPr lang="en-CA" sz="3200"/>
              <a:t>Accessibility considerations for clubs: tracking reading, giveaways and more!</a:t>
            </a:r>
          </a:p>
          <a:p>
            <a:pPr algn="l">
              <a:buFont typeface="Arial" panose="020B0604020202020204" pitchFamily="34" charset="0"/>
              <a:buChar char="•"/>
            </a:pPr>
            <a:r>
              <a:rPr lang="en-CA" sz="3200" b="0" i="0">
                <a:effectLst/>
              </a:rPr>
              <a:t>Craft and activity ideas that are accessible</a:t>
            </a:r>
          </a:p>
        </p:txBody>
      </p:sp>
    </p:spTree>
    <p:extLst>
      <p:ext uri="{BB962C8B-B14F-4D97-AF65-F5344CB8AC3E}">
        <p14:creationId xmlns:p14="http://schemas.microsoft.com/office/powerpoint/2010/main" val="373661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6553-5370-4BEB-A2DB-CC466AB77B60}"/>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1064A1F1-25C4-4A72-8935-E6A81DB1152B}"/>
              </a:ext>
            </a:extLst>
          </p:cNvPr>
          <p:cNvSpPr>
            <a:spLocks noGrp="1"/>
          </p:cNvSpPr>
          <p:nvPr>
            <p:ph idx="1"/>
          </p:nvPr>
        </p:nvSpPr>
        <p:spPr/>
        <p:txBody>
          <a:bodyPr>
            <a:normAutofit/>
          </a:bodyPr>
          <a:lstStyle/>
          <a:p>
            <a:r>
              <a:rPr lang="en-US" altLang="en-US" sz="3000">
                <a:solidFill>
                  <a:prstClr val="black"/>
                </a:solidFill>
                <a:ea typeface="Verdana" panose="020B0604030504040204" pitchFamily="34" charset="0"/>
                <a:cs typeface="Verdana" panose="020B0604030504040204" pitchFamily="34" charset="0"/>
              </a:rPr>
              <a:t>Rachel Breau, Manager Member Services </a:t>
            </a:r>
            <a:r>
              <a:rPr lang="en-US" altLang="en-US" sz="3000">
                <a:solidFill>
                  <a:schemeClr val="accent1">
                    <a:lumMod val="50000"/>
                  </a:schemeClr>
                </a:solidFill>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rachel.breau@celalibrary.ca</a:t>
            </a:r>
            <a:r>
              <a:rPr lang="en-US" altLang="en-US" sz="3000">
                <a:solidFill>
                  <a:schemeClr val="accent1">
                    <a:lumMod val="50000"/>
                  </a:schemeClr>
                </a:solidFill>
                <a:ea typeface="Verdana" panose="020B0604030504040204" pitchFamily="34" charset="0"/>
                <a:cs typeface="Verdana" panose="020B0604030504040204" pitchFamily="34" charset="0"/>
              </a:rPr>
              <a:t> </a:t>
            </a:r>
          </a:p>
          <a:p>
            <a:r>
              <a:rPr lang="en-US" altLang="en-US" sz="3000">
                <a:ea typeface="Verdana" panose="020B0604030504040204" pitchFamily="34" charset="0"/>
                <a:cs typeface="Verdana" panose="020B0604030504040204" pitchFamily="34" charset="0"/>
              </a:rPr>
              <a:t>Denise Scott, Program Assistant</a:t>
            </a:r>
          </a:p>
          <a:p>
            <a:pPr marL="0" indent="0">
              <a:buNone/>
            </a:pPr>
            <a:r>
              <a:rPr lang="en-US" altLang="en-US" sz="3000">
                <a:solidFill>
                  <a:schemeClr val="accent1">
                    <a:lumMod val="50000"/>
                  </a:schemeClr>
                </a:solidFill>
                <a:ea typeface="Verdana" panose="020B0604030504040204" pitchFamily="34" charset="0"/>
                <a:cs typeface="Verdana" panose="020B0604030504040204" pitchFamily="34" charset="0"/>
              </a:rPr>
              <a:t>   </a:t>
            </a:r>
            <a:r>
              <a:rPr lang="en-US" altLang="en-US" sz="3000">
                <a:solidFill>
                  <a:schemeClr val="accent1">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denise.scott@celalibrary.ca </a:t>
            </a:r>
            <a:endParaRPr lang="en-US" altLang="en-US" sz="3000">
              <a:solidFill>
                <a:schemeClr val="accent1">
                  <a:lumMod val="50000"/>
                </a:schemeClr>
              </a:solidFill>
              <a:ea typeface="Verdana" panose="020B0604030504040204" pitchFamily="34" charset="0"/>
              <a:cs typeface="Verdana" panose="020B0604030504040204" pitchFamily="34" charset="0"/>
            </a:endParaRPr>
          </a:p>
          <a:p>
            <a:pPr marL="0" indent="0">
              <a:buNone/>
            </a:pPr>
            <a:endParaRPr lang="en-US" altLang="en-US" sz="3000">
              <a:solidFill>
                <a:schemeClr val="accent1">
                  <a:lumMod val="50000"/>
                </a:schemeClr>
              </a:solidFill>
              <a:ea typeface="Verdana" panose="020B0604030504040204" pitchFamily="34" charset="0"/>
              <a:cs typeface="Verdana" panose="020B0604030504040204" pitchFamily="34" charset="0"/>
            </a:endParaRPr>
          </a:p>
          <a:p>
            <a:pPr marL="0" indent="0">
              <a:buNone/>
            </a:pPr>
            <a:r>
              <a:rPr lang="en-US" sz="3200">
                <a:solidFill>
                  <a:schemeClr val="accent1">
                    <a:lumMod val="50000"/>
                  </a:schemeClr>
                </a:solidFill>
                <a:ea typeface="Verdana" panose="020B0604030504040204" pitchFamily="34" charset="0"/>
                <a:hlinkClick r:id="rId5">
                  <a:extLst>
                    <a:ext uri="{A12FA001-AC4F-418D-AE19-62706E023703}">
                      <ahyp:hlinkClr xmlns:ahyp="http://schemas.microsoft.com/office/drawing/2018/hyperlinkcolor" val="tx"/>
                    </a:ext>
                  </a:extLst>
                </a:hlinkClick>
              </a:rPr>
              <a:t>celalibrary.ca</a:t>
            </a:r>
            <a:r>
              <a:rPr lang="en-US" sz="3200">
                <a:solidFill>
                  <a:schemeClr val="accent1">
                    <a:lumMod val="50000"/>
                  </a:schemeClr>
                </a:solidFill>
                <a:ea typeface="Verdana" panose="020B0604030504040204" pitchFamily="34" charset="0"/>
              </a:rPr>
              <a:t> </a:t>
            </a:r>
            <a:r>
              <a:rPr lang="en-US" sz="3200">
                <a:solidFill>
                  <a:prstClr val="black"/>
                </a:solidFill>
                <a:ea typeface="Verdana" panose="020B0604030504040204" pitchFamily="34" charset="0"/>
              </a:rPr>
              <a:t>1-855-655-2273 ext. 2</a:t>
            </a:r>
          </a:p>
          <a:p>
            <a:pPr marL="0" indent="0">
              <a:buNone/>
            </a:pPr>
            <a:endParaRPr lang="en-US" altLang="en-US" sz="3000">
              <a:solidFill>
                <a:schemeClr val="accent1">
                  <a:lumMod val="50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602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2FB07-1365-C69A-89A2-C275A9D23586}"/>
              </a:ext>
            </a:extLst>
          </p:cNvPr>
          <p:cNvSpPr>
            <a:spLocks noGrp="1"/>
          </p:cNvSpPr>
          <p:nvPr>
            <p:ph type="title"/>
          </p:nvPr>
        </p:nvSpPr>
        <p:spPr/>
        <p:txBody>
          <a:bodyPr/>
          <a:lstStyle/>
          <a:p>
            <a:r>
              <a:rPr lang="en-CA"/>
              <a:t>What is CELA?</a:t>
            </a:r>
          </a:p>
        </p:txBody>
      </p:sp>
      <p:sp>
        <p:nvSpPr>
          <p:cNvPr id="4" name="Content Placeholder 3">
            <a:extLst>
              <a:ext uri="{FF2B5EF4-FFF2-40B4-BE49-F238E27FC236}">
                <a16:creationId xmlns:a16="http://schemas.microsoft.com/office/drawing/2014/main" id="{2A0E0140-36B7-3143-0CE5-7CDE7007ADF9}"/>
              </a:ext>
            </a:extLst>
          </p:cNvPr>
          <p:cNvSpPr>
            <a:spLocks noGrp="1"/>
          </p:cNvSpPr>
          <p:nvPr>
            <p:ph idx="1"/>
          </p:nvPr>
        </p:nvSpPr>
        <p:spPr>
          <a:xfrm>
            <a:off x="609599" y="1417638"/>
            <a:ext cx="7259891" cy="4525963"/>
          </a:xfrm>
        </p:spPr>
        <p:txBody>
          <a:bodyPr>
            <a:normAutofit fontScale="92500"/>
          </a:bodyPr>
          <a:lstStyle/>
          <a:p>
            <a:r>
              <a:rPr lang="en-CA"/>
              <a:t>Is a free library service offered through Canadian public libraries</a:t>
            </a:r>
            <a:endParaRPr lang="en-CA">
              <a:ea typeface="Verdana"/>
            </a:endParaRPr>
          </a:p>
          <a:p>
            <a:r>
              <a:rPr lang="en-CA"/>
              <a:t>Serves people with print disabilities across Canada</a:t>
            </a:r>
            <a:endParaRPr lang="en-CA">
              <a:ea typeface="Verdana"/>
            </a:endParaRPr>
          </a:p>
          <a:p>
            <a:r>
              <a:rPr lang="en-CA"/>
              <a:t>Provides materials in accessible formats, like braille, e-text and audio</a:t>
            </a:r>
            <a:endParaRPr lang="en-CA">
              <a:ea typeface="Verdana"/>
            </a:endParaRPr>
          </a:p>
          <a:p>
            <a:pPr marL="0" indent="0">
              <a:buNone/>
            </a:pPr>
            <a:endParaRPr lang="en-CA"/>
          </a:p>
          <a:p>
            <a:pPr marL="0" indent="0">
              <a:buNone/>
            </a:pPr>
            <a:endParaRPr lang="en-CA"/>
          </a:p>
          <a:p>
            <a:pPr marL="0" indent="0">
              <a:buNone/>
            </a:pPr>
            <a:endParaRPr lang="en-CA"/>
          </a:p>
          <a:p>
            <a:pPr marL="0" indent="0">
              <a:buNone/>
            </a:pPr>
            <a:endParaRPr lang="en-CA"/>
          </a:p>
        </p:txBody>
      </p:sp>
      <p:pic>
        <p:nvPicPr>
          <p:cNvPr id="12" name="Picture 11" descr="Images of hands reading a braille book, a man with a headset and a woman holding an ipad.&#10;CELA Where libraries and accessibility connect&#10;Do you or someone you know have difficulty reading print? Accessible reading materials are available at your public library.">
            <a:extLst>
              <a:ext uri="{FF2B5EF4-FFF2-40B4-BE49-F238E27FC236}">
                <a16:creationId xmlns:a16="http://schemas.microsoft.com/office/drawing/2014/main" id="{DD8A630D-B160-BFA3-1612-87CD15C80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3" y="456010"/>
            <a:ext cx="3712909" cy="5900151"/>
          </a:xfrm>
          <a:prstGeom prst="rect">
            <a:avLst/>
          </a:prstGeom>
        </p:spPr>
      </p:pic>
    </p:spTree>
    <p:extLst>
      <p:ext uri="{BB962C8B-B14F-4D97-AF65-F5344CB8AC3E}">
        <p14:creationId xmlns:p14="http://schemas.microsoft.com/office/powerpoint/2010/main" val="84467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CF2F-999C-C318-CB2E-7BD73764AA18}"/>
              </a:ext>
            </a:extLst>
          </p:cNvPr>
          <p:cNvSpPr>
            <a:spLocks noGrp="1"/>
          </p:cNvSpPr>
          <p:nvPr>
            <p:ph type="title"/>
          </p:nvPr>
        </p:nvSpPr>
        <p:spPr>
          <a:xfrm>
            <a:off x="636917" y="235729"/>
            <a:ext cx="10515600" cy="1325563"/>
          </a:xfrm>
        </p:spPr>
        <p:txBody>
          <a:bodyPr/>
          <a:lstStyle/>
          <a:p>
            <a:r>
              <a:rPr lang="en-CA"/>
              <a:t>Types of disabilities</a:t>
            </a:r>
            <a:endParaRPr lang="en-US"/>
          </a:p>
        </p:txBody>
      </p:sp>
      <p:sp>
        <p:nvSpPr>
          <p:cNvPr id="3" name="Content Placeholder 2">
            <a:extLst>
              <a:ext uri="{FF2B5EF4-FFF2-40B4-BE49-F238E27FC236}">
                <a16:creationId xmlns:a16="http://schemas.microsoft.com/office/drawing/2014/main" id="{AF3679F3-30BD-F763-CF49-DDF1B61E6F25}"/>
              </a:ext>
            </a:extLst>
          </p:cNvPr>
          <p:cNvSpPr>
            <a:spLocks noGrp="1"/>
          </p:cNvSpPr>
          <p:nvPr>
            <p:ph idx="1"/>
          </p:nvPr>
        </p:nvSpPr>
        <p:spPr/>
        <p:txBody>
          <a:bodyPr vert="horz" lIns="91440" tIns="45720" rIns="91440" bIns="45720" rtlCol="0" anchor="t">
            <a:normAutofit/>
          </a:bodyPr>
          <a:lstStyle/>
          <a:p>
            <a:r>
              <a:rPr lang="en-CA" sz="3600">
                <a:ea typeface="+mn-lt"/>
                <a:cs typeface="+mn-lt"/>
              </a:rPr>
              <a:t>    Visual </a:t>
            </a:r>
            <a:endParaRPr lang="en-US" sz="3600">
              <a:cs typeface="Calibri"/>
            </a:endParaRPr>
          </a:p>
          <a:p>
            <a:r>
              <a:rPr lang="en-CA" sz="3600">
                <a:ea typeface="+mn-lt"/>
                <a:cs typeface="+mn-lt"/>
              </a:rPr>
              <a:t>    Physical </a:t>
            </a:r>
            <a:endParaRPr lang="en-CA"/>
          </a:p>
          <a:p>
            <a:r>
              <a:rPr lang="en-CA" sz="3600">
                <a:ea typeface="+mn-lt"/>
                <a:cs typeface="+mn-lt"/>
              </a:rPr>
              <a:t>    Learning </a:t>
            </a:r>
            <a:endParaRPr lang="en-CA"/>
          </a:p>
          <a:p>
            <a:r>
              <a:rPr lang="en-CA" sz="3600">
                <a:ea typeface="+mn-lt"/>
                <a:cs typeface="+mn-lt"/>
              </a:rPr>
              <a:t>    Mental Health </a:t>
            </a:r>
            <a:endParaRPr lang="en-US"/>
          </a:p>
          <a:p>
            <a:r>
              <a:rPr lang="en-CA" sz="3600">
                <a:ea typeface="+mn-lt"/>
                <a:cs typeface="+mn-lt"/>
              </a:rPr>
              <a:t>    Developmental </a:t>
            </a:r>
            <a:endParaRPr lang="en-CA"/>
          </a:p>
          <a:p>
            <a:r>
              <a:rPr lang="en-CA" sz="3600">
                <a:ea typeface="+mn-lt"/>
                <a:cs typeface="+mn-lt"/>
              </a:rPr>
              <a:t>    Hearing</a:t>
            </a:r>
            <a:endParaRPr lang="en-CA"/>
          </a:p>
          <a:p>
            <a:endParaRPr lang="en-CA" sz="3600">
              <a:cs typeface="Calibri"/>
            </a:endParaRPr>
          </a:p>
        </p:txBody>
      </p:sp>
      <p:pic>
        <p:nvPicPr>
          <p:cNvPr id="7" name="Picture 2" descr="Toddler on woman's lap with hands on a printbraille book.">
            <a:extLst>
              <a:ext uri="{FF2B5EF4-FFF2-40B4-BE49-F238E27FC236}">
                <a16:creationId xmlns:a16="http://schemas.microsoft.com/office/drawing/2014/main" id="{68140F95-8F31-A111-F2FB-0A97928AA148}"/>
              </a:ext>
            </a:extLst>
          </p:cNvPr>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t="14440" r="1" b="8857"/>
          <a:stretch/>
        </p:blipFill>
        <p:spPr bwMode="auto">
          <a:xfrm>
            <a:off x="5855322" y="3134270"/>
            <a:ext cx="3241807" cy="3300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oman holding hand of a teenage boy with disability affecting his hands.">
            <a:extLst>
              <a:ext uri="{FF2B5EF4-FFF2-40B4-BE49-F238E27FC236}">
                <a16:creationId xmlns:a16="http://schemas.microsoft.com/office/drawing/2014/main" id="{53FE2042-6E64-0616-855E-7FD145574EA6}"/>
              </a:ext>
            </a:extLst>
          </p:cNvPr>
          <p:cNvPicPr>
            <a:picLocks noChangeAspect="1"/>
          </p:cNvPicPr>
          <p:nvPr>
            <p:custDataLst>
              <p:tags r:id="rId2"/>
            </p:custDataLst>
          </p:nvPr>
        </p:nvPicPr>
        <p:blipFill rotWithShape="1">
          <a:blip r:embed="rId6"/>
          <a:srcRect l="17982" r="16734" b="2"/>
          <a:stretch/>
        </p:blipFill>
        <p:spPr>
          <a:xfrm>
            <a:off x="8425152" y="230032"/>
            <a:ext cx="3299297" cy="3358091"/>
          </a:xfrm>
          <a:prstGeom prst="rect">
            <a:avLst/>
          </a:prstGeom>
        </p:spPr>
      </p:pic>
    </p:spTree>
    <p:extLst>
      <p:ext uri="{BB962C8B-B14F-4D97-AF65-F5344CB8AC3E}">
        <p14:creationId xmlns:p14="http://schemas.microsoft.com/office/powerpoint/2010/main" val="56136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5919-AE70-FFD9-9543-E1158C1EDDDE}"/>
              </a:ext>
            </a:extLst>
          </p:cNvPr>
          <p:cNvSpPr>
            <a:spLocks noGrp="1"/>
          </p:cNvSpPr>
          <p:nvPr>
            <p:ph type="title"/>
          </p:nvPr>
        </p:nvSpPr>
        <p:spPr/>
        <p:txBody>
          <a:bodyPr anchor="ctr">
            <a:normAutofit/>
          </a:bodyPr>
          <a:lstStyle/>
          <a:p>
            <a:r>
              <a:rPr lang="en-US"/>
              <a:t>Story</a:t>
            </a:r>
          </a:p>
        </p:txBody>
      </p:sp>
      <p:sp>
        <p:nvSpPr>
          <p:cNvPr id="9" name="Content Placeholder 2">
            <a:extLst>
              <a:ext uri="{FF2B5EF4-FFF2-40B4-BE49-F238E27FC236}">
                <a16:creationId xmlns:a16="http://schemas.microsoft.com/office/drawing/2014/main" id="{30700F2A-5E83-117F-33ED-511342912D9E}"/>
              </a:ext>
            </a:extLst>
          </p:cNvPr>
          <p:cNvSpPr>
            <a:spLocks noGrp="1"/>
          </p:cNvSpPr>
          <p:nvPr>
            <p:ph idx="1"/>
          </p:nvPr>
        </p:nvSpPr>
        <p:spPr/>
        <p:txBody>
          <a:bodyPr/>
          <a:lstStyle/>
          <a:p>
            <a:pPr marL="0" marR="0" indent="0">
              <a:buNone/>
            </a:pPr>
            <a:r>
              <a:rPr lang="en-CA" sz="3600">
                <a:solidFill>
                  <a:srgbClr val="000000"/>
                </a:solidFill>
                <a:effectLst/>
                <a:ea typeface="Times New Roman" panose="02020603050405020304" pitchFamily="18" charset="0"/>
                <a:cs typeface="Aptos" panose="020B0004020202020204" pitchFamily="34" charset="0"/>
              </a:rPr>
              <a:t>“My little girl has diverse abilities and is embarrassed to read because she is in grade 4 with a grade 1 reading level. SRC has changed all of that to ‘proud of reading’! She even started reading in bed at night on her own with a flashlight – I cried tears of joy” </a:t>
            </a:r>
          </a:p>
          <a:p>
            <a:pPr marL="0" marR="0" indent="0">
              <a:buNone/>
            </a:pPr>
            <a:r>
              <a:rPr lang="en-CA">
                <a:solidFill>
                  <a:srgbClr val="000000"/>
                </a:solidFill>
                <a:ea typeface="Times New Roman" panose="02020603050405020304" pitchFamily="18" charset="0"/>
                <a:cs typeface="Aptos" panose="020B0004020202020204" pitchFamily="34" charset="0"/>
              </a:rPr>
              <a:t>~C</a:t>
            </a:r>
            <a:r>
              <a:rPr lang="en-CA" sz="3600">
                <a:solidFill>
                  <a:srgbClr val="000000"/>
                </a:solidFill>
                <a:effectLst/>
                <a:ea typeface="Times New Roman" panose="02020603050405020304" pitchFamily="18" charset="0"/>
                <a:cs typeface="Aptos" panose="020B0004020202020204" pitchFamily="34" charset="0"/>
              </a:rPr>
              <a:t>omment form, Hespeler parent</a:t>
            </a:r>
            <a:endParaRPr lang="en-CA" sz="3600">
              <a:effectLst/>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99029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722D-CB71-B646-5A37-8BBC74DB7002}"/>
              </a:ext>
            </a:extLst>
          </p:cNvPr>
          <p:cNvSpPr>
            <a:spLocks noGrp="1"/>
          </p:cNvSpPr>
          <p:nvPr>
            <p:ph type="title"/>
          </p:nvPr>
        </p:nvSpPr>
        <p:spPr/>
        <p:txBody>
          <a:bodyPr/>
          <a:lstStyle/>
          <a:p>
            <a:r>
              <a:rPr lang="en-US"/>
              <a:t>SRC Planning</a:t>
            </a:r>
            <a:endParaRPr lang="en-CA"/>
          </a:p>
        </p:txBody>
      </p:sp>
      <p:pic>
        <p:nvPicPr>
          <p:cNvPr id="5" name="Picture 4">
            <a:extLst>
              <a:ext uri="{FF2B5EF4-FFF2-40B4-BE49-F238E27FC236}">
                <a16:creationId xmlns:a16="http://schemas.microsoft.com/office/drawing/2014/main" id="{92815C91-5AEA-04AD-BEE1-3174CC5DE4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53" y="1995228"/>
            <a:ext cx="7652952" cy="3558972"/>
          </a:xfrm>
          <a:prstGeom prst="rect">
            <a:avLst/>
          </a:prstGeom>
        </p:spPr>
      </p:pic>
      <p:sp>
        <p:nvSpPr>
          <p:cNvPr id="3" name="Content Placeholder 2">
            <a:extLst>
              <a:ext uri="{FF2B5EF4-FFF2-40B4-BE49-F238E27FC236}">
                <a16:creationId xmlns:a16="http://schemas.microsoft.com/office/drawing/2014/main" id="{C4D14854-1445-BBBC-06EE-94BE1072B020}"/>
              </a:ext>
            </a:extLst>
          </p:cNvPr>
          <p:cNvSpPr>
            <a:spLocks noGrp="1"/>
          </p:cNvSpPr>
          <p:nvPr>
            <p:ph idx="1"/>
          </p:nvPr>
        </p:nvSpPr>
        <p:spPr/>
        <p:txBody>
          <a:bodyPr/>
          <a:lstStyle/>
          <a:p>
            <a:r>
              <a:rPr lang="en-US"/>
              <a:t>Winter and Spring</a:t>
            </a:r>
          </a:p>
          <a:p>
            <a:r>
              <a:rPr lang="en-US"/>
              <a:t>Summer</a:t>
            </a:r>
          </a:p>
          <a:p>
            <a:r>
              <a:rPr lang="en-US"/>
              <a:t>After summer</a:t>
            </a:r>
            <a:endParaRPr lang="en-CA"/>
          </a:p>
        </p:txBody>
      </p:sp>
    </p:spTree>
    <p:extLst>
      <p:ext uri="{BB962C8B-B14F-4D97-AF65-F5344CB8AC3E}">
        <p14:creationId xmlns:p14="http://schemas.microsoft.com/office/powerpoint/2010/main" val="190995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B292-D588-F176-3CA2-E43299E46931}"/>
              </a:ext>
            </a:extLst>
          </p:cNvPr>
          <p:cNvSpPr>
            <a:spLocks noGrp="1"/>
          </p:cNvSpPr>
          <p:nvPr>
            <p:ph type="title"/>
          </p:nvPr>
        </p:nvSpPr>
        <p:spPr>
          <a:xfrm>
            <a:off x="609600" y="718547"/>
            <a:ext cx="10972800" cy="1143000"/>
          </a:xfrm>
        </p:spPr>
        <p:txBody>
          <a:bodyPr/>
          <a:lstStyle/>
          <a:p>
            <a:r>
              <a:rPr lang="en-US"/>
              <a:t>Winter and Spring</a:t>
            </a:r>
            <a:endParaRPr lang="en-CA"/>
          </a:p>
        </p:txBody>
      </p:sp>
      <p:pic>
        <p:nvPicPr>
          <p:cNvPr id="4" name="Picture 3">
            <a:extLst>
              <a:ext uri="{FF2B5EF4-FFF2-40B4-BE49-F238E27FC236}">
                <a16:creationId xmlns:a16="http://schemas.microsoft.com/office/drawing/2014/main" id="{7E41BE4A-F95B-71CA-B47E-D8DA6CB01E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866" y="2138841"/>
            <a:ext cx="3305175" cy="3429000"/>
          </a:xfrm>
          <a:prstGeom prst="rect">
            <a:avLst/>
          </a:prstGeom>
        </p:spPr>
      </p:pic>
      <p:pic>
        <p:nvPicPr>
          <p:cNvPr id="6" name="Picture 5">
            <a:extLst>
              <a:ext uri="{FF2B5EF4-FFF2-40B4-BE49-F238E27FC236}">
                <a16:creationId xmlns:a16="http://schemas.microsoft.com/office/drawing/2014/main" id="{B78E62EA-1B48-AB47-5147-A56DF257D9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637" y="2042160"/>
            <a:ext cx="3848453" cy="3525681"/>
          </a:xfrm>
          <a:prstGeom prst="rect">
            <a:avLst/>
          </a:prstGeom>
        </p:spPr>
      </p:pic>
    </p:spTree>
    <p:extLst>
      <p:ext uri="{BB962C8B-B14F-4D97-AF65-F5344CB8AC3E}">
        <p14:creationId xmlns:p14="http://schemas.microsoft.com/office/powerpoint/2010/main" val="112044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10FA-8998-8D2E-4CB1-119D6D7F5A65}"/>
              </a:ext>
            </a:extLst>
          </p:cNvPr>
          <p:cNvSpPr>
            <a:spLocks noGrp="1"/>
          </p:cNvSpPr>
          <p:nvPr>
            <p:ph type="title"/>
          </p:nvPr>
        </p:nvSpPr>
        <p:spPr/>
        <p:txBody>
          <a:bodyPr/>
          <a:lstStyle/>
          <a:p>
            <a:r>
              <a:rPr lang="en-US"/>
              <a:t>Born accessible</a:t>
            </a:r>
            <a:endParaRPr lang="en-CA"/>
          </a:p>
        </p:txBody>
      </p:sp>
      <p:sp>
        <p:nvSpPr>
          <p:cNvPr id="3" name="Content Placeholder 2">
            <a:extLst>
              <a:ext uri="{FF2B5EF4-FFF2-40B4-BE49-F238E27FC236}">
                <a16:creationId xmlns:a16="http://schemas.microsoft.com/office/drawing/2014/main" id="{88996394-4E2B-3171-D6DE-006F5075CDDF}"/>
              </a:ext>
            </a:extLst>
          </p:cNvPr>
          <p:cNvSpPr>
            <a:spLocks noGrp="1"/>
          </p:cNvSpPr>
          <p:nvPr>
            <p:ph idx="1"/>
          </p:nvPr>
        </p:nvSpPr>
        <p:spPr>
          <a:xfrm>
            <a:off x="609600" y="1600201"/>
            <a:ext cx="5486400" cy="4525963"/>
          </a:xfrm>
        </p:spPr>
        <p:txBody>
          <a:bodyPr/>
          <a:lstStyle/>
          <a:p>
            <a:r>
              <a:rPr lang="en-US"/>
              <a:t>Accessibility is proactive</a:t>
            </a:r>
          </a:p>
          <a:p>
            <a:r>
              <a:rPr lang="en-US"/>
              <a:t>Easier to plan ahead than adapt on the fly</a:t>
            </a:r>
          </a:p>
          <a:p>
            <a:r>
              <a:rPr lang="en-US"/>
              <a:t>Inclusion and belonging</a:t>
            </a:r>
          </a:p>
        </p:txBody>
      </p:sp>
      <p:pic>
        <p:nvPicPr>
          <p:cNvPr id="5" name="Picture 4" descr="A group of kids, one is sitting in a wheelchair and another has Down syndrome.">
            <a:extLst>
              <a:ext uri="{FF2B5EF4-FFF2-40B4-BE49-F238E27FC236}">
                <a16:creationId xmlns:a16="http://schemas.microsoft.com/office/drawing/2014/main" id="{BEFE13A1-278E-585B-5646-EE65995E1BB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271" y="1993490"/>
            <a:ext cx="5100129" cy="3014920"/>
          </a:xfrm>
          <a:prstGeom prst="rect">
            <a:avLst/>
          </a:prstGeom>
        </p:spPr>
      </p:pic>
    </p:spTree>
    <p:extLst>
      <p:ext uri="{BB962C8B-B14F-4D97-AF65-F5344CB8AC3E}">
        <p14:creationId xmlns:p14="http://schemas.microsoft.com/office/powerpoint/2010/main" val="3684365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CC086D-EDA3-468D-A9B4-5D96BAFC9D25}" vid="{646DCFF5-2DEF-4C20-BECA-1752CD9DF33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CC086D-EDA3-468D-A9B4-5D96BAFC9D25}" vid="{A5FE6389-375C-441E-B9D0-E4F808E794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063f01-faea-4c9e-8a02-d223cffde0c5">
      <Terms xmlns="http://schemas.microsoft.com/office/infopath/2007/PartnerControls"/>
    </lcf76f155ced4ddcb4097134ff3c332f>
    <TaxCatchAll xmlns="d8838bea-bcac-41ad-91f9-c646e9be633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20" ma:contentTypeDescription="Create a new document." ma:contentTypeScope="" ma:versionID="d49f3cfaea590aee7694a30aca01526b">
  <xsd:schema xmlns:xsd="http://www.w3.org/2001/XMLSchema" xmlns:xs="http://www.w3.org/2001/XMLSchema" xmlns:p="http://schemas.microsoft.com/office/2006/metadata/properties" xmlns:ns1="http://schemas.microsoft.com/sharepoint/v3" xmlns:ns2="7a063f01-faea-4c9e-8a02-d223cffde0c5" xmlns:ns3="d8838bea-bcac-41ad-91f9-c646e9be633d" targetNamespace="http://schemas.microsoft.com/office/2006/metadata/properties" ma:root="true" ma:fieldsID="d000544c7501a6a5ea3eddd7a3c216c3" ns1:_="" ns2:_="" ns3:_="">
    <xsd:import namespace="http://schemas.microsoft.com/sharepoint/v3"/>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59938e-b3a8-4d66-a2c9-44a493279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9b0353-a37a-4f25-83a3-c0dd55ceaf3a}" ma:internalName="TaxCatchAll" ma:showField="CatchAllData" ma:web="d8838bea-bcac-41ad-91f9-c646e9be63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74059-FE5A-4B67-A7C7-1A8972B1AE45}">
  <ds:schemaRefs>
    <ds:schemaRef ds:uri="http://purl.org/dc/elements/1.1/"/>
    <ds:schemaRef ds:uri="http://purl.org/dc/terms/"/>
    <ds:schemaRef ds:uri="http://purl.org/dc/dcmitype/"/>
    <ds:schemaRef ds:uri="http://www.w3.org/XML/1998/namespace"/>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d8838bea-bcac-41ad-91f9-c646e9be633d"/>
    <ds:schemaRef ds:uri="7a063f01-faea-4c9e-8a02-d223cffde0c5"/>
  </ds:schemaRefs>
</ds:datastoreItem>
</file>

<file path=customXml/itemProps2.xml><?xml version="1.0" encoding="utf-8"?>
<ds:datastoreItem xmlns:ds="http://schemas.openxmlformats.org/officeDocument/2006/customXml" ds:itemID="{B9E7F8C1-A05F-424D-AB09-FF57CC5EA382}">
  <ds:schemaRefs>
    <ds:schemaRef ds:uri="http://schemas.microsoft.com/sharepoint/v3/contenttype/forms"/>
  </ds:schemaRefs>
</ds:datastoreItem>
</file>

<file path=customXml/itemProps3.xml><?xml version="1.0" encoding="utf-8"?>
<ds:datastoreItem xmlns:ds="http://schemas.openxmlformats.org/officeDocument/2006/customXml" ds:itemID="{529815D7-9074-49A2-B82B-6F465C24BCC0}">
  <ds:schemaRefs>
    <ds:schemaRef ds:uri="7a063f01-faea-4c9e-8a02-d223cffde0c5"/>
    <ds:schemaRef ds:uri="d8838bea-bcac-41ad-91f9-c646e9be63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4721</Words>
  <Application>Microsoft Office PowerPoint</Application>
  <PresentationFormat>Widescreen</PresentationFormat>
  <Paragraphs>257</Paragraphs>
  <Slides>30</Slides>
  <Notes>30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Arial</vt:lpstr>
      <vt:lpstr>Calibri</vt:lpstr>
      <vt:lpstr>Century Gothic</vt:lpstr>
      <vt:lpstr>Times New Roman</vt:lpstr>
      <vt:lpstr>Verdana</vt:lpstr>
      <vt:lpstr>Clouds</vt:lpstr>
      <vt:lpstr>1_Office Theme</vt:lpstr>
      <vt:lpstr>Summer reading for everyone! </vt:lpstr>
      <vt:lpstr>Land acknowledgement</vt:lpstr>
      <vt:lpstr>Learning goals</vt:lpstr>
      <vt:lpstr>What is CELA?</vt:lpstr>
      <vt:lpstr>Types of disabilities</vt:lpstr>
      <vt:lpstr>Story</vt:lpstr>
      <vt:lpstr>SRC Planning</vt:lpstr>
      <vt:lpstr>Winter and Spring</vt:lpstr>
      <vt:lpstr>Born accessible</vt:lpstr>
      <vt:lpstr>Nothing about us, without us!</vt:lpstr>
      <vt:lpstr>SRC examples: BC and New Brunswick</vt:lpstr>
      <vt:lpstr>BC SRC ASL Video</vt:lpstr>
      <vt:lpstr>TD Summer Reading Club</vt:lpstr>
      <vt:lpstr>Outreach</vt:lpstr>
      <vt:lpstr>Summer</vt:lpstr>
      <vt:lpstr>Displays and decorating spaces</vt:lpstr>
      <vt:lpstr>Registration</vt:lpstr>
      <vt:lpstr>Book reporting</vt:lpstr>
      <vt:lpstr>Giveaways and prizes</vt:lpstr>
      <vt:lpstr>Evaluations</vt:lpstr>
      <vt:lpstr>Programming: Crafts</vt:lpstr>
      <vt:lpstr>Programming: Storytime</vt:lpstr>
      <vt:lpstr>Programming: Authors and presenters</vt:lpstr>
      <vt:lpstr>Programming: STEM</vt:lpstr>
      <vt:lpstr>After summer</vt:lpstr>
      <vt:lpstr>TDSRC Accessibility Award</vt:lpstr>
      <vt:lpstr>How CELA can help</vt:lpstr>
      <vt:lpstr>Resources</vt:lpstr>
      <vt:lpstr>More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Tyler</dc:creator>
  <cp:lastModifiedBy>Rachel Breau</cp:lastModifiedBy>
  <cp:revision>3</cp:revision>
  <dcterms:created xsi:type="dcterms:W3CDTF">2023-03-08T16:26:13Z</dcterms:created>
  <dcterms:modified xsi:type="dcterms:W3CDTF">2025-03-25T21:26:03Z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y fmtid="{D5CDD505-2E9C-101B-9397-08002B2CF9AE}" pid="3" name="MediaServiceImageTags">
    <vt:lpwstr/>
  </property>
</Properties>
</file>