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5.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9.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0.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1.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2.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3.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4.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5.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6.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7.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Lst>
  <p:notesMasterIdLst>
    <p:notesMasterId r:id="rId38"/>
  </p:notesMasterIdLst>
  <p:handoutMasterIdLst>
    <p:handoutMasterId r:id="rId39"/>
  </p:handoutMasterIdLst>
  <p:sldIdLst>
    <p:sldId id="256" r:id="rId6"/>
    <p:sldId id="258" r:id="rId7"/>
    <p:sldId id="259" r:id="rId8"/>
    <p:sldId id="263" r:id="rId9"/>
    <p:sldId id="274" r:id="rId10"/>
    <p:sldId id="264" r:id="rId11"/>
    <p:sldId id="277" r:id="rId12"/>
    <p:sldId id="282" r:id="rId13"/>
    <p:sldId id="294" r:id="rId14"/>
    <p:sldId id="275" r:id="rId15"/>
    <p:sldId id="296" r:id="rId16"/>
    <p:sldId id="265" r:id="rId17"/>
    <p:sldId id="266" r:id="rId18"/>
    <p:sldId id="286" r:id="rId19"/>
    <p:sldId id="278" r:id="rId20"/>
    <p:sldId id="285" r:id="rId21"/>
    <p:sldId id="293" r:id="rId22"/>
    <p:sldId id="284" r:id="rId23"/>
    <p:sldId id="281" r:id="rId24"/>
    <p:sldId id="297" r:id="rId25"/>
    <p:sldId id="283" r:id="rId26"/>
    <p:sldId id="276" r:id="rId27"/>
    <p:sldId id="287" r:id="rId28"/>
    <p:sldId id="261" r:id="rId29"/>
    <p:sldId id="271" r:id="rId30"/>
    <p:sldId id="262" r:id="rId31"/>
    <p:sldId id="279" r:id="rId32"/>
    <p:sldId id="280" r:id="rId33"/>
    <p:sldId id="273" r:id="rId34"/>
    <p:sldId id="295" r:id="rId35"/>
    <p:sldId id="269" r:id="rId36"/>
    <p:sldId id="270" r:id="rId3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36636B-F011-48B1-962C-D54AB89F521D}" v="3" dt="2022-12-22T16:26:42.0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391" autoAdjust="0"/>
  </p:normalViewPr>
  <p:slideViewPr>
    <p:cSldViewPr snapToGrid="0">
      <p:cViewPr varScale="1">
        <p:scale>
          <a:sx n="58" d="100"/>
          <a:sy n="58" d="100"/>
        </p:scale>
        <p:origin x="582" y="78"/>
      </p:cViewPr>
      <p:guideLst/>
    </p:cSldViewPr>
  </p:slideViewPr>
  <p:outlineViewPr>
    <p:cViewPr>
      <p:scale>
        <a:sx n="33" d="100"/>
        <a:sy n="33" d="100"/>
      </p:scale>
      <p:origin x="0" y="-4176"/>
    </p:cViewPr>
  </p:outlineViewPr>
  <p:notesTextViewPr>
    <p:cViewPr>
      <p:scale>
        <a:sx n="1" d="1"/>
        <a:sy n="1" d="1"/>
      </p:scale>
      <p:origin x="0" y="0"/>
    </p:cViewPr>
  </p:notesTextViewPr>
  <p:sorterViewPr>
    <p:cViewPr>
      <p:scale>
        <a:sx n="100" d="100"/>
        <a:sy n="100" d="100"/>
      </p:scale>
      <p:origin x="0" y="-3402"/>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Desormeaux" userId="648c408b-f543-46d9-98cd-c88859c41305" providerId="ADAL" clId="{B836636B-F011-48B1-962C-D54AB89F521D}"/>
    <pc:docChg chg="custSel modSld">
      <pc:chgData name="Jessica  Desormeaux" userId="648c408b-f543-46d9-98cd-c88859c41305" providerId="ADAL" clId="{B836636B-F011-48B1-962C-D54AB89F521D}" dt="2022-12-22T16:26:54.746" v="78" actId="207"/>
      <pc:docMkLst>
        <pc:docMk/>
      </pc:docMkLst>
      <pc:sldChg chg="addSp delSp modSp mod modClrScheme delAnim chgLayout">
        <pc:chgData name="Jessica  Desormeaux" userId="648c408b-f543-46d9-98cd-c88859c41305" providerId="ADAL" clId="{B836636B-F011-48B1-962C-D54AB89F521D}" dt="2022-12-22T16:21:41.883" v="53" actId="790"/>
        <pc:sldMkLst>
          <pc:docMk/>
          <pc:sldMk cId="3362390326" sldId="294"/>
        </pc:sldMkLst>
        <pc:spChg chg="mod ord">
          <ac:chgData name="Jessica  Desormeaux" userId="648c408b-f543-46d9-98cd-c88859c41305" providerId="ADAL" clId="{B836636B-F011-48B1-962C-D54AB89F521D}" dt="2022-12-22T16:20:46.192" v="33" actId="700"/>
          <ac:spMkLst>
            <pc:docMk/>
            <pc:sldMk cId="3362390326" sldId="294"/>
            <ac:spMk id="2" creationId="{2199A39A-8DA4-47AE-8C40-BF4322650F62}"/>
          </ac:spMkLst>
        </pc:spChg>
        <pc:spChg chg="add mod ord">
          <ac:chgData name="Jessica  Desormeaux" userId="648c408b-f543-46d9-98cd-c88859c41305" providerId="ADAL" clId="{B836636B-F011-48B1-962C-D54AB89F521D}" dt="2022-12-22T16:21:41.883" v="53" actId="790"/>
          <ac:spMkLst>
            <pc:docMk/>
            <pc:sldMk cId="3362390326" sldId="294"/>
            <ac:spMk id="3" creationId="{834F2FAB-F0FB-A7FF-9194-0F7E0F50AE89}"/>
          </ac:spMkLst>
        </pc:spChg>
        <pc:picChg chg="del">
          <ac:chgData name="Jessica  Desormeaux" userId="648c408b-f543-46d9-98cd-c88859c41305" providerId="ADAL" clId="{B836636B-F011-48B1-962C-D54AB89F521D}" dt="2022-12-22T16:12:53.858" v="0" actId="478"/>
          <ac:picMkLst>
            <pc:docMk/>
            <pc:sldMk cId="3362390326" sldId="294"/>
            <ac:picMk id="5" creationId="{CD0EC7B1-892C-4E22-A317-B89A94009E00}"/>
          </ac:picMkLst>
        </pc:picChg>
      </pc:sldChg>
      <pc:sldChg chg="addSp delSp modSp mod modClrScheme delAnim chgLayout">
        <pc:chgData name="Jessica  Desormeaux" userId="648c408b-f543-46d9-98cd-c88859c41305" providerId="ADAL" clId="{B836636B-F011-48B1-962C-D54AB89F521D}" dt="2022-12-22T16:26:54.746" v="78" actId="207"/>
        <pc:sldMkLst>
          <pc:docMk/>
          <pc:sldMk cId="1149892183" sldId="295"/>
        </pc:sldMkLst>
        <pc:spChg chg="mod ord">
          <ac:chgData name="Jessica  Desormeaux" userId="648c408b-f543-46d9-98cd-c88859c41305" providerId="ADAL" clId="{B836636B-F011-48B1-962C-D54AB89F521D}" dt="2022-12-22T16:26:09.314" v="59" actId="700"/>
          <ac:spMkLst>
            <pc:docMk/>
            <pc:sldMk cId="1149892183" sldId="295"/>
            <ac:spMk id="2" creationId="{05B8C475-C58B-4322-AB3A-961470C2E555}"/>
          </ac:spMkLst>
        </pc:spChg>
        <pc:spChg chg="add mod ord">
          <ac:chgData name="Jessica  Desormeaux" userId="648c408b-f543-46d9-98cd-c88859c41305" providerId="ADAL" clId="{B836636B-F011-48B1-962C-D54AB89F521D}" dt="2022-12-22T16:26:54.746" v="78" actId="207"/>
          <ac:spMkLst>
            <pc:docMk/>
            <pc:sldMk cId="1149892183" sldId="295"/>
            <ac:spMk id="3" creationId="{6888E9A6-DD94-035D-08EC-5412E355B6A2}"/>
          </ac:spMkLst>
        </pc:spChg>
        <pc:picChg chg="del">
          <ac:chgData name="Jessica  Desormeaux" userId="648c408b-f543-46d9-98cd-c88859c41305" providerId="ADAL" clId="{B836636B-F011-48B1-962C-D54AB89F521D}" dt="2022-12-22T16:25:39.895" v="54" actId="478"/>
          <ac:picMkLst>
            <pc:docMk/>
            <pc:sldMk cId="1149892183" sldId="295"/>
            <ac:picMk id="4" creationId="{9A24B53C-5E51-42EF-849A-04692AB709B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337224-EC66-4BE1-BBE8-3CEEAA024826}"/>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CA" dirty="0"/>
          </a:p>
        </p:txBody>
      </p:sp>
      <p:sp>
        <p:nvSpPr>
          <p:cNvPr id="3" name="Date Placeholder 2">
            <a:extLst>
              <a:ext uri="{FF2B5EF4-FFF2-40B4-BE49-F238E27FC236}">
                <a16:creationId xmlns:a16="http://schemas.microsoft.com/office/drawing/2014/main" id="{9F33D2A1-2970-4377-811C-EBC764172556}"/>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110FD3B1-6619-4BE2-B5EB-E9F0E03A7FD7}" type="datetimeFigureOut">
              <a:rPr lang="en-CA" smtClean="0"/>
              <a:t>2022-12-22</a:t>
            </a:fld>
            <a:endParaRPr lang="en-CA" dirty="0"/>
          </a:p>
        </p:txBody>
      </p:sp>
      <p:sp>
        <p:nvSpPr>
          <p:cNvPr id="4" name="Footer Placeholder 3">
            <a:extLst>
              <a:ext uri="{FF2B5EF4-FFF2-40B4-BE49-F238E27FC236}">
                <a16:creationId xmlns:a16="http://schemas.microsoft.com/office/drawing/2014/main" id="{B0021B6B-4E9F-400E-888C-A9DE79B9FD0A}"/>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CA" dirty="0"/>
          </a:p>
        </p:txBody>
      </p:sp>
      <p:sp>
        <p:nvSpPr>
          <p:cNvPr id="5" name="Slide Number Placeholder 4">
            <a:extLst>
              <a:ext uri="{FF2B5EF4-FFF2-40B4-BE49-F238E27FC236}">
                <a16:creationId xmlns:a16="http://schemas.microsoft.com/office/drawing/2014/main" id="{388262A9-39AA-4BE4-8834-2FBE15666B4C}"/>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E63DA43B-BD1A-4139-834E-43892D47A6E5}" type="slidenum">
              <a:rPr lang="en-CA" smtClean="0"/>
              <a:t>‹#›</a:t>
            </a:fld>
            <a:endParaRPr lang="en-CA" dirty="0"/>
          </a:p>
        </p:txBody>
      </p:sp>
    </p:spTree>
    <p:extLst>
      <p:ext uri="{BB962C8B-B14F-4D97-AF65-F5344CB8AC3E}">
        <p14:creationId xmlns:p14="http://schemas.microsoft.com/office/powerpoint/2010/main" val="403690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CA"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71C2F2DA-DFEF-4A81-81E3-3F69E3D8BB7E}" type="datetimeFigureOut">
              <a:rPr lang="en-CA" smtClean="0"/>
              <a:t>2022-12-22</a:t>
            </a:fld>
            <a:endParaRPr lang="en-CA"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CA"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CA"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F838D6A-5324-483A-AC70-04279A06F16F}" type="slidenum">
              <a:rPr lang="en-CA" smtClean="0"/>
              <a:t>‹#›</a:t>
            </a:fld>
            <a:endParaRPr lang="en-CA" dirty="0"/>
          </a:p>
        </p:txBody>
      </p:sp>
    </p:spTree>
    <p:extLst>
      <p:ext uri="{BB962C8B-B14F-4D97-AF65-F5344CB8AC3E}">
        <p14:creationId xmlns:p14="http://schemas.microsoft.com/office/powerpoint/2010/main" val="2536666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F838D6A-5324-483A-AC70-04279A06F16F}" type="slidenum">
              <a:rPr lang="en-CA" smtClean="0"/>
              <a:t>1</a:t>
            </a:fld>
            <a:endParaRPr lang="en-CA" dirty="0"/>
          </a:p>
        </p:txBody>
      </p:sp>
    </p:spTree>
    <p:extLst>
      <p:ext uri="{BB962C8B-B14F-4D97-AF65-F5344CB8AC3E}">
        <p14:creationId xmlns:p14="http://schemas.microsoft.com/office/powerpoint/2010/main" val="2777397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Ioana</a:t>
            </a:r>
          </a:p>
        </p:txBody>
      </p:sp>
      <p:sp>
        <p:nvSpPr>
          <p:cNvPr id="4" name="Slide Number Placeholder 3"/>
          <p:cNvSpPr>
            <a:spLocks noGrp="1"/>
          </p:cNvSpPr>
          <p:nvPr>
            <p:ph type="sldNum" sz="quarter" idx="5"/>
          </p:nvPr>
        </p:nvSpPr>
        <p:spPr/>
        <p:txBody>
          <a:bodyPr/>
          <a:lstStyle/>
          <a:p>
            <a:fld id="{AF838D6A-5324-483A-AC70-04279A06F16F}" type="slidenum">
              <a:rPr lang="en-CA" smtClean="0"/>
              <a:t>12</a:t>
            </a:fld>
            <a:endParaRPr lang="en-CA" dirty="0"/>
          </a:p>
        </p:txBody>
      </p:sp>
    </p:spTree>
    <p:extLst>
      <p:ext uri="{BB962C8B-B14F-4D97-AF65-F5344CB8AC3E}">
        <p14:creationId xmlns:p14="http://schemas.microsoft.com/office/powerpoint/2010/main" val="1137961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CA" dirty="0"/>
              <a:t>Ioana</a:t>
            </a:r>
          </a:p>
          <a:p>
            <a:endParaRPr lang="en-CA" dirty="0"/>
          </a:p>
        </p:txBody>
      </p:sp>
      <p:sp>
        <p:nvSpPr>
          <p:cNvPr id="4" name="Slide Number Placeholder 3"/>
          <p:cNvSpPr>
            <a:spLocks noGrp="1"/>
          </p:cNvSpPr>
          <p:nvPr>
            <p:ph type="sldNum" sz="quarter" idx="5"/>
          </p:nvPr>
        </p:nvSpPr>
        <p:spPr/>
        <p:txBody>
          <a:bodyPr/>
          <a:lstStyle/>
          <a:p>
            <a:fld id="{AF838D6A-5324-483A-AC70-04279A06F16F}" type="slidenum">
              <a:rPr lang="en-CA" smtClean="0"/>
              <a:t>13</a:t>
            </a:fld>
            <a:endParaRPr lang="en-CA" dirty="0"/>
          </a:p>
        </p:txBody>
      </p:sp>
    </p:spTree>
    <p:extLst>
      <p:ext uri="{BB962C8B-B14F-4D97-AF65-F5344CB8AC3E}">
        <p14:creationId xmlns:p14="http://schemas.microsoft.com/office/powerpoint/2010/main" val="1030228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CA" dirty="0"/>
              <a:t>Ioana</a:t>
            </a:r>
          </a:p>
          <a:p>
            <a:endParaRPr lang="en-CA" dirty="0"/>
          </a:p>
        </p:txBody>
      </p:sp>
      <p:sp>
        <p:nvSpPr>
          <p:cNvPr id="4" name="Slide Number Placeholder 3"/>
          <p:cNvSpPr>
            <a:spLocks noGrp="1"/>
          </p:cNvSpPr>
          <p:nvPr>
            <p:ph type="sldNum" sz="quarter" idx="5"/>
          </p:nvPr>
        </p:nvSpPr>
        <p:spPr/>
        <p:txBody>
          <a:bodyPr/>
          <a:lstStyle/>
          <a:p>
            <a:fld id="{AF838D6A-5324-483A-AC70-04279A06F16F}" type="slidenum">
              <a:rPr lang="en-CA" smtClean="0"/>
              <a:t>14</a:t>
            </a:fld>
            <a:endParaRPr lang="en-CA" dirty="0"/>
          </a:p>
        </p:txBody>
      </p:sp>
    </p:spTree>
    <p:extLst>
      <p:ext uri="{BB962C8B-B14F-4D97-AF65-F5344CB8AC3E}">
        <p14:creationId xmlns:p14="http://schemas.microsoft.com/office/powerpoint/2010/main" val="997451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CA" dirty="0"/>
              <a:t>Ioana</a:t>
            </a:r>
          </a:p>
          <a:p>
            <a:endParaRPr lang="en-CA" dirty="0"/>
          </a:p>
        </p:txBody>
      </p:sp>
      <p:sp>
        <p:nvSpPr>
          <p:cNvPr id="4" name="Slide Number Placeholder 3"/>
          <p:cNvSpPr>
            <a:spLocks noGrp="1"/>
          </p:cNvSpPr>
          <p:nvPr>
            <p:ph type="sldNum" sz="quarter" idx="5"/>
          </p:nvPr>
        </p:nvSpPr>
        <p:spPr/>
        <p:txBody>
          <a:bodyPr/>
          <a:lstStyle/>
          <a:p>
            <a:fld id="{AF838D6A-5324-483A-AC70-04279A06F16F}" type="slidenum">
              <a:rPr lang="en-CA" smtClean="0"/>
              <a:t>15</a:t>
            </a:fld>
            <a:endParaRPr lang="en-CA" dirty="0"/>
          </a:p>
        </p:txBody>
      </p:sp>
    </p:spTree>
    <p:extLst>
      <p:ext uri="{BB962C8B-B14F-4D97-AF65-F5344CB8AC3E}">
        <p14:creationId xmlns:p14="http://schemas.microsoft.com/office/powerpoint/2010/main" val="2658648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Ioana</a:t>
            </a:r>
          </a:p>
        </p:txBody>
      </p:sp>
      <p:sp>
        <p:nvSpPr>
          <p:cNvPr id="4" name="Slide Number Placeholder 3"/>
          <p:cNvSpPr>
            <a:spLocks noGrp="1"/>
          </p:cNvSpPr>
          <p:nvPr>
            <p:ph type="sldNum" sz="quarter" idx="5"/>
          </p:nvPr>
        </p:nvSpPr>
        <p:spPr/>
        <p:txBody>
          <a:bodyPr/>
          <a:lstStyle/>
          <a:p>
            <a:fld id="{AF838D6A-5324-483A-AC70-04279A06F16F}" type="slidenum">
              <a:rPr lang="en-CA" smtClean="0"/>
              <a:t>16</a:t>
            </a:fld>
            <a:endParaRPr lang="en-CA" dirty="0"/>
          </a:p>
        </p:txBody>
      </p:sp>
    </p:spTree>
    <p:extLst>
      <p:ext uri="{BB962C8B-B14F-4D97-AF65-F5344CB8AC3E}">
        <p14:creationId xmlns:p14="http://schemas.microsoft.com/office/powerpoint/2010/main" val="3801721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Rosalie</a:t>
            </a:r>
          </a:p>
          <a:p>
            <a:r>
              <a:rPr lang="en-US" dirty="0"/>
              <a:t>Alternative keyboards, including larger keyboards, one-handed keyboards, and Bluetooth keyboards. </a:t>
            </a:r>
          </a:p>
          <a:p>
            <a:r>
              <a:rPr lang="en-US" dirty="0"/>
              <a:t>The Sticky Keys feature helps users that cannot hold down two keys at once (e.g., to press Ctrl-Alt-Del). </a:t>
            </a:r>
          </a:p>
          <a:p>
            <a:r>
              <a:rPr lang="en-US" dirty="0"/>
              <a:t>Alternative mouse inputs: trackballs, touchpads, and more. </a:t>
            </a:r>
          </a:p>
          <a:p>
            <a:r>
              <a:rPr lang="en-US" dirty="0"/>
              <a:t>Switches allow users to operate their devices with one or two switches (or buttons) that can be placed wherever a user needs. If a user can control one body part, they can operate a switch. </a:t>
            </a:r>
          </a:p>
          <a:p>
            <a:r>
              <a:rPr lang="en-US" dirty="0"/>
              <a:t>Eye tracking technology allows users to move the mouse and click with only the use of their eyes. </a:t>
            </a:r>
          </a:p>
          <a:p>
            <a:r>
              <a:rPr lang="en-US" dirty="0"/>
              <a:t>Wheelchair joysticks can also be used as a switch or mouse. Some wheelchairs are operated with sip and puff technology, which also can be used as a switch. </a:t>
            </a:r>
          </a:p>
          <a:p>
            <a:endParaRPr lang="en-CA" dirty="0"/>
          </a:p>
        </p:txBody>
      </p:sp>
      <p:sp>
        <p:nvSpPr>
          <p:cNvPr id="4" name="Slide Number Placeholder 3"/>
          <p:cNvSpPr>
            <a:spLocks noGrp="1"/>
          </p:cNvSpPr>
          <p:nvPr>
            <p:ph type="sldNum" sz="quarter" idx="5"/>
          </p:nvPr>
        </p:nvSpPr>
        <p:spPr/>
        <p:txBody>
          <a:bodyPr/>
          <a:lstStyle/>
          <a:p>
            <a:fld id="{AF838D6A-5324-483A-AC70-04279A06F16F}" type="slidenum">
              <a:rPr lang="en-CA" smtClean="0"/>
              <a:t>17</a:t>
            </a:fld>
            <a:endParaRPr lang="en-CA" dirty="0"/>
          </a:p>
        </p:txBody>
      </p:sp>
    </p:spTree>
    <p:extLst>
      <p:ext uri="{BB962C8B-B14F-4D97-AF65-F5344CB8AC3E}">
        <p14:creationId xmlns:p14="http://schemas.microsoft.com/office/powerpoint/2010/main" val="729600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CA" dirty="0"/>
              <a:t>Rosalie</a:t>
            </a:r>
          </a:p>
          <a:p>
            <a:endParaRPr lang="en-CA" dirty="0"/>
          </a:p>
        </p:txBody>
      </p:sp>
      <p:sp>
        <p:nvSpPr>
          <p:cNvPr id="4" name="Slide Number Placeholder 3"/>
          <p:cNvSpPr>
            <a:spLocks noGrp="1"/>
          </p:cNvSpPr>
          <p:nvPr>
            <p:ph type="sldNum" sz="quarter" idx="5"/>
          </p:nvPr>
        </p:nvSpPr>
        <p:spPr/>
        <p:txBody>
          <a:bodyPr/>
          <a:lstStyle/>
          <a:p>
            <a:fld id="{AF838D6A-5324-483A-AC70-04279A06F16F}" type="slidenum">
              <a:rPr lang="en-CA" smtClean="0"/>
              <a:t>18</a:t>
            </a:fld>
            <a:endParaRPr lang="en-CA" dirty="0"/>
          </a:p>
        </p:txBody>
      </p:sp>
    </p:spTree>
    <p:extLst>
      <p:ext uri="{BB962C8B-B14F-4D97-AF65-F5344CB8AC3E}">
        <p14:creationId xmlns:p14="http://schemas.microsoft.com/office/powerpoint/2010/main" val="3052536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CA" dirty="0"/>
              <a:t>Rosalie</a:t>
            </a:r>
          </a:p>
          <a:p>
            <a:endParaRPr lang="en-CA" dirty="0"/>
          </a:p>
        </p:txBody>
      </p:sp>
      <p:sp>
        <p:nvSpPr>
          <p:cNvPr id="4" name="Slide Number Placeholder 3"/>
          <p:cNvSpPr>
            <a:spLocks noGrp="1"/>
          </p:cNvSpPr>
          <p:nvPr>
            <p:ph type="sldNum" sz="quarter" idx="5"/>
          </p:nvPr>
        </p:nvSpPr>
        <p:spPr/>
        <p:txBody>
          <a:bodyPr/>
          <a:lstStyle/>
          <a:p>
            <a:fld id="{AF838D6A-5324-483A-AC70-04279A06F16F}" type="slidenum">
              <a:rPr lang="en-CA" smtClean="0"/>
              <a:t>19</a:t>
            </a:fld>
            <a:endParaRPr lang="en-CA" dirty="0"/>
          </a:p>
        </p:txBody>
      </p:sp>
    </p:spTree>
    <p:extLst>
      <p:ext uri="{BB962C8B-B14F-4D97-AF65-F5344CB8AC3E}">
        <p14:creationId xmlns:p14="http://schemas.microsoft.com/office/powerpoint/2010/main" val="3281232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CA" dirty="0"/>
              <a:t>Rosalie</a:t>
            </a:r>
          </a:p>
          <a:p>
            <a:pPr defTabSz="966612">
              <a:defRPr/>
            </a:pPr>
            <a:endParaRPr lang="en-CA" dirty="0"/>
          </a:p>
          <a:p>
            <a:pPr defTabSz="966612">
              <a:defRPr/>
            </a:pPr>
            <a:r>
              <a:rPr lang="en-US" dirty="0"/>
              <a:t>and is capable of streaming audio content, relaying information, and communicating with other devices</a:t>
            </a:r>
          </a:p>
          <a:p>
            <a:pPr defTabSz="966612">
              <a:defRPr/>
            </a:pPr>
            <a:endParaRPr lang="en-CA" dirty="0"/>
          </a:p>
          <a:p>
            <a:endParaRPr lang="en-CA" dirty="0"/>
          </a:p>
        </p:txBody>
      </p:sp>
      <p:sp>
        <p:nvSpPr>
          <p:cNvPr id="4" name="Slide Number Placeholder 3"/>
          <p:cNvSpPr>
            <a:spLocks noGrp="1"/>
          </p:cNvSpPr>
          <p:nvPr>
            <p:ph type="sldNum" sz="quarter" idx="5"/>
          </p:nvPr>
        </p:nvSpPr>
        <p:spPr/>
        <p:txBody>
          <a:bodyPr/>
          <a:lstStyle/>
          <a:p>
            <a:fld id="{AF838D6A-5324-483A-AC70-04279A06F16F}" type="slidenum">
              <a:rPr lang="en-CA" smtClean="0"/>
              <a:t>21</a:t>
            </a:fld>
            <a:endParaRPr lang="en-CA" dirty="0"/>
          </a:p>
        </p:txBody>
      </p:sp>
    </p:spTree>
    <p:extLst>
      <p:ext uri="{BB962C8B-B14F-4D97-AF65-F5344CB8AC3E}">
        <p14:creationId xmlns:p14="http://schemas.microsoft.com/office/powerpoint/2010/main" val="4135159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Yves</a:t>
            </a:r>
          </a:p>
        </p:txBody>
      </p:sp>
      <p:sp>
        <p:nvSpPr>
          <p:cNvPr id="4" name="Slide Number Placeholder 3"/>
          <p:cNvSpPr>
            <a:spLocks noGrp="1"/>
          </p:cNvSpPr>
          <p:nvPr>
            <p:ph type="sldNum" sz="quarter" idx="5"/>
          </p:nvPr>
        </p:nvSpPr>
        <p:spPr/>
        <p:txBody>
          <a:bodyPr/>
          <a:lstStyle/>
          <a:p>
            <a:fld id="{AF838D6A-5324-483A-AC70-04279A06F16F}" type="slidenum">
              <a:rPr lang="en-CA" smtClean="0"/>
              <a:t>22</a:t>
            </a:fld>
            <a:endParaRPr lang="en-CA" dirty="0"/>
          </a:p>
        </p:txBody>
      </p:sp>
    </p:spTree>
    <p:extLst>
      <p:ext uri="{BB962C8B-B14F-4D97-AF65-F5344CB8AC3E}">
        <p14:creationId xmlns:p14="http://schemas.microsoft.com/office/powerpoint/2010/main" val="1228813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Rosalie</a:t>
            </a:r>
          </a:p>
          <a:p>
            <a:endParaRPr lang="en-CA" dirty="0"/>
          </a:p>
        </p:txBody>
      </p:sp>
      <p:sp>
        <p:nvSpPr>
          <p:cNvPr id="4" name="Slide Number Placeholder 3"/>
          <p:cNvSpPr>
            <a:spLocks noGrp="1"/>
          </p:cNvSpPr>
          <p:nvPr>
            <p:ph type="sldNum" sz="quarter" idx="5"/>
          </p:nvPr>
        </p:nvSpPr>
        <p:spPr/>
        <p:txBody>
          <a:bodyPr/>
          <a:lstStyle/>
          <a:p>
            <a:fld id="{AF838D6A-5324-483A-AC70-04279A06F16F}" type="slidenum">
              <a:rPr lang="en-CA" smtClean="0"/>
              <a:t>2</a:t>
            </a:fld>
            <a:endParaRPr lang="en-CA" dirty="0"/>
          </a:p>
        </p:txBody>
      </p:sp>
    </p:spTree>
    <p:extLst>
      <p:ext uri="{BB962C8B-B14F-4D97-AF65-F5344CB8AC3E}">
        <p14:creationId xmlns:p14="http://schemas.microsoft.com/office/powerpoint/2010/main" val="227538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CA" dirty="0"/>
              <a:t>Yves</a:t>
            </a:r>
          </a:p>
          <a:p>
            <a:endParaRPr lang="en-CA" dirty="0"/>
          </a:p>
        </p:txBody>
      </p:sp>
      <p:sp>
        <p:nvSpPr>
          <p:cNvPr id="4" name="Slide Number Placeholder 3"/>
          <p:cNvSpPr>
            <a:spLocks noGrp="1"/>
          </p:cNvSpPr>
          <p:nvPr>
            <p:ph type="sldNum" sz="quarter" idx="5"/>
          </p:nvPr>
        </p:nvSpPr>
        <p:spPr/>
        <p:txBody>
          <a:bodyPr/>
          <a:lstStyle/>
          <a:p>
            <a:fld id="{AF838D6A-5324-483A-AC70-04279A06F16F}" type="slidenum">
              <a:rPr lang="en-CA" smtClean="0"/>
              <a:t>23</a:t>
            </a:fld>
            <a:endParaRPr lang="en-CA" dirty="0"/>
          </a:p>
        </p:txBody>
      </p:sp>
    </p:spTree>
    <p:extLst>
      <p:ext uri="{BB962C8B-B14F-4D97-AF65-F5344CB8AC3E}">
        <p14:creationId xmlns:p14="http://schemas.microsoft.com/office/powerpoint/2010/main" val="904101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CA" dirty="0"/>
              <a:t>Yves</a:t>
            </a:r>
          </a:p>
          <a:p>
            <a:endParaRPr lang="en-CA" dirty="0"/>
          </a:p>
        </p:txBody>
      </p:sp>
      <p:sp>
        <p:nvSpPr>
          <p:cNvPr id="4" name="Slide Number Placeholder 3"/>
          <p:cNvSpPr>
            <a:spLocks noGrp="1"/>
          </p:cNvSpPr>
          <p:nvPr>
            <p:ph type="sldNum" sz="quarter" idx="5"/>
          </p:nvPr>
        </p:nvSpPr>
        <p:spPr/>
        <p:txBody>
          <a:bodyPr/>
          <a:lstStyle/>
          <a:p>
            <a:fld id="{AF838D6A-5324-483A-AC70-04279A06F16F}" type="slidenum">
              <a:rPr lang="en-CA" smtClean="0"/>
              <a:t>24</a:t>
            </a:fld>
            <a:endParaRPr lang="en-CA" dirty="0"/>
          </a:p>
        </p:txBody>
      </p:sp>
    </p:spTree>
    <p:extLst>
      <p:ext uri="{BB962C8B-B14F-4D97-AF65-F5344CB8AC3E}">
        <p14:creationId xmlns:p14="http://schemas.microsoft.com/office/powerpoint/2010/main" val="2666361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CA" dirty="0"/>
              <a:t>Ioana</a:t>
            </a:r>
          </a:p>
          <a:p>
            <a:endParaRPr lang="en-CA" dirty="0"/>
          </a:p>
        </p:txBody>
      </p:sp>
      <p:sp>
        <p:nvSpPr>
          <p:cNvPr id="4" name="Slide Number Placeholder 3"/>
          <p:cNvSpPr>
            <a:spLocks noGrp="1"/>
          </p:cNvSpPr>
          <p:nvPr>
            <p:ph type="sldNum" sz="quarter" idx="5"/>
          </p:nvPr>
        </p:nvSpPr>
        <p:spPr/>
        <p:txBody>
          <a:bodyPr/>
          <a:lstStyle/>
          <a:p>
            <a:fld id="{AF838D6A-5324-483A-AC70-04279A06F16F}" type="slidenum">
              <a:rPr lang="en-CA" smtClean="0"/>
              <a:t>25</a:t>
            </a:fld>
            <a:endParaRPr lang="en-CA" dirty="0"/>
          </a:p>
        </p:txBody>
      </p:sp>
    </p:spTree>
    <p:extLst>
      <p:ext uri="{BB962C8B-B14F-4D97-AF65-F5344CB8AC3E}">
        <p14:creationId xmlns:p14="http://schemas.microsoft.com/office/powerpoint/2010/main" val="3463627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Ioana</a:t>
            </a:r>
          </a:p>
        </p:txBody>
      </p:sp>
      <p:sp>
        <p:nvSpPr>
          <p:cNvPr id="4" name="Slide Number Placeholder 3"/>
          <p:cNvSpPr>
            <a:spLocks noGrp="1"/>
          </p:cNvSpPr>
          <p:nvPr>
            <p:ph type="sldNum" sz="quarter" idx="5"/>
          </p:nvPr>
        </p:nvSpPr>
        <p:spPr/>
        <p:txBody>
          <a:bodyPr/>
          <a:lstStyle/>
          <a:p>
            <a:fld id="{AF838D6A-5324-483A-AC70-04279A06F16F}" type="slidenum">
              <a:rPr lang="en-CA" smtClean="0"/>
              <a:t>26</a:t>
            </a:fld>
            <a:endParaRPr lang="en-CA" dirty="0"/>
          </a:p>
        </p:txBody>
      </p:sp>
    </p:spTree>
    <p:extLst>
      <p:ext uri="{BB962C8B-B14F-4D97-AF65-F5344CB8AC3E}">
        <p14:creationId xmlns:p14="http://schemas.microsoft.com/office/powerpoint/2010/main" val="4111346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CA" dirty="0"/>
              <a:t>Ioana</a:t>
            </a:r>
          </a:p>
          <a:p>
            <a:endParaRPr lang="en-CA" dirty="0"/>
          </a:p>
        </p:txBody>
      </p:sp>
      <p:sp>
        <p:nvSpPr>
          <p:cNvPr id="4" name="Slide Number Placeholder 3"/>
          <p:cNvSpPr>
            <a:spLocks noGrp="1"/>
          </p:cNvSpPr>
          <p:nvPr>
            <p:ph type="sldNum" sz="quarter" idx="5"/>
          </p:nvPr>
        </p:nvSpPr>
        <p:spPr/>
        <p:txBody>
          <a:bodyPr/>
          <a:lstStyle/>
          <a:p>
            <a:fld id="{AF838D6A-5324-483A-AC70-04279A06F16F}" type="slidenum">
              <a:rPr lang="en-CA" smtClean="0"/>
              <a:t>27</a:t>
            </a:fld>
            <a:endParaRPr lang="en-CA" dirty="0"/>
          </a:p>
        </p:txBody>
      </p:sp>
    </p:spTree>
    <p:extLst>
      <p:ext uri="{BB962C8B-B14F-4D97-AF65-F5344CB8AC3E}">
        <p14:creationId xmlns:p14="http://schemas.microsoft.com/office/powerpoint/2010/main" val="1040765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CA" dirty="0"/>
              <a:t>Ioana</a:t>
            </a:r>
          </a:p>
          <a:p>
            <a:endParaRPr lang="en-CA" dirty="0"/>
          </a:p>
        </p:txBody>
      </p:sp>
      <p:sp>
        <p:nvSpPr>
          <p:cNvPr id="4" name="Slide Number Placeholder 3"/>
          <p:cNvSpPr>
            <a:spLocks noGrp="1"/>
          </p:cNvSpPr>
          <p:nvPr>
            <p:ph type="sldNum" sz="quarter" idx="5"/>
          </p:nvPr>
        </p:nvSpPr>
        <p:spPr/>
        <p:txBody>
          <a:bodyPr/>
          <a:lstStyle/>
          <a:p>
            <a:fld id="{AF838D6A-5324-483A-AC70-04279A06F16F}" type="slidenum">
              <a:rPr lang="en-CA" smtClean="0"/>
              <a:t>28</a:t>
            </a:fld>
            <a:endParaRPr lang="en-CA" dirty="0"/>
          </a:p>
        </p:txBody>
      </p:sp>
    </p:spTree>
    <p:extLst>
      <p:ext uri="{BB962C8B-B14F-4D97-AF65-F5344CB8AC3E}">
        <p14:creationId xmlns:p14="http://schemas.microsoft.com/office/powerpoint/2010/main" val="3912563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CA" dirty="0"/>
              <a:t>Ioana</a:t>
            </a:r>
          </a:p>
          <a:p>
            <a:endParaRPr lang="en-CA" dirty="0"/>
          </a:p>
        </p:txBody>
      </p:sp>
      <p:sp>
        <p:nvSpPr>
          <p:cNvPr id="4" name="Slide Number Placeholder 3"/>
          <p:cNvSpPr>
            <a:spLocks noGrp="1"/>
          </p:cNvSpPr>
          <p:nvPr>
            <p:ph type="sldNum" sz="quarter" idx="5"/>
          </p:nvPr>
        </p:nvSpPr>
        <p:spPr/>
        <p:txBody>
          <a:bodyPr/>
          <a:lstStyle/>
          <a:p>
            <a:fld id="{AF838D6A-5324-483A-AC70-04279A06F16F}" type="slidenum">
              <a:rPr lang="en-CA" smtClean="0"/>
              <a:t>29</a:t>
            </a:fld>
            <a:endParaRPr lang="en-CA" dirty="0"/>
          </a:p>
        </p:txBody>
      </p:sp>
    </p:spTree>
    <p:extLst>
      <p:ext uri="{BB962C8B-B14F-4D97-AF65-F5344CB8AC3E}">
        <p14:creationId xmlns:p14="http://schemas.microsoft.com/office/powerpoint/2010/main" val="1756828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Rosalie</a:t>
            </a:r>
          </a:p>
        </p:txBody>
      </p:sp>
      <p:sp>
        <p:nvSpPr>
          <p:cNvPr id="4" name="Slide Number Placeholder 3"/>
          <p:cNvSpPr>
            <a:spLocks noGrp="1"/>
          </p:cNvSpPr>
          <p:nvPr>
            <p:ph type="sldNum" sz="quarter" idx="5"/>
          </p:nvPr>
        </p:nvSpPr>
        <p:spPr/>
        <p:txBody>
          <a:bodyPr/>
          <a:lstStyle/>
          <a:p>
            <a:fld id="{AF838D6A-5324-483A-AC70-04279A06F16F}" type="slidenum">
              <a:rPr lang="en-CA" smtClean="0"/>
              <a:t>31</a:t>
            </a:fld>
            <a:endParaRPr lang="en-CA" dirty="0"/>
          </a:p>
        </p:txBody>
      </p:sp>
    </p:spTree>
    <p:extLst>
      <p:ext uri="{BB962C8B-B14F-4D97-AF65-F5344CB8AC3E}">
        <p14:creationId xmlns:p14="http://schemas.microsoft.com/office/powerpoint/2010/main" val="34304633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F838D6A-5324-483A-AC70-04279A06F16F}" type="slidenum">
              <a:rPr lang="en-CA" smtClean="0"/>
              <a:t>32</a:t>
            </a:fld>
            <a:endParaRPr lang="en-CA" dirty="0"/>
          </a:p>
        </p:txBody>
      </p:sp>
    </p:spTree>
    <p:extLst>
      <p:ext uri="{BB962C8B-B14F-4D97-AF65-F5344CB8AC3E}">
        <p14:creationId xmlns:p14="http://schemas.microsoft.com/office/powerpoint/2010/main" val="2389747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CA" dirty="0"/>
              <a:t>Rosalie</a:t>
            </a:r>
          </a:p>
          <a:p>
            <a:endParaRPr lang="en-CA" dirty="0"/>
          </a:p>
        </p:txBody>
      </p:sp>
      <p:sp>
        <p:nvSpPr>
          <p:cNvPr id="4" name="Slide Number Placeholder 3"/>
          <p:cNvSpPr>
            <a:spLocks noGrp="1"/>
          </p:cNvSpPr>
          <p:nvPr>
            <p:ph type="sldNum" sz="quarter" idx="5"/>
          </p:nvPr>
        </p:nvSpPr>
        <p:spPr/>
        <p:txBody>
          <a:bodyPr/>
          <a:lstStyle/>
          <a:p>
            <a:fld id="{AF838D6A-5324-483A-AC70-04279A06F16F}" type="slidenum">
              <a:rPr lang="en-CA" smtClean="0"/>
              <a:t>3</a:t>
            </a:fld>
            <a:endParaRPr lang="en-CA" dirty="0"/>
          </a:p>
        </p:txBody>
      </p:sp>
    </p:spTree>
    <p:extLst>
      <p:ext uri="{BB962C8B-B14F-4D97-AF65-F5344CB8AC3E}">
        <p14:creationId xmlns:p14="http://schemas.microsoft.com/office/powerpoint/2010/main" val="967516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CA" dirty="0"/>
              <a:t>Rosalie</a:t>
            </a:r>
          </a:p>
          <a:p>
            <a:endParaRPr lang="en-CA" dirty="0"/>
          </a:p>
        </p:txBody>
      </p:sp>
      <p:sp>
        <p:nvSpPr>
          <p:cNvPr id="4" name="Slide Number Placeholder 3"/>
          <p:cNvSpPr>
            <a:spLocks noGrp="1"/>
          </p:cNvSpPr>
          <p:nvPr>
            <p:ph type="sldNum" sz="quarter" idx="5"/>
          </p:nvPr>
        </p:nvSpPr>
        <p:spPr/>
        <p:txBody>
          <a:bodyPr/>
          <a:lstStyle/>
          <a:p>
            <a:fld id="{AF838D6A-5324-483A-AC70-04279A06F16F}" type="slidenum">
              <a:rPr lang="en-CA" smtClean="0"/>
              <a:t>4</a:t>
            </a:fld>
            <a:endParaRPr lang="en-CA" dirty="0"/>
          </a:p>
        </p:txBody>
      </p:sp>
    </p:spTree>
    <p:extLst>
      <p:ext uri="{BB962C8B-B14F-4D97-AF65-F5344CB8AC3E}">
        <p14:creationId xmlns:p14="http://schemas.microsoft.com/office/powerpoint/2010/main" val="3298927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Yves</a:t>
            </a:r>
          </a:p>
        </p:txBody>
      </p:sp>
      <p:sp>
        <p:nvSpPr>
          <p:cNvPr id="4" name="Slide Number Placeholder 3"/>
          <p:cNvSpPr>
            <a:spLocks noGrp="1"/>
          </p:cNvSpPr>
          <p:nvPr>
            <p:ph type="sldNum" sz="quarter" idx="5"/>
          </p:nvPr>
        </p:nvSpPr>
        <p:spPr/>
        <p:txBody>
          <a:bodyPr/>
          <a:lstStyle/>
          <a:p>
            <a:fld id="{AF838D6A-5324-483A-AC70-04279A06F16F}" type="slidenum">
              <a:rPr lang="en-CA" smtClean="0"/>
              <a:t>5</a:t>
            </a:fld>
            <a:endParaRPr lang="en-CA" dirty="0"/>
          </a:p>
        </p:txBody>
      </p:sp>
    </p:spTree>
    <p:extLst>
      <p:ext uri="{BB962C8B-B14F-4D97-AF65-F5344CB8AC3E}">
        <p14:creationId xmlns:p14="http://schemas.microsoft.com/office/powerpoint/2010/main" val="4023716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CA" dirty="0"/>
              <a:t>Yves</a:t>
            </a:r>
          </a:p>
          <a:p>
            <a:endParaRPr lang="en-CA" dirty="0"/>
          </a:p>
        </p:txBody>
      </p:sp>
      <p:sp>
        <p:nvSpPr>
          <p:cNvPr id="4" name="Slide Number Placeholder 3"/>
          <p:cNvSpPr>
            <a:spLocks noGrp="1"/>
          </p:cNvSpPr>
          <p:nvPr>
            <p:ph type="sldNum" sz="quarter" idx="5"/>
          </p:nvPr>
        </p:nvSpPr>
        <p:spPr/>
        <p:txBody>
          <a:bodyPr/>
          <a:lstStyle/>
          <a:p>
            <a:fld id="{AF838D6A-5324-483A-AC70-04279A06F16F}" type="slidenum">
              <a:rPr lang="en-CA" smtClean="0"/>
              <a:t>6</a:t>
            </a:fld>
            <a:endParaRPr lang="en-CA" dirty="0"/>
          </a:p>
        </p:txBody>
      </p:sp>
    </p:spTree>
    <p:extLst>
      <p:ext uri="{BB962C8B-B14F-4D97-AF65-F5344CB8AC3E}">
        <p14:creationId xmlns:p14="http://schemas.microsoft.com/office/powerpoint/2010/main" val="3763207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CA" dirty="0"/>
              <a:t>Yves</a:t>
            </a:r>
          </a:p>
          <a:p>
            <a:endParaRPr lang="en-CA" dirty="0"/>
          </a:p>
        </p:txBody>
      </p:sp>
      <p:sp>
        <p:nvSpPr>
          <p:cNvPr id="4" name="Slide Number Placeholder 3"/>
          <p:cNvSpPr>
            <a:spLocks noGrp="1"/>
          </p:cNvSpPr>
          <p:nvPr>
            <p:ph type="sldNum" sz="quarter" idx="5"/>
          </p:nvPr>
        </p:nvSpPr>
        <p:spPr/>
        <p:txBody>
          <a:bodyPr/>
          <a:lstStyle/>
          <a:p>
            <a:fld id="{AF838D6A-5324-483A-AC70-04279A06F16F}" type="slidenum">
              <a:rPr lang="en-CA" smtClean="0"/>
              <a:t>7</a:t>
            </a:fld>
            <a:endParaRPr lang="en-CA" dirty="0"/>
          </a:p>
        </p:txBody>
      </p:sp>
    </p:spTree>
    <p:extLst>
      <p:ext uri="{BB962C8B-B14F-4D97-AF65-F5344CB8AC3E}">
        <p14:creationId xmlns:p14="http://schemas.microsoft.com/office/powerpoint/2010/main" val="599932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CA" dirty="0"/>
              <a:t>Yves</a:t>
            </a:r>
          </a:p>
          <a:p>
            <a:endParaRPr lang="en-CA" dirty="0"/>
          </a:p>
        </p:txBody>
      </p:sp>
      <p:sp>
        <p:nvSpPr>
          <p:cNvPr id="4" name="Slide Number Placeholder 3"/>
          <p:cNvSpPr>
            <a:spLocks noGrp="1"/>
          </p:cNvSpPr>
          <p:nvPr>
            <p:ph type="sldNum" sz="quarter" idx="5"/>
          </p:nvPr>
        </p:nvSpPr>
        <p:spPr/>
        <p:txBody>
          <a:bodyPr/>
          <a:lstStyle/>
          <a:p>
            <a:fld id="{AF838D6A-5324-483A-AC70-04279A06F16F}" type="slidenum">
              <a:rPr lang="en-CA" smtClean="0"/>
              <a:t>8</a:t>
            </a:fld>
            <a:endParaRPr lang="en-CA" dirty="0"/>
          </a:p>
        </p:txBody>
      </p:sp>
    </p:spTree>
    <p:extLst>
      <p:ext uri="{BB962C8B-B14F-4D97-AF65-F5344CB8AC3E}">
        <p14:creationId xmlns:p14="http://schemas.microsoft.com/office/powerpoint/2010/main" val="1781431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Yves</a:t>
            </a:r>
          </a:p>
        </p:txBody>
      </p:sp>
      <p:sp>
        <p:nvSpPr>
          <p:cNvPr id="4" name="Slide Number Placeholder 3"/>
          <p:cNvSpPr>
            <a:spLocks noGrp="1"/>
          </p:cNvSpPr>
          <p:nvPr>
            <p:ph type="sldNum" sz="quarter" idx="5"/>
          </p:nvPr>
        </p:nvSpPr>
        <p:spPr/>
        <p:txBody>
          <a:bodyPr/>
          <a:lstStyle/>
          <a:p>
            <a:fld id="{AF838D6A-5324-483A-AC70-04279A06F16F}" type="slidenum">
              <a:rPr lang="en-CA" smtClean="0"/>
              <a:t>10</a:t>
            </a:fld>
            <a:endParaRPr lang="en-CA" dirty="0"/>
          </a:p>
        </p:txBody>
      </p:sp>
    </p:spTree>
    <p:extLst>
      <p:ext uri="{BB962C8B-B14F-4D97-AF65-F5344CB8AC3E}">
        <p14:creationId xmlns:p14="http://schemas.microsoft.com/office/powerpoint/2010/main" val="2617565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7873" y="2105488"/>
            <a:ext cx="11596254" cy="1470025"/>
          </a:xfrm>
          <a:ln w="19050">
            <a:noFill/>
          </a:ln>
        </p:spPr>
        <p:txBody>
          <a:bodyPr/>
          <a:lstStyle>
            <a:lvl1pPr>
              <a:defRPr>
                <a:solidFill>
                  <a:schemeClr val="tx2">
                    <a:lumMod val="50000"/>
                  </a:schemeClr>
                </a:solidFill>
              </a:defRPr>
            </a:lvl1pPr>
          </a:lstStyle>
          <a:p>
            <a:r>
              <a:rPr lang="en-US" dirty="0"/>
              <a:t>Accessible Reading in the Digital Age</a:t>
            </a:r>
            <a:endParaRPr lang="en-CA" dirty="0"/>
          </a:p>
        </p:txBody>
      </p:sp>
      <p:sp>
        <p:nvSpPr>
          <p:cNvPr id="3" name="Subtitle 2"/>
          <p:cNvSpPr>
            <a:spLocks noGrp="1"/>
          </p:cNvSpPr>
          <p:nvPr>
            <p:ph type="subTitle" idx="1" hasCustomPrompt="1"/>
          </p:nvPr>
        </p:nvSpPr>
        <p:spPr>
          <a:xfrm>
            <a:off x="1828800" y="3886200"/>
            <a:ext cx="8534400" cy="1752600"/>
          </a:xfrm>
          <a:ln w="19050">
            <a:noFill/>
          </a:ln>
        </p:spPr>
        <p:txBody>
          <a:bodyPr/>
          <a:lstStyle>
            <a:lvl1pPr marL="0" indent="0" algn="ctr">
              <a:buNone/>
              <a:defRPr>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Finding the right tech that works for you</a:t>
            </a:r>
            <a:endParaRPr lang="en-CA" dirty="0"/>
          </a:p>
        </p:txBody>
      </p:sp>
    </p:spTree>
    <p:extLst>
      <p:ext uri="{BB962C8B-B14F-4D97-AF65-F5344CB8AC3E}">
        <p14:creationId xmlns:p14="http://schemas.microsoft.com/office/powerpoint/2010/main" val="2805870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dirty="0"/>
              <a:t>Click to edit Master title style</a:t>
            </a:r>
            <a:endParaRPr lang="en-CA" dirty="0"/>
          </a:p>
        </p:txBody>
      </p:sp>
    </p:spTree>
    <p:extLst>
      <p:ext uri="{BB962C8B-B14F-4D97-AF65-F5344CB8AC3E}">
        <p14:creationId xmlns:p14="http://schemas.microsoft.com/office/powerpoint/2010/main" val="6023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123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800" b="1">
                <a:solidFill>
                  <a:schemeClr val="tx2">
                    <a:lumMod val="75000"/>
                  </a:schemeClr>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766733" y="273051"/>
            <a:ext cx="6815667" cy="5853113"/>
          </a:xfrm>
        </p:spPr>
        <p:txBody>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p:cNvSpPr>
            <a:spLocks noGrp="1"/>
          </p:cNvSpPr>
          <p:nvPr>
            <p:ph type="body" sz="half" idx="2"/>
          </p:nvPr>
        </p:nvSpPr>
        <p:spPr>
          <a:xfrm>
            <a:off x="609601" y="1435101"/>
            <a:ext cx="4011084" cy="4691063"/>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Tree>
    <p:extLst>
      <p:ext uri="{BB962C8B-B14F-4D97-AF65-F5344CB8AC3E}">
        <p14:creationId xmlns:p14="http://schemas.microsoft.com/office/powerpoint/2010/main" val="432177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698100"/>
            <a:ext cx="7315200" cy="566738"/>
          </a:xfrm>
          <a:ln w="19050">
            <a:solidFill>
              <a:schemeClr val="accent2">
                <a:lumMod val="75000"/>
              </a:schemeClr>
            </a:solidFill>
          </a:ln>
        </p:spPr>
        <p:txBody>
          <a:bodyPr anchor="b">
            <a:normAutofit/>
          </a:bodyPr>
          <a:lstStyle>
            <a:lvl1pPr algn="l">
              <a:defRPr sz="2800" b="1">
                <a:solidFill>
                  <a:schemeClr val="tx2">
                    <a:lumMod val="75000"/>
                  </a:schemeClr>
                </a:solidFill>
              </a:defRPr>
            </a:lvl1pPr>
          </a:lstStyle>
          <a:p>
            <a:r>
              <a:rPr lang="en-US" dirty="0"/>
              <a:t>Click to edit Master title style</a:t>
            </a:r>
            <a:endParaRPr lang="en-CA" dirty="0"/>
          </a:p>
        </p:txBody>
      </p:sp>
      <p:sp>
        <p:nvSpPr>
          <p:cNvPr id="3" name="Picture Placeholder 2"/>
          <p:cNvSpPr>
            <a:spLocks noGrp="1"/>
          </p:cNvSpPr>
          <p:nvPr>
            <p:ph type="pic" idx="1"/>
          </p:nvPr>
        </p:nvSpPr>
        <p:spPr>
          <a:xfrm>
            <a:off x="2389717" y="480800"/>
            <a:ext cx="7315200" cy="4114800"/>
          </a:xfrm>
        </p:spPr>
        <p:txBody>
          <a:bodyPr>
            <a:normAutofit/>
          </a:bodyPr>
          <a:lstStyle>
            <a:lvl1pPr marL="0" indent="0">
              <a:buNone/>
              <a:defRPr sz="3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CA" dirty="0"/>
          </a:p>
        </p:txBody>
      </p:sp>
      <p:sp>
        <p:nvSpPr>
          <p:cNvPr id="4" name="Text Placeholder 3"/>
          <p:cNvSpPr>
            <a:spLocks noGrp="1"/>
          </p:cNvSpPr>
          <p:nvPr>
            <p:ph type="body" sz="half" idx="2"/>
          </p:nvPr>
        </p:nvSpPr>
        <p:spPr>
          <a:xfrm>
            <a:off x="2389717" y="5367338"/>
            <a:ext cx="7315200" cy="804862"/>
          </a:xfrm>
          <a:ln w="19050">
            <a:solidFill>
              <a:schemeClr val="accent2">
                <a:lumMod val="75000"/>
              </a:schemeClr>
            </a:solidFill>
          </a:ln>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Tree>
    <p:extLst>
      <p:ext uri="{BB962C8B-B14F-4D97-AF65-F5344CB8AC3E}">
        <p14:creationId xmlns:p14="http://schemas.microsoft.com/office/powerpoint/2010/main" val="1151930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lang="en-CA" dirty="0"/>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594126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solidFill>
                  <a:schemeClr val="tx2">
                    <a:lumMod val="75000"/>
                  </a:schemeClr>
                </a:solidFill>
              </a:defRPr>
            </a:lvl1pPr>
          </a:lstStyle>
          <a:p>
            <a:r>
              <a:rPr lang="en-US" dirty="0"/>
              <a:t>Click to edit Master title style</a:t>
            </a:r>
            <a:endParaRPr lang="en-CA"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229304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lang="en-CA" dirty="0"/>
          </a:p>
        </p:txBody>
      </p:sp>
    </p:spTree>
    <p:extLst>
      <p:ext uri="{BB962C8B-B14F-4D97-AF65-F5344CB8AC3E}">
        <p14:creationId xmlns:p14="http://schemas.microsoft.com/office/powerpoint/2010/main" val="1441974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2">
                    <a:lumMod val="75000"/>
                  </a:schemeClr>
                </a:solidFill>
              </a:defRPr>
            </a:lvl1pPr>
          </a:lstStyle>
          <a:p>
            <a:r>
              <a:rPr lang="en-US"/>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2472104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2">
                    <a:lumMod val="75000"/>
                  </a:schemeClr>
                </a:solidFill>
              </a:defRPr>
            </a:lvl1pPr>
          </a:lstStyle>
          <a:p>
            <a:r>
              <a:rPr lang="en-US"/>
              <a:t>Click to edit Master title style</a:t>
            </a:r>
            <a:endParaRPr lang="en-CA" dirty="0"/>
          </a:p>
        </p:txBody>
      </p:sp>
      <p:sp>
        <p:nvSpPr>
          <p:cNvPr id="3" name="Content Placeholder 2"/>
          <p:cNvSpPr>
            <a:spLocks noGrp="1"/>
          </p:cNvSpPr>
          <p:nvPr>
            <p:ph sz="half" idx="1"/>
          </p:nvPr>
        </p:nvSpPr>
        <p:spPr>
          <a:xfrm>
            <a:off x="609600" y="1600201"/>
            <a:ext cx="5384800" cy="4525963"/>
          </a:xfrm>
        </p:spPr>
        <p:txBody>
          <a:bodyPr/>
          <a:lstStyle>
            <a:lvl1pPr>
              <a:defRPr sz="3200"/>
            </a:lvl1pPr>
            <a:lvl2pPr>
              <a:defRPr sz="3000"/>
            </a:lvl2pPr>
            <a:lvl3pPr>
              <a:defRPr sz="28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6197600" y="1600201"/>
            <a:ext cx="5384800" cy="4525963"/>
          </a:xfrm>
        </p:spPr>
        <p:txBody>
          <a:bodyPr/>
          <a:lstStyle>
            <a:lvl1pPr>
              <a:defRPr sz="3200"/>
            </a:lvl1pPr>
            <a:lvl2pPr>
              <a:defRPr sz="3000"/>
            </a:lvl2pPr>
            <a:lvl3pPr>
              <a:defRPr sz="28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4116328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2">
                    <a:lumMod val="75000"/>
                  </a:schemeClr>
                </a:solidFil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616954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ln w="19050">
            <a:solidFill>
              <a:schemeClr val="accent2">
                <a:lumMod val="75000"/>
              </a:schemeClr>
            </a:solidFill>
          </a:ln>
        </p:spPr>
        <p:txBody>
          <a:bodyPr/>
          <a:lstStyle>
            <a:lvl1pPr>
              <a:defRPr>
                <a:solidFill>
                  <a:schemeClr val="tx2">
                    <a:lumMod val="50000"/>
                  </a:schemeClr>
                </a:solidFill>
              </a:defRPr>
            </a:lvl1pPr>
          </a:lstStyle>
          <a:p>
            <a:r>
              <a:rPr lang="en-US" dirty="0"/>
              <a:t>Click to edit Master title style</a:t>
            </a:r>
            <a:endParaRPr lang="en-CA" dirty="0"/>
          </a:p>
        </p:txBody>
      </p:sp>
      <p:sp>
        <p:nvSpPr>
          <p:cNvPr id="3" name="Subtitle 2"/>
          <p:cNvSpPr>
            <a:spLocks noGrp="1"/>
          </p:cNvSpPr>
          <p:nvPr>
            <p:ph type="subTitle" idx="1"/>
          </p:nvPr>
        </p:nvSpPr>
        <p:spPr>
          <a:xfrm>
            <a:off x="1828800" y="3886200"/>
            <a:ext cx="8534400" cy="1752600"/>
          </a:xfrm>
          <a:ln w="19050">
            <a:solidFill>
              <a:schemeClr val="accent2">
                <a:lumMod val="75000"/>
              </a:schemeClr>
            </a:solidFill>
          </a:ln>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Tree>
    <p:extLst>
      <p:ext uri="{BB962C8B-B14F-4D97-AF65-F5344CB8AC3E}">
        <p14:creationId xmlns:p14="http://schemas.microsoft.com/office/powerpoint/2010/main" val="1442798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ln w="19050">
            <a:solidFill>
              <a:schemeClr val="accent2">
                <a:lumMod val="75000"/>
              </a:schemeClr>
            </a:solidFill>
          </a:ln>
        </p:spPr>
        <p:txBody>
          <a:bodyPr anchor="t"/>
          <a:lstStyle>
            <a:lvl1pPr algn="l">
              <a:defRPr sz="4000" b="1" cap="all">
                <a:solidFill>
                  <a:schemeClr val="tx2">
                    <a:lumMod val="75000"/>
                  </a:schemeClr>
                </a:solidFill>
              </a:defRPr>
            </a:lvl1pPr>
          </a:lstStyle>
          <a:p>
            <a:r>
              <a:rPr lang="en-US" dirty="0"/>
              <a:t>Click to edit Master title style</a:t>
            </a:r>
            <a:endParaRPr lang="en-CA" dirty="0"/>
          </a:p>
        </p:txBody>
      </p:sp>
      <p:sp>
        <p:nvSpPr>
          <p:cNvPr id="3" name="Text Placeholder 2"/>
          <p:cNvSpPr>
            <a:spLocks noGrp="1"/>
          </p:cNvSpPr>
          <p:nvPr>
            <p:ph type="body" idx="1"/>
          </p:nvPr>
        </p:nvSpPr>
        <p:spPr>
          <a:xfrm>
            <a:off x="963084" y="2906713"/>
            <a:ext cx="10363200" cy="1500187"/>
          </a:xfrm>
          <a:ln w="19050">
            <a:solidFill>
              <a:schemeClr val="accent2">
                <a:lumMod val="75000"/>
              </a:schemeClr>
            </a:solidFill>
          </a:ln>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13321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2">
                    <a:lumMod val="75000"/>
                  </a:schemeClr>
                </a:solidFill>
              </a:defRPr>
            </a:lvl1pPr>
          </a:lstStyle>
          <a:p>
            <a:r>
              <a:rPr lang="en-US" dirty="0"/>
              <a:t>Click to edit Master title style</a:t>
            </a:r>
            <a:endParaRPr lang="en-CA" dirty="0"/>
          </a:p>
        </p:txBody>
      </p:sp>
      <p:sp>
        <p:nvSpPr>
          <p:cNvPr id="3" name="Content Placeholder 2"/>
          <p:cNvSpPr>
            <a:spLocks noGrp="1"/>
          </p:cNvSpPr>
          <p:nvPr>
            <p:ph sz="half" idx="1"/>
          </p:nvPr>
        </p:nvSpPr>
        <p:spPr>
          <a:xfrm>
            <a:off x="609600" y="1600201"/>
            <a:ext cx="5384800" cy="4525963"/>
          </a:xfrm>
        </p:spPr>
        <p:txBody>
          <a:bodyPr/>
          <a:lstStyle>
            <a:lvl1pPr>
              <a:defRPr sz="3200"/>
            </a:lvl1pPr>
            <a:lvl2pPr>
              <a:defRPr sz="3000"/>
            </a:lvl2pPr>
            <a:lvl3pPr>
              <a:defRPr sz="2800"/>
            </a:lvl3pPr>
            <a:lvl4pPr>
              <a:defRPr sz="2400"/>
            </a:lvl4pPr>
            <a:lvl5pPr>
              <a:defRPr sz="24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6197600" y="1600201"/>
            <a:ext cx="5384800" cy="4525963"/>
          </a:xfrm>
        </p:spPr>
        <p:txBody>
          <a:bodyPr/>
          <a:lstStyle>
            <a:lvl1pPr>
              <a:defRPr sz="3200"/>
            </a:lvl1pPr>
            <a:lvl2pPr>
              <a:defRPr sz="3000"/>
            </a:lvl2pPr>
            <a:lvl3pPr>
              <a:defRPr sz="2800"/>
            </a:lvl3pPr>
            <a:lvl4pPr>
              <a:defRPr sz="2400"/>
            </a:lvl4pPr>
            <a:lvl5pPr>
              <a:defRPr sz="24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321859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dirty="0"/>
              <a:t>Click to edit Master title style</a:t>
            </a:r>
            <a:endParaRPr lang="en-CA" dirty="0"/>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600"/>
            </a:lvl1pPr>
            <a:lvl2pPr>
              <a:defRPr sz="2400"/>
            </a:lvl2pPr>
            <a:lvl3pPr>
              <a:defRPr sz="2200"/>
            </a:lvl3pPr>
            <a:lvl4pPr>
              <a:defRPr sz="2000"/>
            </a:lvl4pPr>
            <a:lvl5pPr>
              <a:defRPr sz="20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600"/>
            </a:lvl1pPr>
            <a:lvl2pPr>
              <a:defRPr sz="2400"/>
            </a:lvl2pPr>
            <a:lvl3pPr>
              <a:defRPr sz="2200"/>
            </a:lvl3pPr>
            <a:lvl4pPr>
              <a:defRPr sz="2000"/>
            </a:lvl4pPr>
            <a:lvl5pPr>
              <a:defRPr sz="20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9363838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jp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5" name="Picture 4">
            <a:extLst>
              <a:ext uri="{FF2B5EF4-FFF2-40B4-BE49-F238E27FC236}">
                <a16:creationId xmlns:a16="http://schemas.microsoft.com/office/drawing/2014/main" id="{BD33DAC2-63B0-4F7D-B884-8A188CAA93D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8880" y="5518778"/>
            <a:ext cx="5040130" cy="1214771"/>
          </a:xfrm>
          <a:prstGeom prst="rect">
            <a:avLst/>
          </a:prstGeom>
        </p:spPr>
      </p:pic>
    </p:spTree>
    <p:extLst>
      <p:ext uri="{BB962C8B-B14F-4D97-AF65-F5344CB8AC3E}">
        <p14:creationId xmlns:p14="http://schemas.microsoft.com/office/powerpoint/2010/main" val="37971936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spcBef>
          <a:spcPct val="0"/>
        </a:spcBef>
        <a:buNone/>
        <a:defRPr sz="48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1" name="TextBox 10"/>
          <p:cNvSpPr txBox="1"/>
          <p:nvPr/>
        </p:nvSpPr>
        <p:spPr>
          <a:xfrm>
            <a:off x="609600" y="6126164"/>
            <a:ext cx="3454400" cy="430887"/>
          </a:xfrm>
          <a:prstGeom prst="rect">
            <a:avLst/>
          </a:prstGeom>
          <a:noFill/>
        </p:spPr>
        <p:txBody>
          <a:bodyPr wrap="square" rtlCol="0">
            <a:spAutoFit/>
          </a:bodyPr>
          <a:lstStyle/>
          <a:p>
            <a:r>
              <a:rPr lang="en-CA" sz="2200" b="1" dirty="0">
                <a:solidFill>
                  <a:schemeClr val="accent2">
                    <a:lumMod val="75000"/>
                  </a:schemeClr>
                </a:solidFill>
                <a:latin typeface="Century Gothic" panose="020B0502020202020204" pitchFamily="34" charset="0"/>
              </a:rPr>
              <a:t>celalibrary.ca</a:t>
            </a:r>
          </a:p>
        </p:txBody>
      </p:sp>
      <p:pic>
        <p:nvPicPr>
          <p:cNvPr id="10" name="Picture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20552" y="5697170"/>
            <a:ext cx="4336329" cy="1045141"/>
          </a:xfrm>
          <a:prstGeom prst="rect">
            <a:avLst/>
          </a:prstGeom>
        </p:spPr>
      </p:pic>
    </p:spTree>
    <p:extLst>
      <p:ext uri="{BB962C8B-B14F-4D97-AF65-F5344CB8AC3E}">
        <p14:creationId xmlns:p14="http://schemas.microsoft.com/office/powerpoint/2010/main" val="323111849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spcBef>
          <a:spcPct val="0"/>
        </a:spcBef>
        <a:buNone/>
        <a:defRPr sz="48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4.png"/><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7pc8km0OVE&amp;t=2932s"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notesSlide" Target="../notesSlides/notesSlide6.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7pc8km0OVE&amp;t=770s"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8B90A-27DD-4077-9F49-8F6197D2DB9B}"/>
              </a:ext>
            </a:extLst>
          </p:cNvPr>
          <p:cNvSpPr>
            <a:spLocks noGrp="1"/>
          </p:cNvSpPr>
          <p:nvPr>
            <p:ph type="ctrTitle"/>
            <p:custDataLst>
              <p:tags r:id="rId1"/>
            </p:custDataLst>
          </p:nvPr>
        </p:nvSpPr>
        <p:spPr>
          <a:xfrm>
            <a:off x="297873" y="2162638"/>
            <a:ext cx="11596254" cy="1470025"/>
          </a:xfrm>
        </p:spPr>
        <p:txBody>
          <a:bodyPr>
            <a:normAutofit fontScale="90000"/>
          </a:bodyPr>
          <a:lstStyle/>
          <a:p>
            <a:r>
              <a:rPr lang="fr-CA" dirty="0"/>
              <a:t>La lecture accessible à l’ère numérique</a:t>
            </a:r>
          </a:p>
        </p:txBody>
      </p:sp>
      <p:sp>
        <p:nvSpPr>
          <p:cNvPr id="3" name="Subtitle 2">
            <a:extLst>
              <a:ext uri="{FF2B5EF4-FFF2-40B4-BE49-F238E27FC236}">
                <a16:creationId xmlns:a16="http://schemas.microsoft.com/office/drawing/2014/main" id="{75D2F1A2-5D15-4824-B673-529804B8AB2B}"/>
              </a:ext>
            </a:extLst>
          </p:cNvPr>
          <p:cNvSpPr>
            <a:spLocks noGrp="1"/>
          </p:cNvSpPr>
          <p:nvPr>
            <p:ph type="subTitle" idx="1"/>
            <p:custDataLst>
              <p:tags r:id="rId2"/>
            </p:custDataLst>
          </p:nvPr>
        </p:nvSpPr>
        <p:spPr>
          <a:xfrm>
            <a:off x="1355558" y="3886200"/>
            <a:ext cx="9007642" cy="1752600"/>
          </a:xfrm>
        </p:spPr>
        <p:txBody>
          <a:bodyPr/>
          <a:lstStyle/>
          <a:p>
            <a:r>
              <a:rPr lang="fr-CA" dirty="0"/>
              <a:t>Trouver la technologie qui </a:t>
            </a:r>
          </a:p>
          <a:p>
            <a:r>
              <a:rPr lang="fr-CA" dirty="0"/>
              <a:t>vous convient</a:t>
            </a:r>
          </a:p>
        </p:txBody>
      </p:sp>
    </p:spTree>
    <p:extLst>
      <p:ext uri="{BB962C8B-B14F-4D97-AF65-F5344CB8AC3E}">
        <p14:creationId xmlns:p14="http://schemas.microsoft.com/office/powerpoint/2010/main" val="3615013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CD94A-F05E-4160-825C-0E3533331C28}"/>
              </a:ext>
            </a:extLst>
          </p:cNvPr>
          <p:cNvSpPr>
            <a:spLocks noGrp="1"/>
          </p:cNvSpPr>
          <p:nvPr>
            <p:ph type="title"/>
            <p:custDataLst>
              <p:tags r:id="rId1"/>
            </p:custDataLst>
          </p:nvPr>
        </p:nvSpPr>
        <p:spPr/>
        <p:txBody>
          <a:bodyPr/>
          <a:lstStyle/>
          <a:p>
            <a:r>
              <a:rPr lang="fr-CA" dirty="0"/>
              <a:t>Afficheurs braille</a:t>
            </a:r>
          </a:p>
        </p:txBody>
      </p:sp>
      <p:sp>
        <p:nvSpPr>
          <p:cNvPr id="3" name="Content Placeholder 2">
            <a:extLst>
              <a:ext uri="{FF2B5EF4-FFF2-40B4-BE49-F238E27FC236}">
                <a16:creationId xmlns:a16="http://schemas.microsoft.com/office/drawing/2014/main" id="{21158B7F-CD7A-45A6-8290-C7EBD657C532}"/>
              </a:ext>
            </a:extLst>
          </p:cNvPr>
          <p:cNvSpPr>
            <a:spLocks noGrp="1"/>
          </p:cNvSpPr>
          <p:nvPr>
            <p:ph idx="1"/>
            <p:custDataLst>
              <p:tags r:id="rId2"/>
            </p:custDataLst>
          </p:nvPr>
        </p:nvSpPr>
        <p:spPr/>
        <p:txBody>
          <a:bodyPr>
            <a:normAutofit fontScale="92500"/>
          </a:bodyPr>
          <a:lstStyle/>
          <a:p>
            <a:r>
              <a:rPr lang="fr-CA" dirty="0"/>
              <a:t>Certains sont utilisés pour prendre des notes hors ligne.</a:t>
            </a:r>
          </a:p>
          <a:p>
            <a:r>
              <a:rPr lang="fr-CA" dirty="0"/>
              <a:t>Certains proposent une sortie en braille pour l’appareil auquel ils sont branchés.</a:t>
            </a:r>
          </a:p>
          <a:p>
            <a:r>
              <a:rPr lang="fr-CA" dirty="0"/>
              <a:t>Certains conjuguent les deux options : des applications Web (essentiellement sur Android) tout en offrant la possibilité de prendre des notes en même temps, sans accéder à Internet.</a:t>
            </a:r>
          </a:p>
          <a:p>
            <a:endParaRPr lang="fr-CA" dirty="0"/>
          </a:p>
          <a:p>
            <a:endParaRPr lang="fr-CA" dirty="0"/>
          </a:p>
        </p:txBody>
      </p:sp>
    </p:spTree>
    <p:extLst>
      <p:ext uri="{BB962C8B-B14F-4D97-AF65-F5344CB8AC3E}">
        <p14:creationId xmlns:p14="http://schemas.microsoft.com/office/powerpoint/2010/main" val="849299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F1481-F0FB-4C0C-8F2D-D127A479BC5A}"/>
              </a:ext>
            </a:extLst>
          </p:cNvPr>
          <p:cNvSpPr>
            <a:spLocks noGrp="1"/>
          </p:cNvSpPr>
          <p:nvPr>
            <p:ph type="title"/>
          </p:nvPr>
        </p:nvSpPr>
        <p:spPr>
          <a:xfrm>
            <a:off x="6551270" y="274637"/>
            <a:ext cx="5031129" cy="1878253"/>
          </a:xfrm>
        </p:spPr>
        <p:txBody>
          <a:bodyPr>
            <a:normAutofit fontScale="90000"/>
          </a:bodyPr>
          <a:lstStyle/>
          <a:p>
            <a:r>
              <a:rPr lang="fr-CA" dirty="0"/>
              <a:t>Photo d’afficheurs braille</a:t>
            </a:r>
          </a:p>
        </p:txBody>
      </p:sp>
      <p:pic>
        <p:nvPicPr>
          <p:cNvPr id="4" name="Content Placeholder 3" descr="Photo d'un afficheur braille noir avec un clavier complet QWERTY comme celui d'un ordinateur. Dessous le clavier se trouve environ 25 cellules de braille.">
            <a:extLst>
              <a:ext uri="{FF2B5EF4-FFF2-40B4-BE49-F238E27FC236}">
                <a16:creationId xmlns:a16="http://schemas.microsoft.com/office/drawing/2014/main" id="{A6E07241-1E19-47A9-A641-C70BB86C5C34}"/>
              </a:ext>
            </a:extLst>
          </p:cNvPr>
          <p:cNvPicPr>
            <a:picLocks noGrp="1" noChangeAspect="1"/>
          </p:cNvPicPr>
          <p:nvPr>
            <p:ph idx="1"/>
          </p:nvPr>
        </p:nvPicPr>
        <p:blipFill>
          <a:blip r:embed="rId2"/>
          <a:stretch>
            <a:fillRect/>
          </a:stretch>
        </p:blipFill>
        <p:spPr>
          <a:xfrm>
            <a:off x="345623" y="179683"/>
            <a:ext cx="5915394" cy="3946413"/>
          </a:xfrm>
          <a:prstGeom prst="rect">
            <a:avLst/>
          </a:prstGeom>
        </p:spPr>
      </p:pic>
      <p:pic>
        <p:nvPicPr>
          <p:cNvPr id="5" name="Picture 4" descr="Afficheur braille gris avec des touches style Perkins et environ 25 cellules brailles dessous. Deux mains lisent les cellules.">
            <a:extLst>
              <a:ext uri="{FF2B5EF4-FFF2-40B4-BE49-F238E27FC236}">
                <a16:creationId xmlns:a16="http://schemas.microsoft.com/office/drawing/2014/main" id="{F72BE7A1-8C0E-4300-9FE7-8C9D326B86F5}"/>
              </a:ext>
            </a:extLst>
          </p:cNvPr>
          <p:cNvPicPr>
            <a:picLocks noChangeAspect="1"/>
          </p:cNvPicPr>
          <p:nvPr/>
        </p:nvPicPr>
        <p:blipFill>
          <a:blip r:embed="rId3"/>
          <a:stretch>
            <a:fillRect/>
          </a:stretch>
        </p:blipFill>
        <p:spPr>
          <a:xfrm>
            <a:off x="5595284" y="2824163"/>
            <a:ext cx="5820428" cy="3271838"/>
          </a:xfrm>
          <a:prstGeom prst="rect">
            <a:avLst/>
          </a:prstGeom>
        </p:spPr>
      </p:pic>
    </p:spTree>
    <p:extLst>
      <p:ext uri="{BB962C8B-B14F-4D97-AF65-F5344CB8AC3E}">
        <p14:creationId xmlns:p14="http://schemas.microsoft.com/office/powerpoint/2010/main" val="125830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CEAC6-A447-4B97-9F0A-E4BB1FA36206}"/>
              </a:ext>
            </a:extLst>
          </p:cNvPr>
          <p:cNvSpPr>
            <a:spLocks noGrp="1"/>
          </p:cNvSpPr>
          <p:nvPr>
            <p:ph type="title"/>
            <p:custDataLst>
              <p:tags r:id="rId1"/>
            </p:custDataLst>
          </p:nvPr>
        </p:nvSpPr>
        <p:spPr/>
        <p:txBody>
          <a:bodyPr>
            <a:normAutofit/>
          </a:bodyPr>
          <a:lstStyle/>
          <a:p>
            <a:r>
              <a:rPr lang="fr-CA" dirty="0"/>
              <a:t>Téléphones intelligents</a:t>
            </a:r>
          </a:p>
        </p:txBody>
      </p:sp>
      <p:sp>
        <p:nvSpPr>
          <p:cNvPr id="3" name="Content Placeholder 2">
            <a:extLst>
              <a:ext uri="{FF2B5EF4-FFF2-40B4-BE49-F238E27FC236}">
                <a16:creationId xmlns:a16="http://schemas.microsoft.com/office/drawing/2014/main" id="{216F4050-A03E-4878-B817-452F746CB87C}"/>
              </a:ext>
            </a:extLst>
          </p:cNvPr>
          <p:cNvSpPr>
            <a:spLocks noGrp="1"/>
          </p:cNvSpPr>
          <p:nvPr>
            <p:ph idx="1"/>
            <p:custDataLst>
              <p:tags r:id="rId2"/>
            </p:custDataLst>
          </p:nvPr>
        </p:nvSpPr>
        <p:spPr>
          <a:xfrm>
            <a:off x="352927" y="1600201"/>
            <a:ext cx="11373852" cy="4525963"/>
          </a:xfrm>
        </p:spPr>
        <p:txBody>
          <a:bodyPr>
            <a:normAutofit lnSpcReduction="10000"/>
          </a:bodyPr>
          <a:lstStyle/>
          <a:p>
            <a:r>
              <a:rPr lang="fr-CA" dirty="0"/>
              <a:t>Outils puissants et polyvalents permettant d’exécuter diverses tâches quotidiennes, y compris la lecture</a:t>
            </a:r>
          </a:p>
          <a:p>
            <a:r>
              <a:rPr lang="fr-CA" dirty="0"/>
              <a:t>Application Be My Eyes</a:t>
            </a:r>
          </a:p>
          <a:p>
            <a:r>
              <a:rPr lang="fr-CA" dirty="0"/>
              <a:t>Peut être considéré comme un outil tout-en-un</a:t>
            </a:r>
          </a:p>
          <a:p>
            <a:r>
              <a:rPr lang="fr-CA" dirty="0"/>
              <a:t>Nous allons nous pencher sur iOS et Android, et comparer leurs avantages et leurs inconvénients</a:t>
            </a:r>
          </a:p>
        </p:txBody>
      </p:sp>
    </p:spTree>
    <p:extLst>
      <p:ext uri="{BB962C8B-B14F-4D97-AF65-F5344CB8AC3E}">
        <p14:creationId xmlns:p14="http://schemas.microsoft.com/office/powerpoint/2010/main" val="776100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60F53-310F-49D6-BC19-07E9C70C9218}"/>
              </a:ext>
            </a:extLst>
          </p:cNvPr>
          <p:cNvSpPr>
            <a:spLocks noGrp="1"/>
          </p:cNvSpPr>
          <p:nvPr>
            <p:ph type="title"/>
            <p:custDataLst>
              <p:tags r:id="rId1"/>
            </p:custDataLst>
          </p:nvPr>
        </p:nvSpPr>
        <p:spPr/>
        <p:txBody>
          <a:bodyPr/>
          <a:lstStyle/>
          <a:p>
            <a:r>
              <a:rPr lang="fr-CA" dirty="0"/>
              <a:t>iOS ou Android</a:t>
            </a:r>
          </a:p>
        </p:txBody>
      </p:sp>
      <p:sp>
        <p:nvSpPr>
          <p:cNvPr id="5" name="Content Placeholder 4">
            <a:extLst>
              <a:ext uri="{FF2B5EF4-FFF2-40B4-BE49-F238E27FC236}">
                <a16:creationId xmlns:a16="http://schemas.microsoft.com/office/drawing/2014/main" id="{6A21EF6F-2588-4025-AA8B-EF7DE8A3946E}"/>
              </a:ext>
            </a:extLst>
          </p:cNvPr>
          <p:cNvSpPr>
            <a:spLocks noGrp="1"/>
          </p:cNvSpPr>
          <p:nvPr>
            <p:ph idx="1"/>
            <p:custDataLst>
              <p:tags r:id="rId2"/>
            </p:custDataLst>
          </p:nvPr>
        </p:nvSpPr>
        <p:spPr/>
        <p:txBody>
          <a:bodyPr>
            <a:normAutofit lnSpcReduction="10000"/>
          </a:bodyPr>
          <a:lstStyle/>
          <a:p>
            <a:pPr marL="0" indent="0">
              <a:buNone/>
            </a:pPr>
            <a:r>
              <a:rPr lang="fr-CA" dirty="0"/>
              <a:t>Les deux systèmes d’exploitation proposent des adaptations d’accessibilité viables, ayant leurs avantages et leurs inconvénients.</a:t>
            </a:r>
          </a:p>
          <a:p>
            <a:pPr marL="0" indent="0">
              <a:buNone/>
            </a:pPr>
            <a:r>
              <a:rPr lang="fr-CA" dirty="0"/>
              <a:t>iOS offre à l’utilisateur une expérience riche, avec des fonctions normalisées.</a:t>
            </a:r>
          </a:p>
          <a:p>
            <a:pPr marL="0" indent="0">
              <a:buNone/>
            </a:pPr>
            <a:r>
              <a:rPr lang="fr-CA" dirty="0"/>
              <a:t>Android dispose d’une configuration plus souple, avec d’excellents tutoriels sur l’accessibilité destinés aux débutants.</a:t>
            </a:r>
          </a:p>
          <a:p>
            <a:pPr marL="0" indent="0">
              <a:buNone/>
            </a:pPr>
            <a:endParaRPr lang="fr-CA" dirty="0"/>
          </a:p>
        </p:txBody>
      </p:sp>
    </p:spTree>
    <p:extLst>
      <p:ext uri="{BB962C8B-B14F-4D97-AF65-F5344CB8AC3E}">
        <p14:creationId xmlns:p14="http://schemas.microsoft.com/office/powerpoint/2010/main" val="3430404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8EBE6-60B0-4826-A546-CCB7AF0050EB}"/>
              </a:ext>
            </a:extLst>
          </p:cNvPr>
          <p:cNvSpPr>
            <a:spLocks noGrp="1"/>
          </p:cNvSpPr>
          <p:nvPr>
            <p:ph type="title"/>
            <p:custDataLst>
              <p:tags r:id="rId1"/>
            </p:custDataLst>
          </p:nvPr>
        </p:nvSpPr>
        <p:spPr/>
        <p:txBody>
          <a:bodyPr>
            <a:normAutofit/>
          </a:bodyPr>
          <a:lstStyle/>
          <a:p>
            <a:r>
              <a:rPr lang="fr-CA" dirty="0"/>
              <a:t>Configuration d’accessibilité</a:t>
            </a:r>
          </a:p>
        </p:txBody>
      </p:sp>
      <p:sp>
        <p:nvSpPr>
          <p:cNvPr id="3" name="Content Placeholder 2">
            <a:extLst>
              <a:ext uri="{FF2B5EF4-FFF2-40B4-BE49-F238E27FC236}">
                <a16:creationId xmlns:a16="http://schemas.microsoft.com/office/drawing/2014/main" id="{E3B84F7B-6B4D-4982-AEC9-89B958EED290}"/>
              </a:ext>
            </a:extLst>
          </p:cNvPr>
          <p:cNvSpPr>
            <a:spLocks noGrp="1"/>
          </p:cNvSpPr>
          <p:nvPr>
            <p:ph idx="1"/>
            <p:custDataLst>
              <p:tags r:id="rId2"/>
            </p:custDataLst>
          </p:nvPr>
        </p:nvSpPr>
        <p:spPr/>
        <p:txBody>
          <a:bodyPr/>
          <a:lstStyle/>
          <a:p>
            <a:pPr marL="0" indent="0">
              <a:buNone/>
            </a:pPr>
            <a:r>
              <a:rPr lang="fr-CA" dirty="0"/>
              <a:t>Paramètres utiles pour une lecture accessible : </a:t>
            </a:r>
          </a:p>
          <a:p>
            <a:r>
              <a:rPr lang="fr-CA" dirty="0"/>
              <a:t>Lecteur d’écran</a:t>
            </a:r>
          </a:p>
          <a:p>
            <a:r>
              <a:rPr lang="fr-CA" dirty="0"/>
              <a:t>Taille des caractères</a:t>
            </a:r>
          </a:p>
          <a:p>
            <a:r>
              <a:rPr lang="fr-CA" dirty="0"/>
              <a:t>Loupe</a:t>
            </a:r>
          </a:p>
          <a:p>
            <a:r>
              <a:rPr lang="fr-CA" dirty="0"/>
              <a:t>Commande vocale</a:t>
            </a:r>
          </a:p>
          <a:p>
            <a:endParaRPr lang="fr-CA" dirty="0"/>
          </a:p>
        </p:txBody>
      </p:sp>
    </p:spTree>
    <p:extLst>
      <p:ext uri="{BB962C8B-B14F-4D97-AF65-F5344CB8AC3E}">
        <p14:creationId xmlns:p14="http://schemas.microsoft.com/office/powerpoint/2010/main" val="2608995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FA75F-0AE5-4E68-A3CF-7EA5793DC495}"/>
              </a:ext>
            </a:extLst>
          </p:cNvPr>
          <p:cNvSpPr>
            <a:spLocks noGrp="1"/>
          </p:cNvSpPr>
          <p:nvPr>
            <p:ph type="title"/>
            <p:custDataLst>
              <p:tags r:id="rId1"/>
            </p:custDataLst>
          </p:nvPr>
        </p:nvSpPr>
        <p:spPr/>
        <p:txBody>
          <a:bodyPr>
            <a:noAutofit/>
          </a:bodyPr>
          <a:lstStyle/>
          <a:p>
            <a:r>
              <a:rPr lang="fr-CA" sz="4000" dirty="0"/>
              <a:t>Lecteurs d’écran sur des appareils à écran tactile </a:t>
            </a:r>
          </a:p>
        </p:txBody>
      </p:sp>
      <p:sp>
        <p:nvSpPr>
          <p:cNvPr id="3" name="Content Placeholder 2">
            <a:extLst>
              <a:ext uri="{FF2B5EF4-FFF2-40B4-BE49-F238E27FC236}">
                <a16:creationId xmlns:a16="http://schemas.microsoft.com/office/drawing/2014/main" id="{985B961C-7CA3-4007-9D10-F2E2977EE8EF}"/>
              </a:ext>
            </a:extLst>
          </p:cNvPr>
          <p:cNvSpPr>
            <a:spLocks noGrp="1"/>
          </p:cNvSpPr>
          <p:nvPr>
            <p:ph idx="1"/>
            <p:custDataLst>
              <p:tags r:id="rId2"/>
            </p:custDataLst>
          </p:nvPr>
        </p:nvSpPr>
        <p:spPr/>
        <p:txBody>
          <a:bodyPr>
            <a:normAutofit fontScale="85000" lnSpcReduction="20000"/>
          </a:bodyPr>
          <a:lstStyle/>
          <a:p>
            <a:r>
              <a:rPr lang="fr-CA" dirty="0"/>
              <a:t>Les principaux lecteurs d’écran sont VoiceOver pour iOS et TalkBack pour Android. </a:t>
            </a:r>
          </a:p>
          <a:p>
            <a:r>
              <a:rPr lang="fr-CA" dirty="0"/>
              <a:t>Sur les appareils à écran tactile, le mode d’interaction habituel est différent.</a:t>
            </a:r>
          </a:p>
          <a:p>
            <a:r>
              <a:rPr lang="fr-CA" dirty="0"/>
              <a:t>Gestes de commande spéciaux pour la révision d’écran et l’activation des boutons, des liens, etc.</a:t>
            </a:r>
          </a:p>
          <a:p>
            <a:r>
              <a:rPr lang="fr-CA" dirty="0"/>
              <a:t>Mode de lecture continue</a:t>
            </a:r>
          </a:p>
          <a:p>
            <a:r>
              <a:rPr lang="fr-CA" dirty="0"/>
              <a:t>Tous les gestes de commande peuvent être exécutés à l’aide de raccourcis sur un clavier connecte en Bluetooth</a:t>
            </a:r>
          </a:p>
        </p:txBody>
      </p:sp>
    </p:spTree>
    <p:extLst>
      <p:ext uri="{BB962C8B-B14F-4D97-AF65-F5344CB8AC3E}">
        <p14:creationId xmlns:p14="http://schemas.microsoft.com/office/powerpoint/2010/main" val="387987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684BF-9F45-4E89-828F-A6CB0152C93B}"/>
              </a:ext>
            </a:extLst>
          </p:cNvPr>
          <p:cNvSpPr>
            <a:spLocks noGrp="1"/>
          </p:cNvSpPr>
          <p:nvPr>
            <p:ph type="title"/>
            <p:custDataLst>
              <p:tags r:id="rId1"/>
            </p:custDataLst>
          </p:nvPr>
        </p:nvSpPr>
        <p:spPr/>
        <p:txBody>
          <a:bodyPr>
            <a:normAutofit/>
          </a:bodyPr>
          <a:lstStyle/>
          <a:p>
            <a:r>
              <a:rPr lang="fr-CA" dirty="0"/>
              <a:t>Adaptations pour basse vision</a:t>
            </a:r>
          </a:p>
        </p:txBody>
      </p:sp>
      <p:sp>
        <p:nvSpPr>
          <p:cNvPr id="3" name="Content Placeholder 2">
            <a:extLst>
              <a:ext uri="{FF2B5EF4-FFF2-40B4-BE49-F238E27FC236}">
                <a16:creationId xmlns:a16="http://schemas.microsoft.com/office/drawing/2014/main" id="{78B60895-5983-47DC-9EAF-207E83FBCCCF}"/>
              </a:ext>
            </a:extLst>
          </p:cNvPr>
          <p:cNvSpPr>
            <a:spLocks noGrp="1"/>
          </p:cNvSpPr>
          <p:nvPr>
            <p:ph idx="1"/>
            <p:custDataLst>
              <p:tags r:id="rId2"/>
            </p:custDataLst>
          </p:nvPr>
        </p:nvSpPr>
        <p:spPr>
          <a:xfrm>
            <a:off x="696286" y="1600202"/>
            <a:ext cx="10886114" cy="3877810"/>
          </a:xfrm>
        </p:spPr>
        <p:txBody>
          <a:bodyPr>
            <a:normAutofit fontScale="92500" lnSpcReduction="10000"/>
          </a:bodyPr>
          <a:lstStyle/>
          <a:p>
            <a:r>
              <a:rPr lang="fr-CA" dirty="0"/>
              <a:t>Les caractères peuvent être agrandis.</a:t>
            </a:r>
          </a:p>
          <a:p>
            <a:r>
              <a:rPr lang="fr-CA" dirty="0"/>
              <a:t>Sur Android, le type de police peut être modifié.</a:t>
            </a:r>
          </a:p>
          <a:p>
            <a:r>
              <a:rPr lang="fr-CA" dirty="0"/>
              <a:t>Le contraste peut être ajusté.</a:t>
            </a:r>
          </a:p>
          <a:p>
            <a:r>
              <a:rPr lang="fr-CA" dirty="0"/>
              <a:t>Une option de loupe d’écran vous permet d’agrandir les mots au fil de la lecture.</a:t>
            </a:r>
          </a:p>
          <a:p>
            <a:r>
              <a:rPr lang="fr-CA" dirty="0"/>
              <a:t>La loupe de votre téléphone peut vous aider à lire du matériel imprimé traditionnel.</a:t>
            </a:r>
          </a:p>
          <a:p>
            <a:endParaRPr lang="fr-CA" dirty="0"/>
          </a:p>
        </p:txBody>
      </p:sp>
    </p:spTree>
    <p:extLst>
      <p:ext uri="{BB962C8B-B14F-4D97-AF65-F5344CB8AC3E}">
        <p14:creationId xmlns:p14="http://schemas.microsoft.com/office/powerpoint/2010/main" val="4189274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F46D2-A389-4870-9109-B3B9DF8AB918}"/>
              </a:ext>
            </a:extLst>
          </p:cNvPr>
          <p:cNvSpPr>
            <a:spLocks noGrp="1"/>
          </p:cNvSpPr>
          <p:nvPr>
            <p:ph type="title"/>
            <p:custDataLst>
              <p:tags r:id="rId1"/>
            </p:custDataLst>
          </p:nvPr>
        </p:nvSpPr>
        <p:spPr/>
        <p:txBody>
          <a:bodyPr>
            <a:normAutofit/>
          </a:bodyPr>
          <a:lstStyle/>
          <a:p>
            <a:r>
              <a:rPr lang="fr-CA" dirty="0"/>
              <a:t>Adaptations pour mobilité réduite</a:t>
            </a:r>
          </a:p>
        </p:txBody>
      </p:sp>
      <p:sp>
        <p:nvSpPr>
          <p:cNvPr id="3" name="Content Placeholder 2">
            <a:extLst>
              <a:ext uri="{FF2B5EF4-FFF2-40B4-BE49-F238E27FC236}">
                <a16:creationId xmlns:a16="http://schemas.microsoft.com/office/drawing/2014/main" id="{0216FAC9-1EFD-4228-9120-E7E0C6485AD2}"/>
              </a:ext>
            </a:extLst>
          </p:cNvPr>
          <p:cNvSpPr>
            <a:spLocks noGrp="1"/>
          </p:cNvSpPr>
          <p:nvPr>
            <p:ph idx="1"/>
            <p:custDataLst>
              <p:tags r:id="rId2"/>
            </p:custDataLst>
          </p:nvPr>
        </p:nvSpPr>
        <p:spPr>
          <a:xfrm>
            <a:off x="788565" y="1600201"/>
            <a:ext cx="10793834" cy="4188203"/>
          </a:xfrm>
        </p:spPr>
        <p:txBody>
          <a:bodyPr>
            <a:normAutofit fontScale="70000" lnSpcReduction="20000"/>
          </a:bodyPr>
          <a:lstStyle/>
          <a:p>
            <a:pPr marL="0" indent="0">
              <a:buNone/>
            </a:pPr>
            <a:endParaRPr lang="fr-CA" dirty="0"/>
          </a:p>
          <a:p>
            <a:pPr marL="0" indent="0">
              <a:buNone/>
            </a:pPr>
            <a:r>
              <a:rPr lang="fr-CA" dirty="0"/>
              <a:t>Les lecteurs à mobilité réduite font appel aux technologies d’aide pour accéder aux ordinateurs et aux appareils à écran tactile.</a:t>
            </a:r>
          </a:p>
          <a:p>
            <a:endParaRPr lang="fr-CA" dirty="0"/>
          </a:p>
          <a:p>
            <a:r>
              <a:rPr lang="fr-CA" dirty="0"/>
              <a:t>Claviers adaptés</a:t>
            </a:r>
          </a:p>
          <a:p>
            <a:r>
              <a:rPr lang="fr-CA" dirty="0"/>
              <a:t>Fonction de touches rémanentes</a:t>
            </a:r>
          </a:p>
          <a:p>
            <a:r>
              <a:rPr lang="fr-CA" dirty="0"/>
              <a:t>Souris adaptées</a:t>
            </a:r>
          </a:p>
          <a:p>
            <a:r>
              <a:rPr lang="fr-CA" dirty="0"/>
              <a:t>Commutateurs</a:t>
            </a:r>
          </a:p>
          <a:p>
            <a:r>
              <a:rPr lang="fr-CA" dirty="0"/>
              <a:t>Oculométrie</a:t>
            </a:r>
          </a:p>
          <a:p>
            <a:r>
              <a:rPr lang="fr-CA" dirty="0"/>
              <a:t>Manettes de fauteuil roulant</a:t>
            </a:r>
          </a:p>
          <a:p>
            <a:r>
              <a:rPr lang="fr-CA" dirty="0"/>
              <a:t>Technologie de commande au souffle</a:t>
            </a:r>
          </a:p>
        </p:txBody>
      </p:sp>
      <p:pic>
        <p:nvPicPr>
          <p:cNvPr id="4" name="Picture 3" descr="Photo de quatre types de commutateurs. En haut à gauche une manette noir sur une boîte grise. En haut à droite un bouton triangulaire orange et gris. En bas à gauche, quatre boutons rouge, bleu, jaune et vert. En bas à droite deux boutons carrés sur une plateforme.">
            <a:extLst>
              <a:ext uri="{FF2B5EF4-FFF2-40B4-BE49-F238E27FC236}">
                <a16:creationId xmlns:a16="http://schemas.microsoft.com/office/drawing/2014/main" id="{6FB9A91A-0730-49B7-A9E2-90A55CBEA6DD}"/>
              </a:ext>
            </a:extLst>
          </p:cNvPr>
          <p:cNvPicPr>
            <a:picLocks noChangeAspect="1"/>
          </p:cNvPicPr>
          <p:nvPr/>
        </p:nvPicPr>
        <p:blipFill>
          <a:blip r:embed="rId5"/>
          <a:stretch>
            <a:fillRect/>
          </a:stretch>
        </p:blipFill>
        <p:spPr>
          <a:xfrm>
            <a:off x="7159344" y="3154704"/>
            <a:ext cx="4151736" cy="2633700"/>
          </a:xfrm>
          <a:prstGeom prst="rect">
            <a:avLst/>
          </a:prstGeom>
        </p:spPr>
      </p:pic>
    </p:spTree>
    <p:extLst>
      <p:ext uri="{BB962C8B-B14F-4D97-AF65-F5344CB8AC3E}">
        <p14:creationId xmlns:p14="http://schemas.microsoft.com/office/powerpoint/2010/main" val="3290629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40064-DD0A-4328-8C0D-B037104B1772}"/>
              </a:ext>
            </a:extLst>
          </p:cNvPr>
          <p:cNvSpPr>
            <a:spLocks noGrp="1"/>
          </p:cNvSpPr>
          <p:nvPr>
            <p:ph type="title"/>
            <p:custDataLst>
              <p:tags r:id="rId1"/>
            </p:custDataLst>
          </p:nvPr>
        </p:nvSpPr>
        <p:spPr/>
        <p:txBody>
          <a:bodyPr/>
          <a:lstStyle/>
          <a:p>
            <a:r>
              <a:rPr lang="fr-CA" dirty="0"/>
              <a:t>Liseuses</a:t>
            </a:r>
          </a:p>
        </p:txBody>
      </p:sp>
      <p:sp>
        <p:nvSpPr>
          <p:cNvPr id="3" name="Content Placeholder 2">
            <a:extLst>
              <a:ext uri="{FF2B5EF4-FFF2-40B4-BE49-F238E27FC236}">
                <a16:creationId xmlns:a16="http://schemas.microsoft.com/office/drawing/2014/main" id="{0B4D572F-0263-4D3D-8DAF-1A9EAFAFC693}"/>
              </a:ext>
            </a:extLst>
          </p:cNvPr>
          <p:cNvSpPr>
            <a:spLocks noGrp="1"/>
          </p:cNvSpPr>
          <p:nvPr>
            <p:ph idx="1"/>
            <p:custDataLst>
              <p:tags r:id="rId2"/>
            </p:custDataLst>
          </p:nvPr>
        </p:nvSpPr>
        <p:spPr>
          <a:xfrm>
            <a:off x="742950" y="1600201"/>
            <a:ext cx="10839450" cy="4297679"/>
          </a:xfrm>
        </p:spPr>
        <p:txBody>
          <a:bodyPr>
            <a:normAutofit fontScale="77500" lnSpcReduction="20000"/>
          </a:bodyPr>
          <a:lstStyle/>
          <a:p>
            <a:r>
              <a:rPr lang="fr-CA" dirty="0"/>
              <a:t>Aident à passer de l’imprimé au numérique grâce à un écran similaire à un livre</a:t>
            </a:r>
          </a:p>
          <a:p>
            <a:r>
              <a:rPr lang="fr-CA" dirty="0"/>
              <a:t>Légères et munies d’un écran tactile à l’intention des personnes ne pouvant pas enfoncer des boutons</a:t>
            </a:r>
          </a:p>
          <a:p>
            <a:r>
              <a:rPr lang="fr-CA" dirty="0"/>
              <a:t>Peuvent contenir des livres de bibliothèque ou achetés</a:t>
            </a:r>
          </a:p>
          <a:p>
            <a:r>
              <a:rPr lang="fr-CA" dirty="0"/>
              <a:t>Les caractères, le contraste et la luminosité sont modifiables</a:t>
            </a:r>
          </a:p>
          <a:p>
            <a:r>
              <a:rPr lang="fr-CA" dirty="0"/>
              <a:t>Possibilité d’utiliser la police OpenDyslexic</a:t>
            </a:r>
          </a:p>
          <a:p>
            <a:r>
              <a:rPr lang="fr-CA" dirty="0"/>
              <a:t>Option de lecture sans distraction</a:t>
            </a:r>
          </a:p>
        </p:txBody>
      </p:sp>
    </p:spTree>
    <p:extLst>
      <p:ext uri="{BB962C8B-B14F-4D97-AF65-F5344CB8AC3E}">
        <p14:creationId xmlns:p14="http://schemas.microsoft.com/office/powerpoint/2010/main" val="2686173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BAC85-DC09-413D-B599-5CE8553D200B}"/>
              </a:ext>
            </a:extLst>
          </p:cNvPr>
          <p:cNvSpPr>
            <a:spLocks noGrp="1"/>
          </p:cNvSpPr>
          <p:nvPr>
            <p:ph type="title"/>
            <p:custDataLst>
              <p:tags r:id="rId1"/>
            </p:custDataLst>
          </p:nvPr>
        </p:nvSpPr>
        <p:spPr/>
        <p:txBody>
          <a:bodyPr/>
          <a:lstStyle/>
          <a:p>
            <a:r>
              <a:rPr lang="fr-CA" dirty="0"/>
              <a:t>Commande vocale</a:t>
            </a:r>
          </a:p>
        </p:txBody>
      </p:sp>
      <p:sp>
        <p:nvSpPr>
          <p:cNvPr id="3" name="Content Placeholder 2">
            <a:extLst>
              <a:ext uri="{FF2B5EF4-FFF2-40B4-BE49-F238E27FC236}">
                <a16:creationId xmlns:a16="http://schemas.microsoft.com/office/drawing/2014/main" id="{341FB23F-E03F-49B0-9F74-D3B94FF918DC}"/>
              </a:ext>
            </a:extLst>
          </p:cNvPr>
          <p:cNvSpPr>
            <a:spLocks noGrp="1"/>
          </p:cNvSpPr>
          <p:nvPr>
            <p:ph idx="1"/>
            <p:custDataLst>
              <p:tags r:id="rId2"/>
            </p:custDataLst>
          </p:nvPr>
        </p:nvSpPr>
        <p:spPr>
          <a:xfrm>
            <a:off x="272717" y="1600201"/>
            <a:ext cx="11718758" cy="4525963"/>
          </a:xfrm>
        </p:spPr>
        <p:txBody>
          <a:bodyPr>
            <a:normAutofit/>
          </a:bodyPr>
          <a:lstStyle/>
          <a:p>
            <a:r>
              <a:rPr lang="fr-CA" dirty="0"/>
              <a:t>Permet une utilisation mains libres du téléphone</a:t>
            </a:r>
          </a:p>
          <a:p>
            <a:r>
              <a:rPr lang="fr-CA" dirty="0"/>
              <a:t>Utiliser des mots ou des chiffres pour exécuter votre sélection</a:t>
            </a:r>
          </a:p>
          <a:p>
            <a:r>
              <a:rPr lang="fr-CA" dirty="0"/>
              <a:t>Des assistants comme Siri et Google Assistant peuvent notamment aider à ouvrir des applications</a:t>
            </a:r>
          </a:p>
          <a:p>
            <a:endParaRPr lang="fr-CA" dirty="0"/>
          </a:p>
          <a:p>
            <a:endParaRPr lang="fr-CA" dirty="0"/>
          </a:p>
        </p:txBody>
      </p:sp>
    </p:spTree>
    <p:extLst>
      <p:ext uri="{BB962C8B-B14F-4D97-AF65-F5344CB8AC3E}">
        <p14:creationId xmlns:p14="http://schemas.microsoft.com/office/powerpoint/2010/main" val="2467642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3DB0C-7092-4962-B969-27B1A538FBEC}"/>
              </a:ext>
            </a:extLst>
          </p:cNvPr>
          <p:cNvSpPr>
            <a:spLocks noGrp="1"/>
          </p:cNvSpPr>
          <p:nvPr>
            <p:ph type="title"/>
            <p:custDataLst>
              <p:tags r:id="rId1"/>
            </p:custDataLst>
          </p:nvPr>
        </p:nvSpPr>
        <p:spPr/>
        <p:txBody>
          <a:bodyPr>
            <a:normAutofit/>
          </a:bodyPr>
          <a:lstStyle/>
          <a:p>
            <a:r>
              <a:rPr lang="fr-CA" dirty="0"/>
              <a:t>Objectifs</a:t>
            </a:r>
            <a:r>
              <a:rPr lang="en-US" dirty="0"/>
              <a:t> </a:t>
            </a:r>
            <a:r>
              <a:rPr lang="fr-CA" dirty="0"/>
              <a:t>d’apprentissage</a:t>
            </a:r>
          </a:p>
        </p:txBody>
      </p:sp>
      <p:sp>
        <p:nvSpPr>
          <p:cNvPr id="3" name="Content Placeholder 2">
            <a:extLst>
              <a:ext uri="{FF2B5EF4-FFF2-40B4-BE49-F238E27FC236}">
                <a16:creationId xmlns:a16="http://schemas.microsoft.com/office/drawing/2014/main" id="{2D772E04-D2FD-46A5-947B-204C8C6A4A08}"/>
              </a:ext>
            </a:extLst>
          </p:cNvPr>
          <p:cNvSpPr>
            <a:spLocks noGrp="1"/>
          </p:cNvSpPr>
          <p:nvPr>
            <p:ph idx="1"/>
            <p:custDataLst>
              <p:tags r:id="rId2"/>
            </p:custDataLst>
          </p:nvPr>
        </p:nvSpPr>
        <p:spPr>
          <a:xfrm>
            <a:off x="172453" y="1592180"/>
            <a:ext cx="11847093" cy="4525963"/>
          </a:xfrm>
        </p:spPr>
        <p:txBody>
          <a:bodyPr>
            <a:normAutofit/>
          </a:bodyPr>
          <a:lstStyle/>
          <a:p>
            <a:pPr>
              <a:lnSpc>
                <a:spcPct val="120000"/>
              </a:lnSpc>
            </a:pPr>
            <a:r>
              <a:rPr lang="fr-CA" sz="3200" dirty="0"/>
              <a:t>Qu’est-ce qu’une déficience de lecture des imprimés?​</a:t>
            </a:r>
          </a:p>
          <a:p>
            <a:pPr>
              <a:lnSpc>
                <a:spcPct val="120000"/>
              </a:lnSpc>
            </a:pPr>
            <a:r>
              <a:rPr lang="fr-CA" sz="3200" dirty="0"/>
              <a:t>Appareils d’accessibilité</a:t>
            </a:r>
          </a:p>
          <a:p>
            <a:pPr>
              <a:lnSpc>
                <a:spcPct val="120000"/>
              </a:lnSpc>
            </a:pPr>
            <a:r>
              <a:rPr lang="fr-CA" sz="3200" dirty="0"/>
              <a:t>Logiciels et applis d’accessibilité</a:t>
            </a:r>
          </a:p>
          <a:p>
            <a:pPr>
              <a:lnSpc>
                <a:spcPct val="120000"/>
              </a:lnSpc>
            </a:pPr>
            <a:r>
              <a:rPr lang="fr-CA" sz="3200" dirty="0"/>
              <a:t>Formats de substitution</a:t>
            </a:r>
          </a:p>
          <a:p>
            <a:pPr>
              <a:lnSpc>
                <a:spcPct val="120000"/>
              </a:lnSpc>
            </a:pPr>
            <a:r>
              <a:rPr lang="fr-CA" sz="3200" dirty="0"/>
              <a:t>Sources de matériel de lecture numérique</a:t>
            </a:r>
          </a:p>
        </p:txBody>
      </p:sp>
    </p:spTree>
    <p:extLst>
      <p:ext uri="{BB962C8B-B14F-4D97-AF65-F5344CB8AC3E}">
        <p14:creationId xmlns:p14="http://schemas.microsoft.com/office/powerpoint/2010/main" val="567154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6645F-E48F-4478-B4AD-2CE3CC3202F3}"/>
              </a:ext>
            </a:extLst>
          </p:cNvPr>
          <p:cNvSpPr>
            <a:spLocks noGrp="1"/>
          </p:cNvSpPr>
          <p:nvPr>
            <p:ph type="title"/>
          </p:nvPr>
        </p:nvSpPr>
        <p:spPr/>
        <p:txBody>
          <a:bodyPr/>
          <a:lstStyle/>
          <a:p>
            <a:r>
              <a:rPr lang="fr-CA" dirty="0"/>
              <a:t>Commande vocale cont.</a:t>
            </a:r>
          </a:p>
        </p:txBody>
      </p:sp>
      <p:pic>
        <p:nvPicPr>
          <p:cNvPr id="4" name="Content Placeholder 3" descr="Écran de iPhone avec des étiquettes marquant le nom de chaque application.">
            <a:extLst>
              <a:ext uri="{FF2B5EF4-FFF2-40B4-BE49-F238E27FC236}">
                <a16:creationId xmlns:a16="http://schemas.microsoft.com/office/drawing/2014/main" id="{17AC8F57-E0D2-40AF-8443-AB59E9686C87}"/>
              </a:ext>
            </a:extLst>
          </p:cNvPr>
          <p:cNvPicPr>
            <a:picLocks noGrp="1" noChangeAspect="1"/>
          </p:cNvPicPr>
          <p:nvPr>
            <p:ph idx="1"/>
          </p:nvPr>
        </p:nvPicPr>
        <p:blipFill>
          <a:blip r:embed="rId2"/>
          <a:stretch>
            <a:fillRect/>
          </a:stretch>
        </p:blipFill>
        <p:spPr>
          <a:xfrm>
            <a:off x="215439" y="1318132"/>
            <a:ext cx="3914774" cy="3914774"/>
          </a:xfrm>
          <a:prstGeom prst="rect">
            <a:avLst/>
          </a:prstGeom>
        </p:spPr>
      </p:pic>
      <p:pic>
        <p:nvPicPr>
          <p:cNvPr id="5" name="Picture 4" descr="Écran de iPhone avec une étiquette numérotée sur chaque application.">
            <a:extLst>
              <a:ext uri="{FF2B5EF4-FFF2-40B4-BE49-F238E27FC236}">
                <a16:creationId xmlns:a16="http://schemas.microsoft.com/office/drawing/2014/main" id="{6ED39ECE-9C97-4CAB-8B9A-FFA10F728643}"/>
              </a:ext>
            </a:extLst>
          </p:cNvPr>
          <p:cNvPicPr>
            <a:picLocks noChangeAspect="1"/>
          </p:cNvPicPr>
          <p:nvPr/>
        </p:nvPicPr>
        <p:blipFill>
          <a:blip r:embed="rId3"/>
          <a:stretch>
            <a:fillRect/>
          </a:stretch>
        </p:blipFill>
        <p:spPr>
          <a:xfrm>
            <a:off x="4131998" y="1240806"/>
            <a:ext cx="3928004" cy="3914774"/>
          </a:xfrm>
          <a:prstGeom prst="rect">
            <a:avLst/>
          </a:prstGeom>
        </p:spPr>
      </p:pic>
      <p:pic>
        <p:nvPicPr>
          <p:cNvPr id="6" name="Picture 5" descr="IPhone avec une grille numérotée superposée sur l'écran.">
            <a:extLst>
              <a:ext uri="{FF2B5EF4-FFF2-40B4-BE49-F238E27FC236}">
                <a16:creationId xmlns:a16="http://schemas.microsoft.com/office/drawing/2014/main" id="{6128243E-2A19-4062-AEE1-6601882A723B}"/>
              </a:ext>
            </a:extLst>
          </p:cNvPr>
          <p:cNvPicPr>
            <a:picLocks noChangeAspect="1"/>
          </p:cNvPicPr>
          <p:nvPr/>
        </p:nvPicPr>
        <p:blipFill>
          <a:blip r:embed="rId4"/>
          <a:stretch>
            <a:fillRect/>
          </a:stretch>
        </p:blipFill>
        <p:spPr>
          <a:xfrm>
            <a:off x="8050211" y="1236508"/>
            <a:ext cx="3914775" cy="3914775"/>
          </a:xfrm>
          <a:prstGeom prst="rect">
            <a:avLst/>
          </a:prstGeom>
        </p:spPr>
      </p:pic>
      <p:sp>
        <p:nvSpPr>
          <p:cNvPr id="7" name="TextBox 6">
            <a:extLst>
              <a:ext uri="{FF2B5EF4-FFF2-40B4-BE49-F238E27FC236}">
                <a16:creationId xmlns:a16="http://schemas.microsoft.com/office/drawing/2014/main" id="{86E976F4-6753-40C2-BE40-12872660D5B3}"/>
              </a:ext>
            </a:extLst>
          </p:cNvPr>
          <p:cNvSpPr txBox="1"/>
          <p:nvPr/>
        </p:nvSpPr>
        <p:spPr>
          <a:xfrm>
            <a:off x="536939" y="5232906"/>
            <a:ext cx="3028950" cy="523220"/>
          </a:xfrm>
          <a:prstGeom prst="rect">
            <a:avLst/>
          </a:prstGeom>
          <a:noFill/>
        </p:spPr>
        <p:txBody>
          <a:bodyPr wrap="square" rtlCol="0">
            <a:spAutoFit/>
          </a:bodyPr>
          <a:lstStyle/>
          <a:p>
            <a:pPr algn="ctr"/>
            <a:r>
              <a:rPr lang="fr-CA" sz="2800" dirty="0"/>
              <a:t>Noms</a:t>
            </a:r>
          </a:p>
        </p:txBody>
      </p:sp>
      <p:sp>
        <p:nvSpPr>
          <p:cNvPr id="8" name="TextBox 7">
            <a:extLst>
              <a:ext uri="{FF2B5EF4-FFF2-40B4-BE49-F238E27FC236}">
                <a16:creationId xmlns:a16="http://schemas.microsoft.com/office/drawing/2014/main" id="{83617748-A80C-4041-9F0F-3F3CDA0795BA}"/>
              </a:ext>
            </a:extLst>
          </p:cNvPr>
          <p:cNvSpPr txBox="1"/>
          <p:nvPr/>
        </p:nvSpPr>
        <p:spPr>
          <a:xfrm>
            <a:off x="4780524" y="5232906"/>
            <a:ext cx="2619375" cy="523220"/>
          </a:xfrm>
          <a:prstGeom prst="rect">
            <a:avLst/>
          </a:prstGeom>
          <a:noFill/>
        </p:spPr>
        <p:txBody>
          <a:bodyPr wrap="square" rtlCol="0">
            <a:spAutoFit/>
          </a:bodyPr>
          <a:lstStyle/>
          <a:p>
            <a:pPr algn="ctr"/>
            <a:r>
              <a:rPr lang="fr-CA" sz="2800" dirty="0"/>
              <a:t>Numéros</a:t>
            </a:r>
          </a:p>
        </p:txBody>
      </p:sp>
      <p:sp>
        <p:nvSpPr>
          <p:cNvPr id="9" name="TextBox 8">
            <a:extLst>
              <a:ext uri="{FF2B5EF4-FFF2-40B4-BE49-F238E27FC236}">
                <a16:creationId xmlns:a16="http://schemas.microsoft.com/office/drawing/2014/main" id="{FD0B3D98-DC00-41C8-83E9-42BE8CF577A1}"/>
              </a:ext>
            </a:extLst>
          </p:cNvPr>
          <p:cNvSpPr txBox="1"/>
          <p:nvPr/>
        </p:nvSpPr>
        <p:spPr>
          <a:xfrm>
            <a:off x="8360134" y="5232906"/>
            <a:ext cx="3294927" cy="523220"/>
          </a:xfrm>
          <a:prstGeom prst="rect">
            <a:avLst/>
          </a:prstGeom>
          <a:noFill/>
        </p:spPr>
        <p:txBody>
          <a:bodyPr wrap="square" rtlCol="0">
            <a:spAutoFit/>
          </a:bodyPr>
          <a:lstStyle/>
          <a:p>
            <a:pPr algn="ctr"/>
            <a:r>
              <a:rPr lang="fr-CA" sz="2800" dirty="0"/>
              <a:t>Grille numérotée</a:t>
            </a:r>
          </a:p>
        </p:txBody>
      </p:sp>
    </p:spTree>
    <p:extLst>
      <p:ext uri="{BB962C8B-B14F-4D97-AF65-F5344CB8AC3E}">
        <p14:creationId xmlns:p14="http://schemas.microsoft.com/office/powerpoint/2010/main" val="1011812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B5E37-EEEE-478C-8BAF-1F1AD7EB4016}"/>
              </a:ext>
            </a:extLst>
          </p:cNvPr>
          <p:cNvSpPr>
            <a:spLocks noGrp="1"/>
          </p:cNvSpPr>
          <p:nvPr>
            <p:ph type="title"/>
            <p:custDataLst>
              <p:tags r:id="rId1"/>
            </p:custDataLst>
          </p:nvPr>
        </p:nvSpPr>
        <p:spPr/>
        <p:txBody>
          <a:bodyPr>
            <a:normAutofit/>
          </a:bodyPr>
          <a:lstStyle/>
          <a:p>
            <a:r>
              <a:rPr lang="fr-CA" dirty="0"/>
              <a:t>Haut-parleurs intelligents</a:t>
            </a:r>
          </a:p>
        </p:txBody>
      </p:sp>
      <p:sp>
        <p:nvSpPr>
          <p:cNvPr id="3" name="Content Placeholder 2">
            <a:extLst>
              <a:ext uri="{FF2B5EF4-FFF2-40B4-BE49-F238E27FC236}">
                <a16:creationId xmlns:a16="http://schemas.microsoft.com/office/drawing/2014/main" id="{3A7BFFBC-CF90-42AE-97BA-E50E6830A9EC}"/>
              </a:ext>
            </a:extLst>
          </p:cNvPr>
          <p:cNvSpPr>
            <a:spLocks noGrp="1"/>
          </p:cNvSpPr>
          <p:nvPr>
            <p:ph idx="1"/>
            <p:custDataLst>
              <p:tags r:id="rId2"/>
            </p:custDataLst>
          </p:nvPr>
        </p:nvSpPr>
        <p:spPr/>
        <p:txBody>
          <a:bodyPr>
            <a:normAutofit/>
          </a:bodyPr>
          <a:lstStyle/>
          <a:p>
            <a:r>
              <a:rPr lang="fr-CA" sz="3200" dirty="0"/>
              <a:t>Haut-parleurs connectés à Internet et contrôlés par commande vocale</a:t>
            </a:r>
          </a:p>
          <a:p>
            <a:r>
              <a:rPr lang="fr-CA" sz="3200" dirty="0"/>
              <a:t>Amazon Echo (Alexa)</a:t>
            </a:r>
          </a:p>
          <a:p>
            <a:r>
              <a:rPr lang="fr-CA" sz="3200" dirty="0"/>
              <a:t>Google Home</a:t>
            </a:r>
          </a:p>
          <a:p>
            <a:r>
              <a:rPr lang="fr-CA" sz="3200" dirty="0"/>
              <a:t>Idéal pour les personnes à mobilité réduite</a:t>
            </a:r>
          </a:p>
        </p:txBody>
      </p:sp>
    </p:spTree>
    <p:extLst>
      <p:ext uri="{BB962C8B-B14F-4D97-AF65-F5344CB8AC3E}">
        <p14:creationId xmlns:p14="http://schemas.microsoft.com/office/powerpoint/2010/main" val="1786024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CCC4E-2B04-453E-A40A-F9D6BFB23B2F}"/>
              </a:ext>
            </a:extLst>
          </p:cNvPr>
          <p:cNvSpPr>
            <a:spLocks noGrp="1"/>
          </p:cNvSpPr>
          <p:nvPr>
            <p:ph type="title"/>
            <p:custDataLst>
              <p:tags r:id="rId1"/>
            </p:custDataLst>
          </p:nvPr>
        </p:nvSpPr>
        <p:spPr/>
        <p:txBody>
          <a:bodyPr>
            <a:normAutofit/>
          </a:bodyPr>
          <a:lstStyle/>
          <a:p>
            <a:r>
              <a:rPr lang="fr-CA" dirty="0"/>
              <a:t>Options de logiciels informatiques</a:t>
            </a:r>
          </a:p>
        </p:txBody>
      </p:sp>
      <p:sp>
        <p:nvSpPr>
          <p:cNvPr id="3" name="Content Placeholder 2">
            <a:extLst>
              <a:ext uri="{FF2B5EF4-FFF2-40B4-BE49-F238E27FC236}">
                <a16:creationId xmlns:a16="http://schemas.microsoft.com/office/drawing/2014/main" id="{7C7C2D93-3A5A-43EE-AB59-F3FA96F98AC3}"/>
              </a:ext>
            </a:extLst>
          </p:cNvPr>
          <p:cNvSpPr>
            <a:spLocks noGrp="1"/>
          </p:cNvSpPr>
          <p:nvPr>
            <p:ph idx="1"/>
            <p:custDataLst>
              <p:tags r:id="rId2"/>
            </p:custDataLst>
          </p:nvPr>
        </p:nvSpPr>
        <p:spPr>
          <a:xfrm>
            <a:off x="609600" y="1600202"/>
            <a:ext cx="10972800" cy="4028242"/>
          </a:xfrm>
        </p:spPr>
        <p:txBody>
          <a:bodyPr>
            <a:normAutofit fontScale="85000" lnSpcReduction="20000"/>
          </a:bodyPr>
          <a:lstStyle/>
          <a:p>
            <a:pPr marL="0" indent="0">
              <a:buNone/>
            </a:pPr>
            <a:r>
              <a:rPr lang="fr-CA" dirty="0"/>
              <a:t>Logiciels de lecture d’écran : </a:t>
            </a:r>
          </a:p>
          <a:p>
            <a:pPr marL="0" indent="0">
              <a:buNone/>
            </a:pPr>
            <a:r>
              <a:rPr lang="fr-CA" dirty="0"/>
              <a:t>•	JAWS, NVDA (gratuits) pour Windows</a:t>
            </a:r>
          </a:p>
          <a:p>
            <a:pPr marL="0" indent="0">
              <a:buNone/>
            </a:pPr>
            <a:r>
              <a:rPr lang="fr-CA" dirty="0"/>
              <a:t>•	VoiceOver pour Mac </a:t>
            </a:r>
          </a:p>
          <a:p>
            <a:pPr marL="0" indent="0">
              <a:buNone/>
            </a:pPr>
            <a:r>
              <a:rPr lang="fr-CA" dirty="0"/>
              <a:t>Logiciels d’agrandissement : </a:t>
            </a:r>
          </a:p>
          <a:p>
            <a:pPr marL="0" indent="0">
              <a:buNone/>
            </a:pPr>
            <a:r>
              <a:rPr lang="fr-CA" dirty="0"/>
              <a:t>•	ZoomText</a:t>
            </a:r>
          </a:p>
          <a:p>
            <a:pPr marL="0" indent="0">
              <a:buNone/>
            </a:pPr>
            <a:r>
              <a:rPr lang="fr-CA" dirty="0"/>
              <a:t>•	Fusion (</a:t>
            </a:r>
            <a:r>
              <a:rPr lang="fr-CA"/>
              <a:t>associe ZoomText </a:t>
            </a:r>
            <a:r>
              <a:rPr lang="fr-CA" dirty="0"/>
              <a:t>et Jaws)</a:t>
            </a:r>
          </a:p>
          <a:p>
            <a:pPr marL="0" indent="0">
              <a:buNone/>
            </a:pPr>
            <a:r>
              <a:rPr lang="fr-CA" dirty="0"/>
              <a:t>Outils texte-voix : </a:t>
            </a:r>
          </a:p>
          <a:p>
            <a:pPr marL="0" indent="0">
              <a:buNone/>
            </a:pPr>
            <a:r>
              <a:rPr lang="fr-CA" dirty="0"/>
              <a:t>•	produits Kurzweil</a:t>
            </a:r>
          </a:p>
          <a:p>
            <a:endParaRPr lang="fr-CA" dirty="0"/>
          </a:p>
        </p:txBody>
      </p:sp>
    </p:spTree>
    <p:extLst>
      <p:ext uri="{BB962C8B-B14F-4D97-AF65-F5344CB8AC3E}">
        <p14:creationId xmlns:p14="http://schemas.microsoft.com/office/powerpoint/2010/main" val="2110805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1AE07-001F-459B-9DD9-1828E4AF97AE}"/>
              </a:ext>
            </a:extLst>
          </p:cNvPr>
          <p:cNvSpPr>
            <a:spLocks noGrp="1"/>
          </p:cNvSpPr>
          <p:nvPr>
            <p:ph type="title"/>
            <p:custDataLst>
              <p:tags r:id="rId1"/>
            </p:custDataLst>
          </p:nvPr>
        </p:nvSpPr>
        <p:spPr/>
        <p:txBody>
          <a:bodyPr/>
          <a:lstStyle/>
          <a:p>
            <a:r>
              <a:rPr lang="fr-CA" dirty="0"/>
              <a:t>Kurzweil 3000</a:t>
            </a:r>
          </a:p>
        </p:txBody>
      </p:sp>
      <p:sp>
        <p:nvSpPr>
          <p:cNvPr id="3" name="Content Placeholder 2">
            <a:extLst>
              <a:ext uri="{FF2B5EF4-FFF2-40B4-BE49-F238E27FC236}">
                <a16:creationId xmlns:a16="http://schemas.microsoft.com/office/drawing/2014/main" id="{47AF4FC4-8B86-42B1-BCD6-6065F1AE2C87}"/>
              </a:ext>
            </a:extLst>
          </p:cNvPr>
          <p:cNvSpPr>
            <a:spLocks noGrp="1"/>
          </p:cNvSpPr>
          <p:nvPr>
            <p:ph idx="1"/>
            <p:custDataLst>
              <p:tags r:id="rId2"/>
            </p:custDataLst>
          </p:nvPr>
        </p:nvSpPr>
        <p:spPr>
          <a:xfrm>
            <a:off x="890336" y="1600201"/>
            <a:ext cx="10563727" cy="4525963"/>
          </a:xfrm>
        </p:spPr>
        <p:txBody>
          <a:bodyPr>
            <a:normAutofit/>
          </a:bodyPr>
          <a:lstStyle/>
          <a:p>
            <a:pPr marL="0" indent="0">
              <a:buNone/>
            </a:pPr>
            <a:r>
              <a:rPr lang="fr-CA" sz="2800" dirty="0"/>
              <a:t>Kurzweil 3000 propose une plateforme de lecture dédiée aux personnes incapables de lire les imprimés. </a:t>
            </a:r>
          </a:p>
          <a:p>
            <a:r>
              <a:rPr lang="fr-CA" sz="2800" dirty="0"/>
              <a:t>Lit à voix haute les contenus Web, numériques ou numérisés</a:t>
            </a:r>
          </a:p>
          <a:p>
            <a:r>
              <a:rPr lang="fr-CA" sz="2800" dirty="0"/>
              <a:t>Convertit les contenus Web, numériques ou numérisés en fichiers mp3, qui peuvent ensuite être chargés sur un téléphone ou une tablette et lus n’importe où. </a:t>
            </a:r>
          </a:p>
        </p:txBody>
      </p:sp>
    </p:spTree>
    <p:extLst>
      <p:ext uri="{BB962C8B-B14F-4D97-AF65-F5344CB8AC3E}">
        <p14:creationId xmlns:p14="http://schemas.microsoft.com/office/powerpoint/2010/main" val="1445868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AD94A-E2DE-4AED-80CF-2D11AEC09C8A}"/>
              </a:ext>
            </a:extLst>
          </p:cNvPr>
          <p:cNvSpPr>
            <a:spLocks noGrp="1"/>
          </p:cNvSpPr>
          <p:nvPr>
            <p:ph type="title"/>
            <p:custDataLst>
              <p:tags r:id="rId1"/>
            </p:custDataLst>
          </p:nvPr>
        </p:nvSpPr>
        <p:spPr>
          <a:xfrm>
            <a:off x="328863" y="274638"/>
            <a:ext cx="11558337" cy="1143000"/>
          </a:xfrm>
        </p:spPr>
        <p:txBody>
          <a:bodyPr>
            <a:normAutofit fontScale="90000"/>
          </a:bodyPr>
          <a:lstStyle/>
          <a:p>
            <a:r>
              <a:rPr lang="fr-CA" sz="4000" dirty="0"/>
              <a:t>Sources de matériel de lecture numérique (1/2)</a:t>
            </a:r>
          </a:p>
        </p:txBody>
      </p:sp>
      <p:sp>
        <p:nvSpPr>
          <p:cNvPr id="3" name="Content Placeholder 2">
            <a:extLst>
              <a:ext uri="{FF2B5EF4-FFF2-40B4-BE49-F238E27FC236}">
                <a16:creationId xmlns:a16="http://schemas.microsoft.com/office/drawing/2014/main" id="{B48D8663-7D74-4400-9440-4BB16EDFFE49}"/>
              </a:ext>
            </a:extLst>
          </p:cNvPr>
          <p:cNvSpPr>
            <a:spLocks noGrp="1"/>
          </p:cNvSpPr>
          <p:nvPr>
            <p:ph idx="1"/>
            <p:custDataLst>
              <p:tags r:id="rId2"/>
            </p:custDataLst>
          </p:nvPr>
        </p:nvSpPr>
        <p:spPr>
          <a:xfrm>
            <a:off x="609600" y="1600202"/>
            <a:ext cx="10972800" cy="3894588"/>
          </a:xfrm>
        </p:spPr>
        <p:txBody>
          <a:bodyPr>
            <a:normAutofit fontScale="85000" lnSpcReduction="20000"/>
          </a:bodyPr>
          <a:lstStyle/>
          <a:p>
            <a:pPr marL="0" indent="0">
              <a:buNone/>
            </a:pPr>
            <a:r>
              <a:rPr lang="fr-CA" dirty="0"/>
              <a:t>En disposant des bons outils d’accès, diverses sources de lecture numérique sont à la disposition de tous. Ces options vous permettent d’accéder à du matériel avec une carte de bibliothèque:</a:t>
            </a:r>
          </a:p>
          <a:p>
            <a:r>
              <a:rPr lang="fr-CA" dirty="0"/>
              <a:t>Centre d’accès équitable aux bibliothèques (CAÉB)</a:t>
            </a:r>
          </a:p>
          <a:p>
            <a:r>
              <a:rPr lang="fr-CA" dirty="0"/>
              <a:t>Réseau national de services équitables de bibliothèque (RNSEB)</a:t>
            </a:r>
          </a:p>
          <a:p>
            <a:r>
              <a:rPr lang="fr-CA" dirty="0"/>
              <a:t>Bookshare (preuve d’invalidité requise)</a:t>
            </a:r>
          </a:p>
          <a:p>
            <a:r>
              <a:rPr lang="fr-CA" dirty="0"/>
              <a:t>Service québécois du livre adapté (SQLA)</a:t>
            </a:r>
          </a:p>
        </p:txBody>
      </p:sp>
    </p:spTree>
    <p:extLst>
      <p:ext uri="{BB962C8B-B14F-4D97-AF65-F5344CB8AC3E}">
        <p14:creationId xmlns:p14="http://schemas.microsoft.com/office/powerpoint/2010/main" val="3901866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0C5CE0-814B-48AB-90D8-C75DBFD031B7}"/>
              </a:ext>
            </a:extLst>
          </p:cNvPr>
          <p:cNvSpPr>
            <a:spLocks noGrp="1"/>
          </p:cNvSpPr>
          <p:nvPr>
            <p:ph type="title"/>
            <p:custDataLst>
              <p:tags r:id="rId1"/>
            </p:custDataLst>
          </p:nvPr>
        </p:nvSpPr>
        <p:spPr/>
        <p:txBody>
          <a:bodyPr>
            <a:normAutofit fontScale="90000"/>
          </a:bodyPr>
          <a:lstStyle/>
          <a:p>
            <a:r>
              <a:rPr lang="fr-CA" dirty="0"/>
              <a:t>Daisy (système numérique  d’information accessible)</a:t>
            </a:r>
          </a:p>
        </p:txBody>
      </p:sp>
      <p:sp>
        <p:nvSpPr>
          <p:cNvPr id="6" name="Content Placeholder 5">
            <a:extLst>
              <a:ext uri="{FF2B5EF4-FFF2-40B4-BE49-F238E27FC236}">
                <a16:creationId xmlns:a16="http://schemas.microsoft.com/office/drawing/2014/main" id="{594C9CB5-2675-4C35-822D-75E45F69C5C2}"/>
              </a:ext>
            </a:extLst>
          </p:cNvPr>
          <p:cNvSpPr>
            <a:spLocks noGrp="1"/>
          </p:cNvSpPr>
          <p:nvPr>
            <p:ph idx="1"/>
            <p:custDataLst>
              <p:tags r:id="rId2"/>
            </p:custDataLst>
          </p:nvPr>
        </p:nvSpPr>
        <p:spPr>
          <a:xfrm>
            <a:off x="609600" y="2049381"/>
            <a:ext cx="10972800" cy="3396914"/>
          </a:xfrm>
        </p:spPr>
        <p:txBody>
          <a:bodyPr>
            <a:normAutofit/>
          </a:bodyPr>
          <a:lstStyle/>
          <a:p>
            <a:r>
              <a:rPr lang="fr-CA" dirty="0"/>
              <a:t>Format particulier destiné aux personnes incapables de lire les imprimés</a:t>
            </a:r>
          </a:p>
          <a:p>
            <a:r>
              <a:rPr lang="fr-CA" dirty="0"/>
              <a:t>Propose un soutien de navigation supplémentaire par en-tête, page et phrase</a:t>
            </a:r>
          </a:p>
          <a:p>
            <a:endParaRPr lang="fr-CA" dirty="0"/>
          </a:p>
        </p:txBody>
      </p:sp>
    </p:spTree>
    <p:extLst>
      <p:ext uri="{BB962C8B-B14F-4D97-AF65-F5344CB8AC3E}">
        <p14:creationId xmlns:p14="http://schemas.microsoft.com/office/powerpoint/2010/main" val="1528669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E4E26-FA88-46DA-92B1-DF431489B617}"/>
              </a:ext>
            </a:extLst>
          </p:cNvPr>
          <p:cNvSpPr>
            <a:spLocks noGrp="1"/>
          </p:cNvSpPr>
          <p:nvPr>
            <p:ph type="title"/>
            <p:custDataLst>
              <p:tags r:id="rId1"/>
            </p:custDataLst>
          </p:nvPr>
        </p:nvSpPr>
        <p:spPr/>
        <p:txBody>
          <a:bodyPr>
            <a:normAutofit fontScale="90000"/>
          </a:bodyPr>
          <a:lstStyle/>
          <a:p>
            <a:r>
              <a:rPr lang="fr-CA" sz="4000" dirty="0"/>
              <a:t>Sources de matériel de lecture numérique (2/2)</a:t>
            </a:r>
          </a:p>
        </p:txBody>
      </p:sp>
      <p:sp>
        <p:nvSpPr>
          <p:cNvPr id="3" name="Content Placeholder 2">
            <a:extLst>
              <a:ext uri="{FF2B5EF4-FFF2-40B4-BE49-F238E27FC236}">
                <a16:creationId xmlns:a16="http://schemas.microsoft.com/office/drawing/2014/main" id="{6EE9837E-B4ED-4F4C-84C7-303082FAA94D}"/>
              </a:ext>
            </a:extLst>
          </p:cNvPr>
          <p:cNvSpPr>
            <a:spLocks noGrp="1"/>
          </p:cNvSpPr>
          <p:nvPr>
            <p:ph idx="1"/>
            <p:custDataLst>
              <p:tags r:id="rId2"/>
            </p:custDataLst>
          </p:nvPr>
        </p:nvSpPr>
        <p:spPr>
          <a:xfrm>
            <a:off x="328863" y="1600201"/>
            <a:ext cx="11253537" cy="4525963"/>
          </a:xfrm>
        </p:spPr>
        <p:txBody>
          <a:bodyPr>
            <a:normAutofit fontScale="70000" lnSpcReduction="20000"/>
          </a:bodyPr>
          <a:lstStyle/>
          <a:p>
            <a:pPr marL="0" indent="0">
              <a:buNone/>
            </a:pPr>
            <a:r>
              <a:rPr lang="fr-CA" dirty="0"/>
              <a:t>Options proposées aux personnes ne disposant pas d’une preuve d’invalidité :</a:t>
            </a:r>
          </a:p>
          <a:p>
            <a:pPr marL="0" indent="0">
              <a:buNone/>
            </a:pPr>
            <a:endParaRPr lang="fr-CA" dirty="0"/>
          </a:p>
          <a:p>
            <a:r>
              <a:rPr lang="fr-CA" dirty="0"/>
              <a:t>Audible : une filiale d’Amazon qui vend des livres audio.</a:t>
            </a:r>
          </a:p>
          <a:p>
            <a:r>
              <a:rPr lang="fr-CA" dirty="0"/>
              <a:t>Kindle : livres, magazines, journaux, bandes dessinées, etc. La plupart sont en vente mais on retrouve certains titres gratuits.</a:t>
            </a:r>
          </a:p>
          <a:p>
            <a:r>
              <a:rPr lang="fr-CA" dirty="0"/>
              <a:t>Overdrive : livres électroniques, livres audio, etc., disponibles  gratuitement par le biais de sa bibliothèque ou de son école.</a:t>
            </a:r>
          </a:p>
          <a:p>
            <a:r>
              <a:rPr lang="fr-CA" dirty="0"/>
              <a:t>LibriVox : livres audio gratuits pour tous, à écouter sur son ordinateur, son iPod ou tout autre appareil mobile, ou à graver sur un CD. Les livres sont du domaine public et lus par des bénévoles.</a:t>
            </a:r>
          </a:p>
          <a:p>
            <a:endParaRPr lang="fr-CA" dirty="0"/>
          </a:p>
        </p:txBody>
      </p:sp>
    </p:spTree>
    <p:extLst>
      <p:ext uri="{BB962C8B-B14F-4D97-AF65-F5344CB8AC3E}">
        <p14:creationId xmlns:p14="http://schemas.microsoft.com/office/powerpoint/2010/main" val="1873458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77310F-5F10-4F63-B0C7-312C444E1173}"/>
              </a:ext>
            </a:extLst>
          </p:cNvPr>
          <p:cNvSpPr>
            <a:spLocks noGrp="1"/>
          </p:cNvSpPr>
          <p:nvPr>
            <p:ph type="title"/>
            <p:custDataLst>
              <p:tags r:id="rId1"/>
            </p:custDataLst>
          </p:nvPr>
        </p:nvSpPr>
        <p:spPr/>
        <p:txBody>
          <a:bodyPr/>
          <a:lstStyle/>
          <a:p>
            <a:r>
              <a:rPr lang="fr-CA" dirty="0"/>
              <a:t>Applications</a:t>
            </a:r>
          </a:p>
        </p:txBody>
      </p:sp>
      <p:sp>
        <p:nvSpPr>
          <p:cNvPr id="6" name="Content Placeholder 5">
            <a:extLst>
              <a:ext uri="{FF2B5EF4-FFF2-40B4-BE49-F238E27FC236}">
                <a16:creationId xmlns:a16="http://schemas.microsoft.com/office/drawing/2014/main" id="{AA41F9BA-92F9-4195-9323-89E6658ED297}"/>
              </a:ext>
            </a:extLst>
          </p:cNvPr>
          <p:cNvSpPr>
            <a:spLocks noGrp="1"/>
          </p:cNvSpPr>
          <p:nvPr>
            <p:ph idx="1"/>
            <p:custDataLst>
              <p:tags r:id="rId2"/>
            </p:custDataLst>
          </p:nvPr>
        </p:nvSpPr>
        <p:spPr/>
        <p:txBody>
          <a:bodyPr/>
          <a:lstStyle/>
          <a:p>
            <a:r>
              <a:rPr lang="fr-CA" dirty="0"/>
              <a:t>Applis de lecture :</a:t>
            </a:r>
          </a:p>
          <a:p>
            <a:r>
              <a:rPr lang="fr-CA" dirty="0"/>
              <a:t>Audible</a:t>
            </a:r>
          </a:p>
          <a:p>
            <a:r>
              <a:rPr lang="fr-CA" dirty="0"/>
              <a:t>Kindle</a:t>
            </a:r>
          </a:p>
          <a:p>
            <a:r>
              <a:rPr lang="fr-CA" dirty="0"/>
              <a:t>iBooks</a:t>
            </a:r>
          </a:p>
          <a:p>
            <a:r>
              <a:rPr lang="fr-CA" dirty="0"/>
              <a:t>EasyReader de Dolphin </a:t>
            </a:r>
          </a:p>
          <a:p>
            <a:r>
              <a:rPr lang="fr-CA" dirty="0"/>
              <a:t>VoiceDream Reader/Legere Reader</a:t>
            </a:r>
          </a:p>
          <a:p>
            <a:endParaRPr lang="fr-CA" dirty="0"/>
          </a:p>
        </p:txBody>
      </p:sp>
    </p:spTree>
    <p:extLst>
      <p:ext uri="{BB962C8B-B14F-4D97-AF65-F5344CB8AC3E}">
        <p14:creationId xmlns:p14="http://schemas.microsoft.com/office/powerpoint/2010/main" val="3595360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C3764-642D-432B-91CB-60D657E3D1DD}"/>
              </a:ext>
            </a:extLst>
          </p:cNvPr>
          <p:cNvSpPr>
            <a:spLocks noGrp="1"/>
          </p:cNvSpPr>
          <p:nvPr>
            <p:ph type="title"/>
            <p:custDataLst>
              <p:tags r:id="rId1"/>
            </p:custDataLst>
          </p:nvPr>
        </p:nvSpPr>
        <p:spPr/>
        <p:txBody>
          <a:bodyPr/>
          <a:lstStyle/>
          <a:p>
            <a:r>
              <a:rPr lang="fr-CA" dirty="0"/>
              <a:t>Easy Reader</a:t>
            </a:r>
          </a:p>
        </p:txBody>
      </p:sp>
      <p:sp>
        <p:nvSpPr>
          <p:cNvPr id="3" name="Content Placeholder 2">
            <a:extLst>
              <a:ext uri="{FF2B5EF4-FFF2-40B4-BE49-F238E27FC236}">
                <a16:creationId xmlns:a16="http://schemas.microsoft.com/office/drawing/2014/main" id="{186D6165-2E32-4B29-920B-158C21644D99}"/>
              </a:ext>
            </a:extLst>
          </p:cNvPr>
          <p:cNvSpPr>
            <a:spLocks noGrp="1"/>
          </p:cNvSpPr>
          <p:nvPr>
            <p:ph idx="1"/>
            <p:custDataLst>
              <p:tags r:id="rId2"/>
            </p:custDataLst>
          </p:nvPr>
        </p:nvSpPr>
        <p:spPr>
          <a:xfrm>
            <a:off x="609600" y="1600201"/>
            <a:ext cx="11157284" cy="4525963"/>
          </a:xfrm>
        </p:spPr>
        <p:txBody>
          <a:bodyPr>
            <a:normAutofit/>
          </a:bodyPr>
          <a:lstStyle/>
          <a:p>
            <a:r>
              <a:rPr lang="fr-CA" dirty="0"/>
              <a:t>EasyReader de Dolphin pour iOS et Android</a:t>
            </a:r>
          </a:p>
          <a:p>
            <a:r>
              <a:rPr lang="fr-CA" dirty="0"/>
              <a:t>Intègre le CAÉB et d’autres services de bibliothèque spécialisés pour rechercher du matériel de lecture directement depuis l’appli.</a:t>
            </a:r>
          </a:p>
          <a:p>
            <a:r>
              <a:rPr lang="fr-CA" dirty="0"/>
              <a:t>Accès à l’étagère et chargement simple de livres</a:t>
            </a:r>
          </a:p>
          <a:p>
            <a:endParaRPr lang="fr-CA" dirty="0"/>
          </a:p>
        </p:txBody>
      </p:sp>
    </p:spTree>
    <p:extLst>
      <p:ext uri="{BB962C8B-B14F-4D97-AF65-F5344CB8AC3E}">
        <p14:creationId xmlns:p14="http://schemas.microsoft.com/office/powerpoint/2010/main" val="3270277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F4644-372F-4BC5-B4AD-E5AE6A1709FF}"/>
              </a:ext>
            </a:extLst>
          </p:cNvPr>
          <p:cNvSpPr>
            <a:spLocks noGrp="1"/>
          </p:cNvSpPr>
          <p:nvPr>
            <p:ph type="title"/>
            <p:custDataLst>
              <p:tags r:id="rId1"/>
            </p:custDataLst>
          </p:nvPr>
        </p:nvSpPr>
        <p:spPr/>
        <p:txBody>
          <a:bodyPr>
            <a:normAutofit/>
          </a:bodyPr>
          <a:lstStyle/>
          <a:p>
            <a:r>
              <a:rPr lang="fr-CA" dirty="0"/>
              <a:t>VoiceDream Reader pour iOS</a:t>
            </a:r>
          </a:p>
        </p:txBody>
      </p:sp>
      <p:sp>
        <p:nvSpPr>
          <p:cNvPr id="3" name="Content Placeholder 2">
            <a:extLst>
              <a:ext uri="{FF2B5EF4-FFF2-40B4-BE49-F238E27FC236}">
                <a16:creationId xmlns:a16="http://schemas.microsoft.com/office/drawing/2014/main" id="{F4365B42-BA4A-4510-A7BB-38C45BF2C319}"/>
              </a:ext>
            </a:extLst>
          </p:cNvPr>
          <p:cNvSpPr>
            <a:spLocks noGrp="1"/>
          </p:cNvSpPr>
          <p:nvPr>
            <p:ph idx="1"/>
            <p:custDataLst>
              <p:tags r:id="rId2"/>
            </p:custDataLst>
          </p:nvPr>
        </p:nvSpPr>
        <p:spPr/>
        <p:txBody>
          <a:bodyPr>
            <a:normAutofit fontScale="77500" lnSpcReduction="20000"/>
          </a:bodyPr>
          <a:lstStyle/>
          <a:p>
            <a:r>
              <a:rPr lang="fr-CA" dirty="0"/>
              <a:t>Adaptation particulière pour un mode de lecture focalisée à l’intention des personnes ayant un trouble d’apprentissage.</a:t>
            </a:r>
          </a:p>
          <a:p>
            <a:r>
              <a:rPr lang="fr-CA" dirty="0"/>
              <a:t>Capable de numériser du matériel imprimé ou des images contenant du texte, et de les lire à voix haute</a:t>
            </a:r>
          </a:p>
          <a:p>
            <a:r>
              <a:rPr lang="fr-CA" dirty="0"/>
              <a:t>Interface simple et puissante</a:t>
            </a:r>
          </a:p>
          <a:p>
            <a:r>
              <a:rPr lang="fr-CA" dirty="0"/>
              <a:t>Capable d’ajouter des notes ou des surlignages aux contenus en format texte</a:t>
            </a:r>
          </a:p>
          <a:p>
            <a:r>
              <a:rPr lang="fr-CA" dirty="0"/>
              <a:t>Le chargement de livres est moins simple et nécessite un téléchargement depuis un navigateur.</a:t>
            </a:r>
          </a:p>
          <a:p>
            <a:endParaRPr lang="fr-CA" dirty="0"/>
          </a:p>
        </p:txBody>
      </p:sp>
    </p:spTree>
    <p:extLst>
      <p:ext uri="{BB962C8B-B14F-4D97-AF65-F5344CB8AC3E}">
        <p14:creationId xmlns:p14="http://schemas.microsoft.com/office/powerpoint/2010/main" val="818100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37B11-F43E-4210-BC19-05AE76F65F27}"/>
              </a:ext>
            </a:extLst>
          </p:cNvPr>
          <p:cNvSpPr>
            <a:spLocks noGrp="1"/>
          </p:cNvSpPr>
          <p:nvPr>
            <p:ph type="title"/>
            <p:custDataLst>
              <p:tags r:id="rId1"/>
            </p:custDataLst>
          </p:nvPr>
        </p:nvSpPr>
        <p:spPr/>
        <p:txBody>
          <a:bodyPr>
            <a:normAutofit fontScale="90000"/>
          </a:bodyPr>
          <a:lstStyle/>
          <a:p>
            <a:r>
              <a:rPr lang="fr-CA" dirty="0"/>
              <a:t>Qu’est-ce qu’une déficience de lecture des imprimés?</a:t>
            </a:r>
          </a:p>
        </p:txBody>
      </p:sp>
      <p:sp>
        <p:nvSpPr>
          <p:cNvPr id="3" name="Content Placeholder 2">
            <a:extLst>
              <a:ext uri="{FF2B5EF4-FFF2-40B4-BE49-F238E27FC236}">
                <a16:creationId xmlns:a16="http://schemas.microsoft.com/office/drawing/2014/main" id="{A090D9C1-E69F-496F-9B13-C2F844F4447C}"/>
              </a:ext>
            </a:extLst>
          </p:cNvPr>
          <p:cNvSpPr>
            <a:spLocks noGrp="1"/>
          </p:cNvSpPr>
          <p:nvPr>
            <p:ph idx="1"/>
            <p:custDataLst>
              <p:tags r:id="rId2"/>
            </p:custDataLst>
          </p:nvPr>
        </p:nvSpPr>
        <p:spPr>
          <a:xfrm>
            <a:off x="665746" y="1812758"/>
            <a:ext cx="10916653" cy="4313406"/>
          </a:xfrm>
        </p:spPr>
        <p:txBody>
          <a:bodyPr>
            <a:normAutofit fontScale="70000" lnSpcReduction="20000"/>
          </a:bodyPr>
          <a:lstStyle/>
          <a:p>
            <a:pPr marL="0" indent="0">
              <a:buNone/>
            </a:pPr>
            <a:r>
              <a:rPr lang="fr-CA" dirty="0"/>
              <a:t>Une déficience de lecture des imprimés est un trouble d’apprentissage ou un handicap physique ou visuel qui empêche une personne de lire les imprimés traditionnels. Plus précisément :​</a:t>
            </a:r>
          </a:p>
          <a:p>
            <a:endParaRPr lang="fr-CA" dirty="0"/>
          </a:p>
          <a:p>
            <a:r>
              <a:rPr lang="fr-CA" dirty="0"/>
              <a:t>Trouble d’apprentissage : déficience liée à la compréhension​</a:t>
            </a:r>
          </a:p>
          <a:p>
            <a:endParaRPr lang="fr-CA" dirty="0"/>
          </a:p>
          <a:p>
            <a:r>
              <a:rPr lang="fr-CA" dirty="0"/>
              <a:t>Handicap physique : incapacité de tenir ou de manipuler un livre</a:t>
            </a:r>
          </a:p>
          <a:p>
            <a:endParaRPr lang="fr-CA" dirty="0"/>
          </a:p>
          <a:p>
            <a:r>
              <a:rPr lang="fr-CA" dirty="0"/>
              <a:t>Handicap visuel : perte importante ou totale de la vue, ou incapacité d’orienter le regard​</a:t>
            </a:r>
          </a:p>
          <a:p>
            <a:pPr marL="0" indent="0">
              <a:buNone/>
            </a:pPr>
            <a:endParaRPr lang="fr-CA" dirty="0"/>
          </a:p>
        </p:txBody>
      </p:sp>
    </p:spTree>
    <p:extLst>
      <p:ext uri="{BB962C8B-B14F-4D97-AF65-F5344CB8AC3E}">
        <p14:creationId xmlns:p14="http://schemas.microsoft.com/office/powerpoint/2010/main" val="1263327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C475-C58B-4322-AB3A-961470C2E555}"/>
              </a:ext>
            </a:extLst>
          </p:cNvPr>
          <p:cNvSpPr>
            <a:spLocks noGrp="1"/>
          </p:cNvSpPr>
          <p:nvPr>
            <p:ph type="title"/>
          </p:nvPr>
        </p:nvSpPr>
        <p:spPr/>
        <p:txBody>
          <a:bodyPr/>
          <a:lstStyle/>
          <a:p>
            <a:pPr algn="ctr"/>
            <a:r>
              <a:rPr lang="fr-CA" dirty="0"/>
              <a:t>Démonstration VoiceDream Reader </a:t>
            </a:r>
          </a:p>
        </p:txBody>
      </p:sp>
      <p:sp>
        <p:nvSpPr>
          <p:cNvPr id="3" name="Content Placeholder 2">
            <a:extLst>
              <a:ext uri="{FF2B5EF4-FFF2-40B4-BE49-F238E27FC236}">
                <a16:creationId xmlns:a16="http://schemas.microsoft.com/office/drawing/2014/main" id="{6888E9A6-DD94-035D-08EC-5412E355B6A2}"/>
              </a:ext>
            </a:extLst>
          </p:cNvPr>
          <p:cNvSpPr>
            <a:spLocks noGrp="1"/>
          </p:cNvSpPr>
          <p:nvPr>
            <p:ph idx="1"/>
          </p:nvPr>
        </p:nvSpPr>
        <p:spPr/>
        <p:txBody>
          <a:bodyPr/>
          <a:lstStyle/>
          <a:p>
            <a:pPr marL="0" indent="0">
              <a:buNone/>
            </a:pPr>
            <a:r>
              <a:rPr lang="fr-CA" dirty="0">
                <a:solidFill>
                  <a:schemeClr val="accent1"/>
                </a:solidFill>
                <a:hlinkClick r:id="rId2">
                  <a:extLst>
                    <a:ext uri="{A12FA001-AC4F-418D-AE19-62706E023703}">
                      <ahyp:hlinkClr xmlns:ahyp="http://schemas.microsoft.com/office/drawing/2018/hyperlinkcolor" val="tx"/>
                    </a:ext>
                  </a:extLst>
                </a:hlinkClick>
              </a:rPr>
              <a:t>Voir sur YouTube</a:t>
            </a:r>
            <a:endParaRPr lang="fr-CA" dirty="0">
              <a:solidFill>
                <a:schemeClr val="accent1"/>
              </a:solidFill>
            </a:endParaRPr>
          </a:p>
        </p:txBody>
      </p:sp>
    </p:spTree>
    <p:extLst>
      <p:ext uri="{BB962C8B-B14F-4D97-AF65-F5344CB8AC3E}">
        <p14:creationId xmlns:p14="http://schemas.microsoft.com/office/powerpoint/2010/main" val="1149892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BA3F0-1EC6-437F-B1F9-A6EEC193221C}"/>
              </a:ext>
            </a:extLst>
          </p:cNvPr>
          <p:cNvSpPr>
            <a:spLocks noGrp="1"/>
          </p:cNvSpPr>
          <p:nvPr>
            <p:ph type="title"/>
            <p:custDataLst>
              <p:tags r:id="rId1"/>
            </p:custDataLst>
          </p:nvPr>
        </p:nvSpPr>
        <p:spPr/>
        <p:txBody>
          <a:bodyPr/>
          <a:lstStyle/>
          <a:p>
            <a:r>
              <a:rPr lang="fr-CA" dirty="0"/>
              <a:t>Conclusion</a:t>
            </a:r>
          </a:p>
        </p:txBody>
      </p:sp>
      <p:sp>
        <p:nvSpPr>
          <p:cNvPr id="3" name="Content Placeholder 2">
            <a:extLst>
              <a:ext uri="{FF2B5EF4-FFF2-40B4-BE49-F238E27FC236}">
                <a16:creationId xmlns:a16="http://schemas.microsoft.com/office/drawing/2014/main" id="{9F0F86E0-6954-4E43-A02A-F8EFFDB1A41B}"/>
              </a:ext>
            </a:extLst>
          </p:cNvPr>
          <p:cNvSpPr>
            <a:spLocks noGrp="1"/>
          </p:cNvSpPr>
          <p:nvPr>
            <p:ph idx="1"/>
            <p:custDataLst>
              <p:tags r:id="rId2"/>
            </p:custDataLst>
          </p:nvPr>
        </p:nvSpPr>
        <p:spPr/>
        <p:txBody>
          <a:bodyPr>
            <a:normAutofit/>
          </a:bodyPr>
          <a:lstStyle/>
          <a:p>
            <a:pPr marL="0" indent="0">
              <a:lnSpc>
                <a:spcPct val="150000"/>
              </a:lnSpc>
              <a:buNone/>
            </a:pPr>
            <a:r>
              <a:rPr lang="fr-CA" sz="2400" dirty="0"/>
              <a:t>L’adaptation à une déficience de lecture ou à un changement des conditions de vie en général peut être décourageante. Bien qu’il soit tentant de conserver ses habitudes, elles peuvent devenir de moins en moins efficaces si le handicap progresse. Nous espérons que ce webinaire vous encouragera à faire face à la courbe d’apprentissage, grâce au soutien de professionnels et de pairs, avant de vous résigner à conserver d’anciennes habitudes qui pourraient s’avérer inutiles. </a:t>
            </a:r>
          </a:p>
        </p:txBody>
      </p:sp>
    </p:spTree>
    <p:extLst>
      <p:ext uri="{BB962C8B-B14F-4D97-AF65-F5344CB8AC3E}">
        <p14:creationId xmlns:p14="http://schemas.microsoft.com/office/powerpoint/2010/main" val="2996957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7E5162-6E6B-4993-A0A9-3B877CF71294}"/>
              </a:ext>
            </a:extLst>
          </p:cNvPr>
          <p:cNvSpPr>
            <a:spLocks noGrp="1"/>
          </p:cNvSpPr>
          <p:nvPr>
            <p:ph type="title"/>
            <p:custDataLst>
              <p:tags r:id="rId1"/>
            </p:custDataLst>
          </p:nvPr>
        </p:nvSpPr>
        <p:spPr/>
        <p:txBody>
          <a:bodyPr/>
          <a:lstStyle/>
          <a:p>
            <a:r>
              <a:rPr lang="en-CA" dirty="0"/>
              <a:t>Des questions?</a:t>
            </a:r>
          </a:p>
        </p:txBody>
      </p:sp>
      <p:sp>
        <p:nvSpPr>
          <p:cNvPr id="5" name="Content Placeholder 4">
            <a:extLst>
              <a:ext uri="{FF2B5EF4-FFF2-40B4-BE49-F238E27FC236}">
                <a16:creationId xmlns:a16="http://schemas.microsoft.com/office/drawing/2014/main" id="{183746F3-1528-49EE-8C8A-842C38C8D71C}"/>
              </a:ext>
            </a:extLst>
          </p:cNvPr>
          <p:cNvSpPr>
            <a:spLocks noGrp="1"/>
          </p:cNvSpPr>
          <p:nvPr>
            <p:ph sz="half" idx="1"/>
            <p:custDataLst>
              <p:tags r:id="rId2"/>
            </p:custDataLst>
          </p:nvPr>
        </p:nvSpPr>
        <p:spPr>
          <a:xfrm>
            <a:off x="296779" y="1600201"/>
            <a:ext cx="5697621" cy="4525963"/>
          </a:xfrm>
        </p:spPr>
        <p:txBody>
          <a:bodyPr>
            <a:normAutofit/>
          </a:bodyPr>
          <a:lstStyle/>
          <a:p>
            <a:pPr marL="0" indent="0">
              <a:buNone/>
            </a:pPr>
            <a:r>
              <a:rPr lang="fr-CA" sz="2800" dirty="0"/>
              <a:t>Centre de contact du CAÉB</a:t>
            </a:r>
          </a:p>
          <a:p>
            <a:pPr marL="0" indent="0">
              <a:buNone/>
            </a:pPr>
            <a:r>
              <a:rPr lang="fr-CA" sz="2800" dirty="0"/>
              <a:t>1-855-655-2273, du lundi au vendredi de 8 h à 19 h 30, heure de l’Est</a:t>
            </a:r>
          </a:p>
          <a:p>
            <a:pPr marL="0" indent="0">
              <a:buNone/>
            </a:pPr>
            <a:r>
              <a:rPr lang="fr-CA" sz="2800" dirty="0"/>
              <a:t>aide@bibliocaeb.ca</a:t>
            </a:r>
          </a:p>
        </p:txBody>
      </p:sp>
    </p:spTree>
    <p:extLst>
      <p:ext uri="{BB962C8B-B14F-4D97-AF65-F5344CB8AC3E}">
        <p14:creationId xmlns:p14="http://schemas.microsoft.com/office/powerpoint/2010/main" val="3312099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4ED1D-ABBB-49CE-8CDA-8FF03F02214A}"/>
              </a:ext>
            </a:extLst>
          </p:cNvPr>
          <p:cNvSpPr>
            <a:spLocks noGrp="1"/>
          </p:cNvSpPr>
          <p:nvPr>
            <p:ph type="title"/>
            <p:custDataLst>
              <p:tags r:id="rId1"/>
            </p:custDataLst>
          </p:nvPr>
        </p:nvSpPr>
        <p:spPr/>
        <p:txBody>
          <a:bodyPr>
            <a:normAutofit/>
          </a:bodyPr>
          <a:lstStyle/>
          <a:p>
            <a:r>
              <a:rPr lang="fr-CA" dirty="0"/>
              <a:t>Accès à du matériel imprimé</a:t>
            </a:r>
          </a:p>
        </p:txBody>
      </p:sp>
      <p:sp>
        <p:nvSpPr>
          <p:cNvPr id="3" name="Content Placeholder 2">
            <a:extLst>
              <a:ext uri="{FF2B5EF4-FFF2-40B4-BE49-F238E27FC236}">
                <a16:creationId xmlns:a16="http://schemas.microsoft.com/office/drawing/2014/main" id="{EC8C31DD-D39D-450E-800B-14F694964DC6}"/>
              </a:ext>
            </a:extLst>
          </p:cNvPr>
          <p:cNvSpPr>
            <a:spLocks noGrp="1"/>
          </p:cNvSpPr>
          <p:nvPr>
            <p:ph idx="1"/>
            <p:custDataLst>
              <p:tags r:id="rId2"/>
            </p:custDataLst>
          </p:nvPr>
        </p:nvSpPr>
        <p:spPr>
          <a:xfrm>
            <a:off x="385011" y="1600201"/>
            <a:ext cx="11438021" cy="3936533"/>
          </a:xfrm>
        </p:spPr>
        <p:txBody>
          <a:bodyPr>
            <a:normAutofit fontScale="77500" lnSpcReduction="20000"/>
          </a:bodyPr>
          <a:lstStyle/>
          <a:p>
            <a:pPr marL="0" indent="0">
              <a:buNone/>
            </a:pPr>
            <a:r>
              <a:rPr lang="fr-CA" dirty="0"/>
              <a:t>L’accès à l’univers de l’imprimé peut être fourni de manières différentes des livres traditionnels :</a:t>
            </a:r>
          </a:p>
          <a:p>
            <a:endParaRPr lang="fr-CA" dirty="0"/>
          </a:p>
          <a:p>
            <a:r>
              <a:rPr lang="fr-CA" dirty="0"/>
              <a:t>Agrandissement du texte imprimé</a:t>
            </a:r>
          </a:p>
          <a:p>
            <a:r>
              <a:rPr lang="fr-CA" dirty="0"/>
              <a:t>Transformation de matériel imprimé en livres audio et DAISY</a:t>
            </a:r>
          </a:p>
          <a:p>
            <a:r>
              <a:rPr lang="fr-CA" dirty="0"/>
              <a:t>Numérisation de matériel imprimé pour l’adapter et le transformer en formats numériques plus accessibles</a:t>
            </a:r>
          </a:p>
          <a:p>
            <a:r>
              <a:rPr lang="fr-CA" dirty="0"/>
              <a:t>Ajout de notes au lecteur qui décrivent les images et les illustrations</a:t>
            </a:r>
          </a:p>
        </p:txBody>
      </p:sp>
    </p:spTree>
    <p:extLst>
      <p:ext uri="{BB962C8B-B14F-4D97-AF65-F5344CB8AC3E}">
        <p14:creationId xmlns:p14="http://schemas.microsoft.com/office/powerpoint/2010/main" val="1633724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0F233-2D76-4D37-A64A-91FFC38BD40F}"/>
              </a:ext>
            </a:extLst>
          </p:cNvPr>
          <p:cNvSpPr>
            <a:spLocks noGrp="1"/>
          </p:cNvSpPr>
          <p:nvPr>
            <p:ph type="title"/>
            <p:custDataLst>
              <p:tags r:id="rId1"/>
            </p:custDataLst>
          </p:nvPr>
        </p:nvSpPr>
        <p:spPr/>
        <p:txBody>
          <a:bodyPr>
            <a:normAutofit/>
          </a:bodyPr>
          <a:lstStyle/>
          <a:p>
            <a:r>
              <a:rPr lang="fr-CA" dirty="0"/>
              <a:t>Comment faire mon choix?</a:t>
            </a:r>
          </a:p>
        </p:txBody>
      </p:sp>
      <p:sp>
        <p:nvSpPr>
          <p:cNvPr id="3" name="Content Placeholder 2">
            <a:extLst>
              <a:ext uri="{FF2B5EF4-FFF2-40B4-BE49-F238E27FC236}">
                <a16:creationId xmlns:a16="http://schemas.microsoft.com/office/drawing/2014/main" id="{F8566648-340B-4C18-856C-D916E9E16F8A}"/>
              </a:ext>
            </a:extLst>
          </p:cNvPr>
          <p:cNvSpPr>
            <a:spLocks noGrp="1"/>
          </p:cNvSpPr>
          <p:nvPr>
            <p:ph idx="1"/>
            <p:custDataLst>
              <p:tags r:id="rId2"/>
            </p:custDataLst>
          </p:nvPr>
        </p:nvSpPr>
        <p:spPr/>
        <p:txBody>
          <a:bodyPr>
            <a:normAutofit lnSpcReduction="10000"/>
          </a:bodyPr>
          <a:lstStyle/>
          <a:p>
            <a:r>
              <a:rPr lang="fr-CA" dirty="0"/>
              <a:t>Diverses options pour des besoins divers. Une même personne peut choisir différentes solutions en fonction du contexte. </a:t>
            </a:r>
          </a:p>
          <a:p>
            <a:r>
              <a:rPr lang="fr-CA" dirty="0"/>
              <a:t>Type et degré d’invalidité</a:t>
            </a:r>
          </a:p>
          <a:p>
            <a:r>
              <a:rPr lang="fr-CA" dirty="0"/>
              <a:t>Type de lecture (professionnel, messages brefs, poésie)</a:t>
            </a:r>
          </a:p>
          <a:p>
            <a:r>
              <a:rPr lang="fr-CA" dirty="0"/>
              <a:t>Préférences personnelles en matière de technologie</a:t>
            </a:r>
          </a:p>
          <a:p>
            <a:endParaRPr lang="fr-CA" dirty="0"/>
          </a:p>
        </p:txBody>
      </p:sp>
    </p:spTree>
    <p:extLst>
      <p:ext uri="{BB962C8B-B14F-4D97-AF65-F5344CB8AC3E}">
        <p14:creationId xmlns:p14="http://schemas.microsoft.com/office/powerpoint/2010/main" val="442029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A09B4-242A-4BB9-82E0-9DF69EA337BC}"/>
              </a:ext>
            </a:extLst>
          </p:cNvPr>
          <p:cNvSpPr>
            <a:spLocks noGrp="1"/>
          </p:cNvSpPr>
          <p:nvPr>
            <p:ph type="title"/>
            <p:custDataLst>
              <p:tags r:id="rId1"/>
            </p:custDataLst>
          </p:nvPr>
        </p:nvSpPr>
        <p:spPr/>
        <p:txBody>
          <a:bodyPr>
            <a:noAutofit/>
          </a:bodyPr>
          <a:lstStyle/>
          <a:p>
            <a:r>
              <a:rPr lang="fr-CA" sz="3600" dirty="0"/>
              <a:t>Appareils conventionnels ou spécialisés</a:t>
            </a:r>
          </a:p>
        </p:txBody>
      </p:sp>
      <p:sp>
        <p:nvSpPr>
          <p:cNvPr id="4" name="Content Placeholder 3">
            <a:extLst>
              <a:ext uri="{FF2B5EF4-FFF2-40B4-BE49-F238E27FC236}">
                <a16:creationId xmlns:a16="http://schemas.microsoft.com/office/drawing/2014/main" id="{25BE8695-E828-42D8-A89F-BF5759915C82}"/>
              </a:ext>
            </a:extLst>
          </p:cNvPr>
          <p:cNvSpPr>
            <a:spLocks noGrp="1"/>
          </p:cNvSpPr>
          <p:nvPr>
            <p:ph sz="half" idx="1"/>
            <p:custDataLst>
              <p:tags r:id="rId2"/>
            </p:custDataLst>
          </p:nvPr>
        </p:nvSpPr>
        <p:spPr>
          <a:xfrm>
            <a:off x="609601" y="1306587"/>
            <a:ext cx="5384800" cy="4525963"/>
          </a:xfrm>
        </p:spPr>
        <p:txBody>
          <a:bodyPr>
            <a:normAutofit fontScale="85000" lnSpcReduction="20000"/>
          </a:bodyPr>
          <a:lstStyle/>
          <a:p>
            <a:pPr marL="0" indent="0">
              <a:buNone/>
            </a:pPr>
            <a:r>
              <a:rPr lang="fr-CA" dirty="0"/>
              <a:t>Conventionnels :</a:t>
            </a:r>
          </a:p>
          <a:p>
            <a:r>
              <a:rPr lang="fr-CA" dirty="0"/>
              <a:t>Multitude d’utilisations. Une fois habitué à l’interface, possibilité d’accomplir beaucoup d’autres tâches.</a:t>
            </a:r>
          </a:p>
          <a:p>
            <a:r>
              <a:rPr lang="fr-CA" dirty="0"/>
              <a:t>Fonctions efficaces</a:t>
            </a:r>
          </a:p>
          <a:p>
            <a:r>
              <a:rPr lang="fr-CA" dirty="0"/>
              <a:t>Disponibles sur le marché grand public</a:t>
            </a:r>
          </a:p>
          <a:p>
            <a:r>
              <a:rPr lang="fr-CA" dirty="0"/>
              <a:t>Possibilité de lire des contenus conventionnels de Kindle, d’Apple, d’Audible, etc.</a:t>
            </a:r>
          </a:p>
          <a:p>
            <a:endParaRPr lang="fr-CA" dirty="0"/>
          </a:p>
        </p:txBody>
      </p:sp>
      <p:sp>
        <p:nvSpPr>
          <p:cNvPr id="5" name="Content Placeholder 4">
            <a:extLst>
              <a:ext uri="{FF2B5EF4-FFF2-40B4-BE49-F238E27FC236}">
                <a16:creationId xmlns:a16="http://schemas.microsoft.com/office/drawing/2014/main" id="{5AEE6702-4DFC-49E9-AF8D-F7542051C29F}"/>
              </a:ext>
            </a:extLst>
          </p:cNvPr>
          <p:cNvSpPr>
            <a:spLocks noGrp="1"/>
          </p:cNvSpPr>
          <p:nvPr>
            <p:ph sz="half" idx="2"/>
            <p:custDataLst>
              <p:tags r:id="rId3"/>
            </p:custDataLst>
          </p:nvPr>
        </p:nvSpPr>
        <p:spPr>
          <a:xfrm>
            <a:off x="6197599" y="1306587"/>
            <a:ext cx="5384800" cy="4525963"/>
          </a:xfrm>
        </p:spPr>
        <p:txBody>
          <a:bodyPr>
            <a:normAutofit fontScale="85000" lnSpcReduction="20000"/>
          </a:bodyPr>
          <a:lstStyle/>
          <a:p>
            <a:pPr marL="0" indent="0">
              <a:buNone/>
            </a:pPr>
            <a:r>
              <a:rPr lang="fr-CA" dirty="0"/>
              <a:t>Spécialisés :</a:t>
            </a:r>
          </a:p>
          <a:p>
            <a:r>
              <a:rPr lang="fr-CA" dirty="0"/>
              <a:t>Des boutons tactiles peuvent être plus faciles à utiliser pour certains lecteurs</a:t>
            </a:r>
          </a:p>
          <a:p>
            <a:r>
              <a:rPr lang="fr-CA" dirty="0"/>
              <a:t>La courbe d’apprentissage est moins accentuée</a:t>
            </a:r>
          </a:p>
          <a:p>
            <a:r>
              <a:rPr lang="fr-CA" dirty="0"/>
              <a:t>Plus facile d’obtenir des subventions vu leur nature spécialisée</a:t>
            </a:r>
          </a:p>
          <a:p>
            <a:pPr marL="0" indent="0">
              <a:buNone/>
            </a:pPr>
            <a:endParaRPr lang="fr-CA" dirty="0"/>
          </a:p>
          <a:p>
            <a:endParaRPr lang="fr-CA" dirty="0"/>
          </a:p>
        </p:txBody>
      </p:sp>
    </p:spTree>
    <p:extLst>
      <p:ext uri="{BB962C8B-B14F-4D97-AF65-F5344CB8AC3E}">
        <p14:creationId xmlns:p14="http://schemas.microsoft.com/office/powerpoint/2010/main" val="2527978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4C5B5-DB71-414E-B5FA-43908A5CA575}"/>
              </a:ext>
            </a:extLst>
          </p:cNvPr>
          <p:cNvSpPr>
            <a:spLocks noGrp="1"/>
          </p:cNvSpPr>
          <p:nvPr>
            <p:ph type="title"/>
            <p:custDataLst>
              <p:tags r:id="rId1"/>
            </p:custDataLst>
          </p:nvPr>
        </p:nvSpPr>
        <p:spPr/>
        <p:txBody>
          <a:bodyPr/>
          <a:lstStyle/>
          <a:p>
            <a:r>
              <a:rPr lang="fr-CA" dirty="0"/>
              <a:t>Appareils d’accessibilité</a:t>
            </a:r>
          </a:p>
        </p:txBody>
      </p:sp>
      <p:sp>
        <p:nvSpPr>
          <p:cNvPr id="3" name="Content Placeholder 2">
            <a:extLst>
              <a:ext uri="{FF2B5EF4-FFF2-40B4-BE49-F238E27FC236}">
                <a16:creationId xmlns:a16="http://schemas.microsoft.com/office/drawing/2014/main" id="{E6C641ED-FF6A-40F4-B42F-FEEB03A96832}"/>
              </a:ext>
            </a:extLst>
          </p:cNvPr>
          <p:cNvSpPr>
            <a:spLocks noGrp="1"/>
          </p:cNvSpPr>
          <p:nvPr>
            <p:ph idx="1"/>
            <p:custDataLst>
              <p:tags r:id="rId2"/>
            </p:custDataLst>
          </p:nvPr>
        </p:nvSpPr>
        <p:spPr>
          <a:xfrm>
            <a:off x="609600" y="1417638"/>
            <a:ext cx="10972800" cy="4525963"/>
          </a:xfrm>
        </p:spPr>
        <p:txBody>
          <a:bodyPr>
            <a:normAutofit/>
          </a:bodyPr>
          <a:lstStyle/>
          <a:p>
            <a:pPr marL="0" indent="0">
              <a:buNone/>
            </a:pPr>
            <a:r>
              <a:rPr lang="fr-CA" sz="3200" dirty="0"/>
              <a:t>Appareils permettant d’écouter des livres audio et DAISY comme :</a:t>
            </a:r>
          </a:p>
          <a:p>
            <a:r>
              <a:rPr lang="fr-CA" sz="3200" dirty="0"/>
              <a:t>VictorReader Trek et VictorReader Stream</a:t>
            </a:r>
          </a:p>
          <a:p>
            <a:r>
              <a:rPr lang="fr-CA" sz="3200" dirty="0"/>
              <a:t>Stratus </a:t>
            </a:r>
          </a:p>
          <a:p>
            <a:r>
              <a:rPr lang="fr-CA" sz="3200" dirty="0"/>
              <a:t>Envoy Connect</a:t>
            </a:r>
          </a:p>
          <a:p>
            <a:pPr marL="0" indent="0">
              <a:buNone/>
            </a:pPr>
            <a:r>
              <a:rPr lang="fr-CA" sz="3200" dirty="0"/>
              <a:t>Ces appareils sont munis de boutons physiques, que certaines personnes manipulent plus facilement.</a:t>
            </a:r>
          </a:p>
          <a:p>
            <a:pPr marL="0" indent="0">
              <a:buNone/>
            </a:pPr>
            <a:endParaRPr lang="fr-CA" dirty="0"/>
          </a:p>
        </p:txBody>
      </p:sp>
    </p:spTree>
    <p:extLst>
      <p:ext uri="{BB962C8B-B14F-4D97-AF65-F5344CB8AC3E}">
        <p14:creationId xmlns:p14="http://schemas.microsoft.com/office/powerpoint/2010/main" val="528230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2F193-FFA1-4285-86A7-2A1242847DA7}"/>
              </a:ext>
            </a:extLst>
          </p:cNvPr>
          <p:cNvSpPr>
            <a:spLocks noGrp="1"/>
          </p:cNvSpPr>
          <p:nvPr>
            <p:ph type="title"/>
            <p:custDataLst>
              <p:tags r:id="rId1"/>
            </p:custDataLst>
          </p:nvPr>
        </p:nvSpPr>
        <p:spPr/>
        <p:txBody>
          <a:bodyPr/>
          <a:lstStyle/>
          <a:p>
            <a:r>
              <a:rPr lang="fr-CA" dirty="0"/>
              <a:t>VictorReader Stream</a:t>
            </a:r>
          </a:p>
        </p:txBody>
      </p:sp>
      <p:sp>
        <p:nvSpPr>
          <p:cNvPr id="3" name="Content Placeholder 2">
            <a:extLst>
              <a:ext uri="{FF2B5EF4-FFF2-40B4-BE49-F238E27FC236}">
                <a16:creationId xmlns:a16="http://schemas.microsoft.com/office/drawing/2014/main" id="{0F4B4942-C1AE-433A-8B7F-53CD89F90FE7}"/>
              </a:ext>
            </a:extLst>
          </p:cNvPr>
          <p:cNvSpPr>
            <a:spLocks noGrp="1"/>
          </p:cNvSpPr>
          <p:nvPr>
            <p:ph idx="1"/>
            <p:custDataLst>
              <p:tags r:id="rId2"/>
            </p:custDataLst>
          </p:nvPr>
        </p:nvSpPr>
        <p:spPr>
          <a:xfrm>
            <a:off x="312821" y="1600201"/>
            <a:ext cx="11598442" cy="4525963"/>
          </a:xfrm>
        </p:spPr>
        <p:txBody>
          <a:bodyPr>
            <a:normAutofit/>
          </a:bodyPr>
          <a:lstStyle/>
          <a:p>
            <a:r>
              <a:rPr lang="fr-CA" dirty="0"/>
              <a:t>Téléchargement direct ou transfert de livres provenant de bibliothèques offrant ce service</a:t>
            </a:r>
          </a:p>
          <a:p>
            <a:r>
              <a:rPr lang="fr-CA" dirty="0"/>
              <a:t>Transfert de contenu à écouter hors ligne</a:t>
            </a:r>
          </a:p>
          <a:p>
            <a:r>
              <a:rPr lang="fr-CA" dirty="0"/>
              <a:t>Fonction de signet</a:t>
            </a:r>
          </a:p>
          <a:p>
            <a:r>
              <a:rPr lang="fr-CA" dirty="0"/>
              <a:t>Connexion en Wi-Fi, par USB ou à un ordinateur</a:t>
            </a:r>
          </a:p>
          <a:p>
            <a:r>
              <a:rPr lang="fr-CA" dirty="0"/>
              <a:t>Modes en ligne et hors ligne</a:t>
            </a:r>
          </a:p>
        </p:txBody>
      </p:sp>
    </p:spTree>
    <p:extLst>
      <p:ext uri="{BB962C8B-B14F-4D97-AF65-F5344CB8AC3E}">
        <p14:creationId xmlns:p14="http://schemas.microsoft.com/office/powerpoint/2010/main" val="857471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9A39A-8DA4-47AE-8C40-BF4322650F62}"/>
              </a:ext>
            </a:extLst>
          </p:cNvPr>
          <p:cNvSpPr>
            <a:spLocks noGrp="1"/>
          </p:cNvSpPr>
          <p:nvPr>
            <p:ph type="title"/>
          </p:nvPr>
        </p:nvSpPr>
        <p:spPr/>
        <p:txBody>
          <a:bodyPr>
            <a:normAutofit/>
          </a:bodyPr>
          <a:lstStyle/>
          <a:p>
            <a:pPr algn="ctr"/>
            <a:r>
              <a:rPr lang="fr-CA" sz="3200" dirty="0"/>
              <a:t>Démonstration du </a:t>
            </a:r>
            <a:r>
              <a:rPr lang="fr-CA" sz="3200" dirty="0" err="1"/>
              <a:t>VictorReader</a:t>
            </a:r>
            <a:r>
              <a:rPr lang="fr-CA" sz="3200" baseline="0" dirty="0"/>
              <a:t> Trek</a:t>
            </a:r>
            <a:endParaRPr lang="fr-CA" sz="3200" dirty="0"/>
          </a:p>
        </p:txBody>
      </p:sp>
      <p:sp>
        <p:nvSpPr>
          <p:cNvPr id="3" name="Content Placeholder 2">
            <a:extLst>
              <a:ext uri="{FF2B5EF4-FFF2-40B4-BE49-F238E27FC236}">
                <a16:creationId xmlns:a16="http://schemas.microsoft.com/office/drawing/2014/main" id="{834F2FAB-F0FB-A7FF-9194-0F7E0F50AE89}"/>
              </a:ext>
            </a:extLst>
          </p:cNvPr>
          <p:cNvSpPr>
            <a:spLocks noGrp="1"/>
          </p:cNvSpPr>
          <p:nvPr>
            <p:ph idx="1"/>
          </p:nvPr>
        </p:nvSpPr>
        <p:spPr/>
        <p:txBody>
          <a:bodyPr/>
          <a:lstStyle/>
          <a:p>
            <a:pPr marL="0" indent="0">
              <a:buNone/>
            </a:pPr>
            <a:r>
              <a:rPr lang="fr-CA" dirty="0">
                <a:hlinkClick r:id="rId2"/>
              </a:rPr>
              <a:t>Voir sur YouTube</a:t>
            </a:r>
            <a:endParaRPr lang="fr-CA" dirty="0"/>
          </a:p>
        </p:txBody>
      </p:sp>
    </p:spTree>
    <p:extLst>
      <p:ext uri="{BB962C8B-B14F-4D97-AF65-F5344CB8AC3E}">
        <p14:creationId xmlns:p14="http://schemas.microsoft.com/office/powerpoint/2010/main" val="33623903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Clouds">
  <a:themeElements>
    <a:clrScheme name="Custom 4">
      <a:dk1>
        <a:sysClr val="windowText" lastClr="000000"/>
      </a:dk1>
      <a:lt1>
        <a:sysClr val="window" lastClr="FFFFFF"/>
      </a:lt1>
      <a:dk2>
        <a:srgbClr val="44546A"/>
      </a:dk2>
      <a:lt2>
        <a:srgbClr val="E7E6E6"/>
      </a:lt2>
      <a:accent1>
        <a:srgbClr val="4472C4"/>
      </a:accent1>
      <a:accent2>
        <a:srgbClr val="C00000"/>
      </a:accent2>
      <a:accent3>
        <a:srgbClr val="A5A5A5"/>
      </a:accent3>
      <a:accent4>
        <a:srgbClr val="FF0000"/>
      </a:accent4>
      <a:accent5>
        <a:srgbClr val="2F5496"/>
      </a:accent5>
      <a:accent6>
        <a:srgbClr val="171616"/>
      </a:accent6>
      <a:hlink>
        <a:srgbClr val="B4C6E7"/>
      </a:hlink>
      <a:folHlink>
        <a:srgbClr val="BE2631"/>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cessible Reading in the Digital Age Webinar (2)_fr  -  Read-Only" id="{99226189-C2D8-4BF5-BC33-86C73A9DFD8B}" vid="{99778D7C-D909-4D71-8A25-5EFF7F375FB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ccessible Reading in the Digital Age Webinar (2)_fr  -  Read-Only" id="{99226189-C2D8-4BF5-BC33-86C73A9DFD8B}" vid="{B15592B0-15FE-4173-8E1A-DEF0FE3DDD5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88BE21877C794E8C767319E61FFC96" ma:contentTypeVersion="13" ma:contentTypeDescription="Create a new document." ma:contentTypeScope="" ma:versionID="d56aa18cb80866799a8dc3b949bef095">
  <xsd:schema xmlns:xsd="http://www.w3.org/2001/XMLSchema" xmlns:xs="http://www.w3.org/2001/XMLSchema" xmlns:p="http://schemas.microsoft.com/office/2006/metadata/properties" xmlns:ns2="7a063f01-faea-4c9e-8a02-d223cffde0c5" xmlns:ns3="d8838bea-bcac-41ad-91f9-c646e9be633d" targetNamespace="http://schemas.microsoft.com/office/2006/metadata/properties" ma:root="true" ma:fieldsID="ada56d5b68bd5688c90fe22c3424341e" ns2:_="" ns3:_="">
    <xsd:import namespace="7a063f01-faea-4c9e-8a02-d223cffde0c5"/>
    <xsd:import namespace="d8838bea-bcac-41ad-91f9-c646e9be633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063f01-faea-4c9e-8a02-d223cffde0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838bea-bcac-41ad-91f9-c646e9be633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3158C4A-4B90-4C3C-ACAE-7D058E6B03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063f01-faea-4c9e-8a02-d223cffde0c5"/>
    <ds:schemaRef ds:uri="d8838bea-bcac-41ad-91f9-c646e9be63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E7F8C1-A05F-424D-AB09-FF57CC5EA382}">
  <ds:schemaRefs>
    <ds:schemaRef ds:uri="http://schemas.microsoft.com/sharepoint/v3/contenttype/forms"/>
  </ds:schemaRefs>
</ds:datastoreItem>
</file>

<file path=customXml/itemProps3.xml><?xml version="1.0" encoding="utf-8"?>
<ds:datastoreItem xmlns:ds="http://schemas.openxmlformats.org/officeDocument/2006/customXml" ds:itemID="{7D074059-FE5A-4B67-A7C7-1A8972B1AE45}">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d8838bea-bcac-41ad-91f9-c646e9be633d"/>
    <ds:schemaRef ds:uri="http://purl.org/dc/dcmitype/"/>
    <ds:schemaRef ds:uri="http://schemas.openxmlformats.org/package/2006/metadata/core-properties"/>
    <ds:schemaRef ds:uri="7a063f01-faea-4c9e-8a02-d223cffde0c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Accessible Reading in the Digital Age Webinar FR</Template>
  <TotalTime>48</TotalTime>
  <Words>1618</Words>
  <Application>Microsoft Office PowerPoint</Application>
  <PresentationFormat>Widescreen</PresentationFormat>
  <Paragraphs>232</Paragraphs>
  <Slides>32</Slides>
  <Notes>28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Calibri</vt:lpstr>
      <vt:lpstr>Century Gothic</vt:lpstr>
      <vt:lpstr>Verdana</vt:lpstr>
      <vt:lpstr>Clouds</vt:lpstr>
      <vt:lpstr>1_Office Theme</vt:lpstr>
      <vt:lpstr>La lecture accessible à l’ère numérique</vt:lpstr>
      <vt:lpstr>Objectifs d’apprentissage</vt:lpstr>
      <vt:lpstr>Qu’est-ce qu’une déficience de lecture des imprimés?</vt:lpstr>
      <vt:lpstr>Accès à du matériel imprimé</vt:lpstr>
      <vt:lpstr>Comment faire mon choix?</vt:lpstr>
      <vt:lpstr>Appareils conventionnels ou spécialisés</vt:lpstr>
      <vt:lpstr>Appareils d’accessibilité</vt:lpstr>
      <vt:lpstr>VictorReader Stream</vt:lpstr>
      <vt:lpstr>Démonstration du VictorReader Trek</vt:lpstr>
      <vt:lpstr>Afficheurs braille</vt:lpstr>
      <vt:lpstr>Photo d’afficheurs braille</vt:lpstr>
      <vt:lpstr>Téléphones intelligents</vt:lpstr>
      <vt:lpstr>iOS ou Android</vt:lpstr>
      <vt:lpstr>Configuration d’accessibilité</vt:lpstr>
      <vt:lpstr>Lecteurs d’écran sur des appareils à écran tactile </vt:lpstr>
      <vt:lpstr>Adaptations pour basse vision</vt:lpstr>
      <vt:lpstr>Adaptations pour mobilité réduite</vt:lpstr>
      <vt:lpstr>Liseuses</vt:lpstr>
      <vt:lpstr>Commande vocale</vt:lpstr>
      <vt:lpstr>Commande vocale cont.</vt:lpstr>
      <vt:lpstr>Haut-parleurs intelligents</vt:lpstr>
      <vt:lpstr>Options de logiciels informatiques</vt:lpstr>
      <vt:lpstr>Kurzweil 3000</vt:lpstr>
      <vt:lpstr>Sources de matériel de lecture numérique (1/2)</vt:lpstr>
      <vt:lpstr>Daisy (système numérique  d’information accessible)</vt:lpstr>
      <vt:lpstr>Sources de matériel de lecture numérique (2/2)</vt:lpstr>
      <vt:lpstr>Applications</vt:lpstr>
      <vt:lpstr>Easy Reader</vt:lpstr>
      <vt:lpstr>VoiceDream Reader pour iOS</vt:lpstr>
      <vt:lpstr>Démonstration VoiceDream Reader </vt:lpstr>
      <vt:lpstr>Conclusion</vt:lpstr>
      <vt:lpstr>Des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lecture accessible à l’ère numérique</dc:title>
  <dc:creator>Jessica  Desormeaux</dc:creator>
  <cp:lastModifiedBy>Jessica  Desormeaux</cp:lastModifiedBy>
  <cp:revision>2</cp:revision>
  <dcterms:created xsi:type="dcterms:W3CDTF">2022-12-22T14:41:49Z</dcterms:created>
  <dcterms:modified xsi:type="dcterms:W3CDTF">2022-12-22T16:26:56Z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0x0101007388BE21877C794E8C767319E61FFC96</vt:lpwstr>
  </property>
</Properties>
</file>