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4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B0680-2177-4CB2-A700-BC5EBA8E5219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BA412-965E-4C1B-ABFB-AB1F297A22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634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BA412-965E-4C1B-ABFB-AB1F297A22A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5962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BA412-965E-4C1B-ABFB-AB1F297A22A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03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8B35-71B0-4D0D-96D2-0EEB99BEF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00620-DD17-4962-9589-28FE4BF53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8A7A-6762-42EE-8BD1-D0722F78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9B2A3-0F22-4360-BB93-F13C426E0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3ACEF-E749-45A6-9EF4-AD58EECD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15A6F-4837-4D2C-8757-C42C175C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B5759-6CD3-46CD-897B-749CEAFE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046F5-A18C-4DEB-91BD-C26F79BAC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08B09-3F95-43C1-B419-CB27F2EB9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539FA-1EC8-451F-B230-A924B627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5D35-0A80-401A-B0BD-FA129FD7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78E5F-CE70-4D8B-BF52-A3A4D243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7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05DA-9435-4836-803F-ECB5A7FE8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AB0A2-6759-4D57-9A28-E8EF80697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519F-5D46-4A79-A24D-B99F398B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5A479-5F4D-439C-B77F-F7416950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68BEB-E80B-4E2A-B0C2-F6FB890A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8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7F29-6C6C-49B0-8A54-5756D178F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C6C68-5B07-4044-BC6E-3B028FCEF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89648-81F5-45A8-9F7E-5E192AEA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24A50-255F-47A5-A145-29269E1A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CECE6-0DA3-4DDB-85BC-8665CC5E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DA787-2372-4B85-8888-4AC8596E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7328-7645-4BBB-809A-D4BB1403F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EE093-01D6-4E3F-AF97-5846720B5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87314-1871-4192-8BAB-B9E19455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68663-62B9-4DB7-AB16-0540E768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7E2EB-A0D7-4271-B644-B79A54E9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9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592AA-990B-404D-8696-181CF2385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74129-1368-4E75-8BEB-6B7409FE6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CE0AE-0587-402F-8385-AB2AB2D92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E345E-ABE5-4725-9342-F498219CA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CE16F-50B1-45AF-A067-AC11B28D8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3D571-ED2B-435A-8D58-600C8B58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FFE1B-C761-406A-9B9F-E15CE967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6D1DDC-0ABF-442A-87C2-06E8AE0B6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2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BFEF-3F8A-461B-BAD2-224FF5C8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C5ECB8-142C-4A7C-AF16-8D185038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840D2-C0B0-414C-BB2D-4D9DCB6B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DC691-70A0-41F6-AFE3-905C8CE0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8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94EE6-99C1-4D5B-A122-6B55FD0A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AA0975-2826-46F2-B205-43236CFD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4C11C-757A-4D99-B57B-C2FD00D3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276A-0C45-47A0-B8D4-8BBE54B0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3106E-1B35-4BDC-9ED2-E7822DD04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94A65-285D-4310-ABF4-3B0AAE143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E6D88-78D4-4751-B0D4-AC9139E0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6ED39-6CD7-4877-82EF-9C31E886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22239-5D3A-45AB-BCA9-C7D8993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6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CCFE-D1F7-4430-9837-5E555C1C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D2F48-81DB-4700-90C4-E1ACBD0DA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B1174-BFAD-482D-BD1E-2C4837603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3C997-CF3A-4BF0-A3E6-72FA44E1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D054C-8C04-4C38-9A51-60B8F5AC3A3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B46C7-5050-48E4-BB6C-B8688FAC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C4588-1D11-4E0B-B027-E2787CEF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74FCA-283A-426F-A247-C032767C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9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D4A55-2966-4E42-B149-0736126D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65515-E9E3-497A-93A5-35826B0AC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1DB54E-ED9E-493B-B077-A305BF78E8C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412" y="5328269"/>
            <a:ext cx="1941366" cy="169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7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clubdelecturetd.ca/" TargetMode="External"/><Relationship Id="rId4" Type="http://schemas.openxmlformats.org/officeDocument/2006/relationships/hyperlink" Target="http://www.clubdelecturetd.ca/personnel/monter-votre-club/penser-accessibilit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7.xml"/><Relationship Id="rId7" Type="http://schemas.openxmlformats.org/officeDocument/2006/relationships/image" Target="../media/image2.jpe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2.xml"/><Relationship Id="rId7" Type="http://schemas.openxmlformats.org/officeDocument/2006/relationships/image" Target="../media/image5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8.png"/><Relationship Id="rId5" Type="http://schemas.openxmlformats.org/officeDocument/2006/relationships/hyperlink" Target="https://www.clubdelecturetd.ca/personnel/pensez-accessibilite" TargetMode="Externa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9.png"/><Relationship Id="rId4" Type="http://schemas.openxmlformats.org/officeDocument/2006/relationships/hyperlink" Target="mailto:membres@bibliocaeb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5649D4F-49CF-40C0-8463-D0A64C2FF475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95350" y="1257300"/>
            <a:ext cx="1030604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dirty="0">
                <a:solidFill>
                  <a:srgbClr val="E03CA5"/>
                </a:solidFill>
                <a:latin typeface="Arial"/>
                <a:cs typeface="Arial"/>
              </a:rPr>
              <a:t>Pour un Club de lecture d’été TD accessible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F5A3AF1-52BB-4A83-B92D-7E5D7513C028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3975" y="3067051"/>
            <a:ext cx="9229725" cy="26003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CA" sz="3200" dirty="0"/>
              <a:t>Cette présentation montrera à vos employés, à vos bénévoles et à vos stagiaires ce que votre bibliothèque peut offrir aux enfants incapables de lire les imprimés en raison d’une déficience perceptuelle.</a:t>
            </a:r>
          </a:p>
        </p:txBody>
      </p:sp>
    </p:spTree>
    <p:extLst>
      <p:ext uri="{BB962C8B-B14F-4D97-AF65-F5344CB8AC3E}">
        <p14:creationId xmlns:p14="http://schemas.microsoft.com/office/powerpoint/2010/main" val="253020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65B1-341E-427E-8F7A-C5C476B37B54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31653" y="371320"/>
            <a:ext cx="10193548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dirty="0">
                <a:latin typeface="Arial Black" panose="020B0A04020102020204" pitchFamily="34" charset="0"/>
              </a:rPr>
              <a:t>Le Club de lecture d’été TD : accessible à tous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300F9-D5F4-49F4-910D-E4F72799725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67110" y="1685925"/>
            <a:ext cx="9654063" cy="44162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>
              <a:buFont typeface="Wingdings" panose="05000000000000000000" pitchFamily="2" charset="2"/>
              <a:buChar char="q"/>
            </a:pPr>
            <a:r>
              <a:rPr lang="fr-CA" dirty="0"/>
              <a:t>Donnez un carnet accessible (imprimé en gros caractères) </a:t>
            </a:r>
            <a:br>
              <a:rPr lang="fr-CA" dirty="0"/>
            </a:br>
            <a:r>
              <a:rPr lang="fr-CA" dirty="0"/>
              <a:t>aux enfants incapables de lire les imprimés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fr-FR" dirty="0"/>
              <a:t>Placez en évidence les cartes-tentes « Visez l’accessibilité! » </a:t>
            </a:r>
            <a:br>
              <a:rPr lang="fr-FR" dirty="0"/>
            </a:br>
            <a:r>
              <a:rPr lang="fr-FR" dirty="0"/>
              <a:t>pour inciter les familles à demander un carnet accessible</a:t>
            </a:r>
            <a:endParaRPr lang="fr-CA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fr-FR" dirty="0">
                <a:cs typeface="Calibri"/>
              </a:rPr>
              <a:t>Lisez la fiche d’information sur la manière d’offrir un Club de lecture d’été TD accessible</a:t>
            </a:r>
            <a:endParaRPr lang="fr-CA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fr-CA" dirty="0"/>
              <a:t>Voyez la section </a:t>
            </a:r>
            <a:r>
              <a:rPr lang="fr-CA" dirty="0">
                <a:hlinkClick r:id="rId4"/>
              </a:rPr>
              <a:t>Pensez accessibilité</a:t>
            </a:r>
            <a:r>
              <a:rPr lang="fr-CA" dirty="0"/>
              <a:t> sur le site Web du Club, </a:t>
            </a:r>
            <a:br>
              <a:rPr lang="fr-CA" dirty="0"/>
            </a:br>
            <a:r>
              <a:rPr lang="fr-CA" dirty="0"/>
              <a:t>au </a:t>
            </a:r>
            <a:r>
              <a:rPr lang="fr-CA" dirty="0">
                <a:hlinkClick r:id="rId5"/>
              </a:rPr>
              <a:t>www.clubdelecturetd.ca</a:t>
            </a:r>
            <a:r>
              <a:rPr lang="fr-CA" dirty="0"/>
              <a:t> : vous y trouverez des idées sur la façon d’inclure tous les enfants, peu importe leurs aptitudes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fr-CA" dirty="0"/>
              <a:t>Familiarisez-vous avec les livres en version sonore, en gros caractères ou en d’autres médias accessibles dans votre collection</a:t>
            </a:r>
          </a:p>
        </p:txBody>
      </p:sp>
    </p:spTree>
    <p:extLst>
      <p:ext uri="{BB962C8B-B14F-4D97-AF65-F5344CB8AC3E}">
        <p14:creationId xmlns:p14="http://schemas.microsoft.com/office/powerpoint/2010/main" val="271754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C2C3B-8EC1-4598-B966-416571E9ADC0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57400" y="676974"/>
            <a:ext cx="8153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latin typeface="Arial Black" panose="020B0A04020102020204" pitchFamily="34" charset="0"/>
              </a:rPr>
              <a:t>Déficience perceptuelle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054D5-C012-4384-9F0B-68918FA0CBD1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78806" y="1731449"/>
            <a:ext cx="6705600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Une déficience perceptuelle empêche une personne de lire les imprimés ordinaires. </a:t>
            </a:r>
          </a:p>
          <a:p>
            <a:r>
              <a:rPr lang="fr-CA" b="1" dirty="0"/>
              <a:t>Trouble d’apprentissage :</a:t>
            </a:r>
            <a:r>
              <a:rPr lang="fr-CA" dirty="0"/>
              <a:t> insuffisance liée à la compréhension</a:t>
            </a:r>
          </a:p>
          <a:p>
            <a:r>
              <a:rPr lang="fr-CA" b="1" dirty="0"/>
              <a:t>Incapacité physique :</a:t>
            </a:r>
            <a:r>
              <a:rPr lang="fr-CA" dirty="0"/>
              <a:t> incapacité de tenir ou de manipuler un livre</a:t>
            </a:r>
          </a:p>
          <a:p>
            <a:r>
              <a:rPr lang="fr-CA" b="1" dirty="0"/>
              <a:t>Déficience visuelle :</a:t>
            </a:r>
            <a:r>
              <a:rPr lang="fr-CA" dirty="0"/>
              <a:t> privation, en tout ou en grande partie, du sens de la vue ou de </a:t>
            </a:r>
            <a:br>
              <a:rPr lang="fr-CA" dirty="0"/>
            </a:br>
            <a:r>
              <a:rPr lang="fr-CA" dirty="0"/>
              <a:t>la capacité d’orienter le regard</a:t>
            </a:r>
          </a:p>
          <a:p>
            <a:endParaRPr lang="fr-CA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26F99E-622C-4D35-B822-459229BD705D}"/>
              </a:ext>
            </a:extLst>
          </p:cNvPr>
          <p:cNvGrpSpPr/>
          <p:nvPr/>
        </p:nvGrpSpPr>
        <p:grpSpPr>
          <a:xfrm>
            <a:off x="8918222" y="1589351"/>
            <a:ext cx="1573045" cy="4043261"/>
            <a:chOff x="7248976" y="1795532"/>
            <a:chExt cx="1573045" cy="4043261"/>
          </a:xfrm>
        </p:grpSpPr>
        <p:pic>
          <p:nvPicPr>
            <p:cNvPr id="5" name="Content Placeholder 3">
              <a:extLst>
                <a:ext uri="{FF2B5EF4-FFF2-40B4-BE49-F238E27FC236}">
                  <a16:creationId xmlns:a16="http://schemas.microsoft.com/office/drawing/2014/main" id="{640FEB18-192F-4753-B0A3-6A9653B8D752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70701" y="4626629"/>
              <a:ext cx="1397852" cy="121216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595890D-40E3-4E98-BD3E-54FABB5B0128}"/>
                </a:ext>
              </a:extLst>
            </p:cNvPr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86781" y="3194591"/>
              <a:ext cx="1381771" cy="1319388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7" name="Content Placeholder 3">
              <a:extLst>
                <a:ext uri="{FF2B5EF4-FFF2-40B4-BE49-F238E27FC236}">
                  <a16:creationId xmlns:a16="http://schemas.microsoft.com/office/drawing/2014/main" id="{14CECE6D-78B6-4540-B2AA-447D1025B778}"/>
                </a:ext>
              </a:extLst>
            </p:cNvPr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7248976" y="1795532"/>
              <a:ext cx="1573045" cy="1319388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89429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98160-88EB-404D-9578-FEE3094E814B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562225" y="375481"/>
            <a:ext cx="8039099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latin typeface="Arial Black" panose="020B0A04020102020204" pitchFamily="34" charset="0"/>
              </a:rPr>
              <a:t>Formats accessibles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408A4-5714-40F7-AC46-BB1FA22573D4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47215" y="1366768"/>
            <a:ext cx="782536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b="1" dirty="0"/>
              <a:t>Audio : </a:t>
            </a:r>
            <a:r>
              <a:rPr lang="fr-CA" dirty="0"/>
              <a:t>pour écouter des livres sur une tablette, </a:t>
            </a:r>
            <a:br>
              <a:rPr lang="fr-CA" dirty="0"/>
            </a:br>
            <a:r>
              <a:rPr lang="fr-CA" dirty="0"/>
              <a:t>un téléphone ou un CD</a:t>
            </a:r>
            <a:endParaRPr lang="fr-CA" b="1" dirty="0"/>
          </a:p>
          <a:p>
            <a:r>
              <a:rPr lang="fr-CA" b="1" dirty="0"/>
              <a:t>Texte électronique : </a:t>
            </a:r>
            <a:r>
              <a:rPr lang="fr-CA" dirty="0"/>
              <a:t>pour lire</a:t>
            </a:r>
            <a:r>
              <a:rPr lang="fr-CA" b="1" dirty="0"/>
              <a:t> </a:t>
            </a:r>
            <a:r>
              <a:rPr lang="fr-CA" dirty="0"/>
              <a:t>un texte électronique affiché à l’écran</a:t>
            </a:r>
          </a:p>
          <a:p>
            <a:r>
              <a:rPr lang="fr-CA" b="1" dirty="0"/>
              <a:t>Braille : </a:t>
            </a:r>
            <a:r>
              <a:rPr lang="fr-CA" dirty="0"/>
              <a:t>pour lire en effleurant des points surélevés sur une feuille de papier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</p:txBody>
      </p:sp>
      <p:grpSp>
        <p:nvGrpSpPr>
          <p:cNvPr id="4" name="Group 3" descr="Disque DAISY, Application read2Go, Braille " title="Formats accessibles">
            <a:extLst>
              <a:ext uri="{FF2B5EF4-FFF2-40B4-BE49-F238E27FC236}">
                <a16:creationId xmlns:a16="http://schemas.microsoft.com/office/drawing/2014/main" id="{5A0BF0F0-A559-41F2-A2E5-A874F5043532}"/>
              </a:ext>
            </a:extLst>
          </p:cNvPr>
          <p:cNvGrpSpPr/>
          <p:nvPr/>
        </p:nvGrpSpPr>
        <p:grpSpPr>
          <a:xfrm>
            <a:off x="1981200" y="4265240"/>
            <a:ext cx="6629400" cy="2094398"/>
            <a:chOff x="685800" y="4463815"/>
            <a:chExt cx="6629400" cy="209439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32A8864-40E1-4D89-B16D-AACD3A5BA574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600" y="4584978"/>
              <a:ext cx="2514600" cy="16764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737C6CB-C429-465E-9F11-D272440F6CED}"/>
                </a:ext>
              </a:extLst>
            </p:cNvPr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18763" y="4463815"/>
              <a:ext cx="1396265" cy="209439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/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C898E1B-AC16-4F28-8D38-77D693A91943}"/>
                </a:ext>
              </a:extLst>
            </p:cNvPr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5800" y="4724400"/>
              <a:ext cx="1734537" cy="157322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51365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C383-F073-43B5-9C1E-B5EE76BEB352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857672" y="561150"/>
            <a:ext cx="6274136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propos du Club</a:t>
            </a:r>
            <a:endParaRPr lang="fr-CA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3348-FD47-447C-91A3-A190E0413CF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91679" y="1515174"/>
            <a:ext cx="8181147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sz="3600" dirty="0"/>
              <a:t>Vous voulez que </a:t>
            </a:r>
            <a:r>
              <a:rPr lang="fr-CA" sz="3600" b="1" dirty="0">
                <a:solidFill>
                  <a:srgbClr val="EF2354"/>
                </a:solidFill>
              </a:rPr>
              <a:t>tous les enfants </a:t>
            </a:r>
            <a:r>
              <a:rPr lang="fr-CA" sz="3600" dirty="0"/>
              <a:t>se sentent les bienvenus dans le Club? </a:t>
            </a:r>
            <a:br>
              <a:rPr lang="fr-CA" sz="3600" dirty="0"/>
            </a:br>
            <a:r>
              <a:rPr lang="fr-CA" sz="3600" dirty="0"/>
              <a:t> </a:t>
            </a:r>
          </a:p>
          <a:p>
            <a:r>
              <a:rPr lang="fr-CA" dirty="0"/>
              <a:t>Dites-leur que vous avez des livres </a:t>
            </a:r>
            <a:r>
              <a:rPr lang="fr-CA" b="1" dirty="0">
                <a:solidFill>
                  <a:srgbClr val="7030A0"/>
                </a:solidFill>
              </a:rPr>
              <a:t>en plusieurs supports</a:t>
            </a:r>
            <a:r>
              <a:rPr lang="fr-CA" dirty="0"/>
              <a:t>, comme des versions sonores et des textes électroniques</a:t>
            </a:r>
          </a:p>
          <a:p>
            <a:r>
              <a:rPr lang="fr-CA" dirty="0"/>
              <a:t>Offrez-leur le carnet en gros caractères en même temps que le carnet régulier</a:t>
            </a:r>
          </a:p>
          <a:p>
            <a:r>
              <a:rPr lang="fr-CA" dirty="0"/>
              <a:t>Organisez des activités inclusives; pour des idées, voyez notre section </a:t>
            </a:r>
            <a:r>
              <a:rPr lang="fr-CA" dirty="0">
                <a:hlinkClick r:id="rId5"/>
              </a:rPr>
              <a:t>Pensez accessibilité</a:t>
            </a:r>
            <a:br>
              <a:rPr lang="fr-CA" dirty="0"/>
            </a:br>
            <a:endParaRPr lang="fr-CA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CA" sz="3600" dirty="0"/>
              <a:t>                   Le Club de lecture d’été TD </a:t>
            </a:r>
            <a:br>
              <a:rPr lang="fr-CA" sz="3600" dirty="0"/>
            </a:br>
            <a:r>
              <a:rPr lang="fr-CA" sz="3600" dirty="0"/>
              <a:t>                   s’adresse à tous les enfants!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7BB9CC-70E5-4C03-A5BD-0C001F2CB0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143" y="1515174"/>
            <a:ext cx="2954658" cy="364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1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0242-E7F2-44D0-8C27-02759ED87018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139440" y="567246"/>
            <a:ext cx="617524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>
                <a:latin typeface="Arial Black" panose="020B0A04020102020204" pitchFamily="34" charset="0"/>
              </a:rPr>
              <a:t>Pour en savoir plus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A5664-ED6F-4843-AD87-E03F99324EF7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171575" y="1606296"/>
            <a:ext cx="9991725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Adressez-vous à la personne de votre bibliothèque qui coordonne les services accessibles : elle vous dira ce que votre bibliothèque peut offrir.</a:t>
            </a:r>
          </a:p>
          <a:p>
            <a:r>
              <a:rPr lang="fr-CA" dirty="0"/>
              <a:t>Pour commander d’autres exemplaires du carnet accessible </a:t>
            </a:r>
            <a:br>
              <a:rPr lang="fr-CA" dirty="0"/>
            </a:br>
            <a:r>
              <a:rPr lang="fr-CA" dirty="0"/>
              <a:t>(en gros caractères), contactez le Centre d’accès équitable aux bibliothèques : écrivez à </a:t>
            </a:r>
            <a:r>
              <a:rPr lang="fr-CA" dirty="0">
                <a:hlinkClick r:id="rId4"/>
              </a:rPr>
              <a:t>membres@bibliocaeb.ca</a:t>
            </a:r>
            <a:r>
              <a:rPr lang="fr-CA" dirty="0"/>
              <a:t>, ou composez </a:t>
            </a:r>
            <a:br>
              <a:rPr lang="fr-CA" dirty="0"/>
            </a:br>
            <a:r>
              <a:rPr lang="fr-CA" dirty="0"/>
              <a:t>le 1 855 655-2273, puis appuyez sur le 2.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9ECDFE-16F4-4ED5-AE09-565E4FB347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8" y="5385273"/>
            <a:ext cx="542925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16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5341ffb6-9f44-4f1b-9ccc-ac841d6afe01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E0ABF033926448D9241759B3EE125" ma:contentTypeVersion="158" ma:contentTypeDescription="Create a new document." ma:contentTypeScope="" ma:versionID="ef61b0c7b7a7952104b382c41e427b70">
  <xsd:schema xmlns:xsd="http://www.w3.org/2001/XMLSchema" xmlns:xs="http://www.w3.org/2001/XMLSchema" xmlns:p="http://schemas.microsoft.com/office/2006/metadata/properties" xmlns:ns1="http://schemas.microsoft.com/sharepoint/v3" xmlns:ns2="588dd58b-c235-4de7-be6d-a821336e58b0" xmlns:ns3="6de87efa-1781-4aa1-8af2-5d09ca9d03fe" xmlns:ns4="db4164cc-306e-4a7e-b389-53d1156d8c49" xmlns:ns5="http://schemas.microsoft.com/sharepoint/v3/fields" targetNamespace="http://schemas.microsoft.com/office/2006/metadata/properties" ma:root="true" ma:fieldsID="b2a5eea27c35a75f311e03a77e8192ab" ns1:_="" ns2:_="" ns3:_="" ns4:_="" ns5:_="">
    <xsd:import namespace="http://schemas.microsoft.com/sharepoint/v3"/>
    <xsd:import namespace="588dd58b-c235-4de7-be6d-a821336e58b0"/>
    <xsd:import namespace="6de87efa-1781-4aa1-8af2-5d09ca9d03fe"/>
    <xsd:import namespace="db4164cc-306e-4a7e-b389-53d1156d8c49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BLApprovalDate" minOccurs="0"/>
                <xsd:element ref="ns2:BLApprovalHistory" minOccurs="0"/>
                <xsd:element ref="ns2:BLApprovalStatus" minOccurs="0"/>
                <xsd:element ref="ns2:BLApprovers" minOccurs="0"/>
                <xsd:element ref="ns3:Author_x0020_Name" minOccurs="0"/>
                <xsd:element ref="ns3:Requester_x0020_name" minOccurs="0"/>
                <xsd:element ref="ns3:Project" minOccurs="0"/>
                <xsd:element ref="ns3:Strategic_x0020_comm" minOccurs="0"/>
                <xsd:element ref="ns1:DocumentSetDescription" minOccurs="0"/>
                <xsd:element ref="ns3:Folder_x0020_Name" minOccurs="0"/>
                <xsd:element ref="ns3:Reference_x0020_Document" minOccurs="0"/>
                <xsd:element ref="ns4:_dlc_DocId" minOccurs="0"/>
                <xsd:element ref="ns4:_dlc_DocIdUrl" minOccurs="0"/>
                <xsd:element ref="ns4:_dlc_DocIdPersistId" minOccurs="0"/>
                <xsd:element ref="ns1:StartDate" minOccurs="0"/>
                <xsd:element ref="ns5:_EndDate" minOccurs="0"/>
                <xsd:element ref="ns4:Fiscal_x0020_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7" nillable="true" ma:displayName="Description" ma:description="Short description of work required. Special instructions about your project/request." ma:internalName="DocumentSetDescription">
      <xsd:simpleType>
        <xsd:restriction base="dms:Note"/>
      </xsd:simpleType>
    </xsd:element>
    <xsd:element name="StartDate" ma:index="32" nillable="true" ma:displayName="Start Date" ma:default="[today]" ma:format="DateOnly" ma:hidden="true" ma:internalName="Start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dd58b-c235-4de7-be6d-a821336e58b0" elementFormDefault="qualified">
    <xsd:import namespace="http://schemas.microsoft.com/office/2006/documentManagement/types"/>
    <xsd:import namespace="http://schemas.microsoft.com/office/infopath/2007/PartnerControls"/>
    <xsd:element name="BLApprovalDate" ma:index="2" nillable="true" ma:displayName="Review-Approval Date" ma:format="DateOnly" ma:hidden="true" ma:internalName="BLApprovalDate" ma:readOnly="false">
      <xsd:simpleType>
        <xsd:restriction base="dms:DateTime"/>
      </xsd:simpleType>
    </xsd:element>
    <xsd:element name="BLApprovalHistory" ma:index="3" nillable="true" ma:displayName="Review-Approval History" ma:hidden="true" ma:internalName="BLApprovalHistory" ma:readOnly="false">
      <xsd:simpleType>
        <xsd:restriction base="dms:Note"/>
      </xsd:simpleType>
    </xsd:element>
    <xsd:element name="BLApprovalStatus" ma:index="4" nillable="true" ma:displayName="Review-Approval Status" ma:hidden="true" ma:internalName="BLApprovalStatus" ma:readOnly="false">
      <xsd:simpleType>
        <xsd:restriction base="dms:Text">
          <xsd:maxLength value="255"/>
        </xsd:restriction>
      </xsd:simpleType>
    </xsd:element>
    <xsd:element name="BLApprovers" ma:index="5" nillable="true" ma:displayName="Reviewers-Approvers" ma:hidden="true" ma:internalName="BLApprovers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87efa-1781-4aa1-8af2-5d09ca9d03fe" elementFormDefault="qualified">
    <xsd:import namespace="http://schemas.microsoft.com/office/2006/documentManagement/types"/>
    <xsd:import namespace="http://schemas.microsoft.com/office/infopath/2007/PartnerControls"/>
    <xsd:element name="Author_x0020_Name" ma:index="7" nillable="true" ma:displayName="Author's name" ma:description="Someone who can answer questions about the text." ma:list="UserInfo" ma:SharePointGroup="0" ma:internalName="Author_x0020_Nam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uester_x0020_name" ma:index="8" nillable="true" ma:displayName="Requester name" ma:list="UserInfo" ma:SharePointGroup="0" ma:internalName="Requester_x0020_nam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" ma:index="9" nillable="true" ma:displayName="Project" ma:description="Mandatory field" ma:hidden="true" ma:indexed="true" ma:internalName="Project" ma:readOnly="false">
      <xsd:simpleType>
        <xsd:restriction base="dms:Text">
          <xsd:maxLength value="255"/>
        </xsd:restriction>
      </xsd:simpleType>
    </xsd:element>
    <xsd:element name="Strategic_x0020_comm" ma:index="11" nillable="true" ma:displayName="Communications advisors" ma:list="{61fa1e0a-683f-4c61-a441-5a0ba35242dc}" ma:internalName="Strategic_x0020_comm" ma:readOnly="false" ma:showField="Title">
      <xsd:simpleType>
        <xsd:restriction base="dms:Lookup"/>
      </xsd:simpleType>
    </xsd:element>
    <xsd:element name="Folder_x0020_Name" ma:index="21" nillable="true" ma:displayName="Folder Name" ma:list="{fe257351-cdc8-49e4-aeed-048591e8ac1f}" ma:internalName="Folder_x0020_Name" ma:showField="Title">
      <xsd:simpleType>
        <xsd:restriction base="dms:Lookup"/>
      </xsd:simpleType>
    </xsd:element>
    <xsd:element name="Reference_x0020_Document" ma:index="23" nillable="true" ma:displayName="Reference Document" ma:default="No" ma:format="Dropdown" ma:internalName="Reference_x0020_Document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164cc-306e-4a7e-b389-53d1156d8c49" elementFormDefault="qualified">
    <xsd:import namespace="http://schemas.microsoft.com/office/2006/documentManagement/types"/>
    <xsd:import namespace="http://schemas.microsoft.com/office/infopath/2007/PartnerControls"/>
    <xsd:element name="_dlc_DocId" ma:index="2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iscal_x0020_year" ma:index="34" nillable="true" ma:displayName="Fiscal year" ma:default="2015-2016" ma:format="Dropdown" ma:hidden="true" ma:internalName="Fiscal_x0020_year" ma:readOnly="false">
      <xsd:simpleType>
        <xsd:restriction base="dms:Choice">
          <xsd:enumeration value="2015-2016"/>
          <xsd:enumeration value="2016-2017"/>
          <xsd:enumeration value="2017-2018"/>
          <xsd:enumeration value="2018-2019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33" nillable="true" ma:displayName="End Date" ma:default="[today]" ma:format="DateTime" ma:hidden="true" ma:internalName="_End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ApprovalStatus xmlns="588dd58b-c235-4de7-be6d-a821336e58b0" xsi:nil="true"/>
    <BLApprovers xmlns="588dd58b-c235-4de7-be6d-a821336e58b0" xsi:nil="true"/>
    <BLApprovalHistory xmlns="588dd58b-c235-4de7-be6d-a821336e58b0" xsi:nil="true"/>
    <DocumentSetDescription xmlns="http://schemas.microsoft.com/sharepoint/v3" xsi:nil="true"/>
    <Folder_x0020_Name xmlns="6de87efa-1781-4aa1-8af2-5d09ca9d03fe">5</Folder_x0020_Name>
    <_EndDate xmlns="http://schemas.microsoft.com/sharepoint/v3/fields">2021-02-02T15:37:25+00:00</_EndDate>
    <Requester_x0020_name xmlns="6de87efa-1781-4aa1-8af2-5d09ca9d03fe">
      <UserInfo>
        <DisplayName>Goderre, Sophie</DisplayName>
        <AccountId>5003</AccountId>
        <AccountType/>
      </UserInfo>
      <UserInfo>
        <DisplayName>Brooks, Ashley-Ann</DisplayName>
        <AccountId>3786</AccountId>
        <AccountType/>
      </UserInfo>
    </Requester_x0020_name>
    <Project xmlns="6de87efa-1781-4aa1-8af2-5d09ca9d03fe">21-449</Project>
    <Fiscal_x0020_year xmlns="db4164cc-306e-4a7e-b389-53d1156d8c49">2015-2016</Fiscal_x0020_year>
    <Author_x0020_Name xmlns="6de87efa-1781-4aa1-8af2-5d09ca9d03fe">
      <UserInfo>
        <DisplayName>Goderre, Sophie</DisplayName>
        <AccountId>5003</AccountId>
        <AccountType/>
      </UserInfo>
      <UserInfo>
        <DisplayName>Brooks, Ashley-Ann</DisplayName>
        <AccountId>3786</AccountId>
        <AccountType/>
      </UserInfo>
    </Author_x0020_Name>
    <BLApprovalDate xmlns="588dd58b-c235-4de7-be6d-a821336e58b0" xsi:nil="true"/>
    <StartDate xmlns="http://schemas.microsoft.com/sharepoint/v3">2021-02-02T15:37:25+00:00</StartDate>
    <Reference_x0020_Document xmlns="6de87efa-1781-4aa1-8af2-5d09ca9d03fe">No</Reference_x0020_Document>
    <Strategic_x0020_comm xmlns="6de87efa-1781-4aa1-8af2-5d09ca9d03fe">44</Strategic_x0020_comm>
    <_dlc_DocId xmlns="db4164cc-306e-4a7e-b389-53d1156d8c49">COMM-4-65098</_dlc_DocId>
    <_dlc_DocIdUrl xmlns="db4164cc-306e-4a7e-b389-53d1156d8c49">
      <Url>http://collab.lac-bac.int/sites/comm/CSR/_layouts/15/DocIdRedir.aspx?ID=COMM-4-65098</Url>
      <Description>COMM-4-65098</Description>
    </_dlc_DocIdUrl>
  </documentManagement>
</p:propertie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6FD439-9C9C-4783-81DE-EA82E06B3813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EBD08116-DF3E-4216-B08A-F5138BC0814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3FD0F6F-B21E-4B27-BBA2-5E4A648DF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8dd58b-c235-4de7-be6d-a821336e58b0"/>
    <ds:schemaRef ds:uri="6de87efa-1781-4aa1-8af2-5d09ca9d03fe"/>
    <ds:schemaRef ds:uri="db4164cc-306e-4a7e-b389-53d1156d8c49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5C6915E-97CD-4F77-96C3-18975FB0ACFE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F67AF46-A2E9-441B-BA35-87F72F2871F3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sharepoint/v3/fields"/>
    <ds:schemaRef ds:uri="db4164cc-306e-4a7e-b389-53d1156d8c49"/>
    <ds:schemaRef ds:uri="588dd58b-c235-4de7-be6d-a821336e58b0"/>
    <ds:schemaRef ds:uri="http://purl.org/dc/elements/1.1/"/>
    <ds:schemaRef ds:uri="http://schemas.microsoft.com/office/2006/documentManagement/types"/>
    <ds:schemaRef ds:uri="6de87efa-1781-4aa1-8af2-5d09ca9d03fe"/>
    <ds:schemaRef ds:uri="http://schemas.microsoft.com/office/2006/metadata/properties"/>
    <ds:schemaRef ds:uri="http://www.w3.org/XML/1998/namespace"/>
  </ds:schemaRefs>
</ds:datastoreItem>
</file>

<file path=customXml/itemProps6.xml><?xml version="1.0" encoding="utf-8"?>
<ds:datastoreItem xmlns:ds="http://schemas.openxmlformats.org/officeDocument/2006/customXml" ds:itemID="{0DD27430-35F2-4261-961E-6AC40A6D08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414</Words>
  <Application>Microsoft Office PowerPoint</Application>
  <PresentationFormat>Widescreen</PresentationFormat>
  <Paragraphs>28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Mooljee</dc:creator>
  <cp:lastModifiedBy>Rachel Breau</cp:lastModifiedBy>
  <cp:revision>18</cp:revision>
  <dcterms:created xsi:type="dcterms:W3CDTF">2018-04-11T19:38:41Z</dcterms:created>
  <dcterms:modified xsi:type="dcterms:W3CDTF">2021-10-25T17:52:28Z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0x010100CB6E0ABF033926448D9241759B3EE125</vt:lpwstr>
  </property>
  <property fmtid="{D5CDD505-2E9C-101B-9397-08002B2CF9AE}" pid="3" name="_dlc_DocIdItemGuid">
    <vt:lpwstr>8dad36f6-7368-46a5-bfb6-935c8ac29602</vt:lpwstr>
  </property>
</Properties>
</file>